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035" r:id="rId1"/>
  </p:sldMasterIdLst>
  <p:notesMasterIdLst>
    <p:notesMasterId r:id="rId134"/>
  </p:notesMasterIdLst>
  <p:handoutMasterIdLst>
    <p:handoutMasterId r:id="rId135"/>
  </p:handoutMasterIdLst>
  <p:sldIdLst>
    <p:sldId id="256" r:id="rId2"/>
    <p:sldId id="257" r:id="rId3"/>
    <p:sldId id="258" r:id="rId4"/>
    <p:sldId id="259" r:id="rId5"/>
    <p:sldId id="402"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4" r:id="rId29"/>
    <p:sldId id="282" r:id="rId30"/>
    <p:sldId id="283"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6" r:id="rId60"/>
    <p:sldId id="317" r:id="rId61"/>
    <p:sldId id="320" r:id="rId62"/>
    <p:sldId id="321" r:id="rId63"/>
    <p:sldId id="322" r:id="rId64"/>
    <p:sldId id="323" r:id="rId65"/>
    <p:sldId id="327" r:id="rId66"/>
    <p:sldId id="324" r:id="rId67"/>
    <p:sldId id="325" r:id="rId68"/>
    <p:sldId id="326" r:id="rId69"/>
    <p:sldId id="335" r:id="rId70"/>
    <p:sldId id="328" r:id="rId71"/>
    <p:sldId id="329" r:id="rId72"/>
    <p:sldId id="330" r:id="rId73"/>
    <p:sldId id="331" r:id="rId74"/>
    <p:sldId id="332" r:id="rId75"/>
    <p:sldId id="333" r:id="rId76"/>
    <p:sldId id="334" r:id="rId77"/>
    <p:sldId id="336" r:id="rId78"/>
    <p:sldId id="337" r:id="rId79"/>
    <p:sldId id="401" r:id="rId80"/>
    <p:sldId id="389" r:id="rId81"/>
    <p:sldId id="390" r:id="rId82"/>
    <p:sldId id="391" r:id="rId83"/>
    <p:sldId id="392" r:id="rId84"/>
    <p:sldId id="393" r:id="rId85"/>
    <p:sldId id="394" r:id="rId86"/>
    <p:sldId id="395" r:id="rId87"/>
    <p:sldId id="396" r:id="rId88"/>
    <p:sldId id="397" r:id="rId89"/>
    <p:sldId id="398" r:id="rId90"/>
    <p:sldId id="399" r:id="rId91"/>
    <p:sldId id="400" r:id="rId92"/>
    <p:sldId id="356" r:id="rId93"/>
    <p:sldId id="406" r:id="rId94"/>
    <p:sldId id="407" r:id="rId95"/>
    <p:sldId id="408" r:id="rId96"/>
    <p:sldId id="409" r:id="rId97"/>
    <p:sldId id="410" r:id="rId98"/>
    <p:sldId id="404" r:id="rId99"/>
    <p:sldId id="403" r:id="rId100"/>
    <p:sldId id="405" r:id="rId101"/>
    <p:sldId id="357" r:id="rId102"/>
    <p:sldId id="338" r:id="rId103"/>
    <p:sldId id="339" r:id="rId104"/>
    <p:sldId id="340" r:id="rId105"/>
    <p:sldId id="358" r:id="rId106"/>
    <p:sldId id="359" r:id="rId107"/>
    <p:sldId id="360" r:id="rId108"/>
    <p:sldId id="361" r:id="rId109"/>
    <p:sldId id="362" r:id="rId110"/>
    <p:sldId id="363" r:id="rId111"/>
    <p:sldId id="364" r:id="rId112"/>
    <p:sldId id="365" r:id="rId113"/>
    <p:sldId id="366" r:id="rId114"/>
    <p:sldId id="367" r:id="rId115"/>
    <p:sldId id="369"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8" r:id="rId133"/>
  </p:sldIdLst>
  <p:sldSz cx="9144000" cy="6858000" type="screen4x3"/>
  <p:notesSz cx="7315200" cy="9601200"/>
  <p:defaultTextStyle>
    <a:defPPr>
      <a:defRPr lang="en-US"/>
    </a:defPPr>
    <a:lvl1pPr algn="l" rtl="0" fontAlgn="base">
      <a:spcBef>
        <a:spcPct val="0"/>
      </a:spcBef>
      <a:spcAft>
        <a:spcPct val="0"/>
      </a:spcAft>
      <a:defRPr b="1" kern="1200">
        <a:solidFill>
          <a:schemeClr val="tx1"/>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33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219" autoAdjust="0"/>
    <p:restoredTop sz="89864" autoAdjust="0"/>
  </p:normalViewPr>
  <p:slideViewPr>
    <p:cSldViewPr>
      <p:cViewPr varScale="1">
        <p:scale>
          <a:sx n="114" d="100"/>
          <a:sy n="114" d="100"/>
        </p:scale>
        <p:origin x="3096" y="1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7870"/>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latin typeface="Helvetica"/>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E94002F-FDE3-4938-A993-4DB8C0950F09}" type="datetimeFigureOut">
              <a:rPr lang="en-US" smtClean="0">
                <a:latin typeface="Helvetica"/>
              </a:rPr>
              <a:t>9/13/23</a:t>
            </a:fld>
            <a:endParaRPr lang="en-US" dirty="0">
              <a:latin typeface="Helvetica"/>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latin typeface="Helvetica"/>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9CD60F0E-5F40-446A-ACB1-64DA68C2677E}"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3973475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b="0">
                <a:latin typeface="Helvetica"/>
              </a:defRPr>
            </a:lvl1pPr>
          </a:lstStyle>
          <a:p>
            <a:pPr>
              <a:defRPr/>
            </a:pPr>
            <a:endParaRPr lang="en-US" dirty="0"/>
          </a:p>
        </p:txBody>
      </p:sp>
      <p:sp>
        <p:nvSpPr>
          <p:cNvPr id="3075"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b="0">
                <a:latin typeface="Helvetica"/>
              </a:defRPr>
            </a:lvl1pPr>
          </a:lstStyle>
          <a:p>
            <a:pPr>
              <a:defRPr/>
            </a:pPr>
            <a:endParaRPr lang="en-US" dirty="0"/>
          </a:p>
        </p:txBody>
      </p:sp>
      <p:sp>
        <p:nvSpPr>
          <p:cNvPr id="15155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b="0">
                <a:latin typeface="Helvetica"/>
              </a:defRPr>
            </a:lvl1pPr>
          </a:lstStyle>
          <a:p>
            <a:pPr>
              <a:defRPr/>
            </a:pPr>
            <a:endParaRPr lang="en-US" dirty="0"/>
          </a:p>
        </p:txBody>
      </p:sp>
      <p:sp>
        <p:nvSpPr>
          <p:cNvPr id="3079"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b="0">
                <a:latin typeface="Helvetica"/>
              </a:defRPr>
            </a:lvl1pPr>
          </a:lstStyle>
          <a:p>
            <a:pPr>
              <a:defRPr/>
            </a:pPr>
            <a:fld id="{0E52F1F6-DC5D-4F1C-B5F7-1014541A27E4}" type="slidenum">
              <a:rPr lang="en-US" smtClean="0"/>
              <a:pPr>
                <a:defRPr/>
              </a:pPr>
              <a:t>‹#›</a:t>
            </a:fld>
            <a:endParaRPr lang="en-US" dirty="0"/>
          </a:p>
        </p:txBody>
      </p:sp>
    </p:spTree>
    <p:extLst>
      <p:ext uri="{BB962C8B-B14F-4D97-AF65-F5344CB8AC3E}">
        <p14:creationId xmlns:p14="http://schemas.microsoft.com/office/powerpoint/2010/main" val="224474691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Helvetica"/>
        <a:ea typeface="+mn-ea"/>
        <a:cs typeface="+mn-cs"/>
      </a:defRPr>
    </a:lvl1pPr>
    <a:lvl2pPr marL="457200" algn="l" rtl="0" eaLnBrk="0" fontAlgn="base" hangingPunct="0">
      <a:spcBef>
        <a:spcPct val="30000"/>
      </a:spcBef>
      <a:spcAft>
        <a:spcPct val="0"/>
      </a:spcAft>
      <a:defRPr sz="1200" kern="1200">
        <a:solidFill>
          <a:schemeClr val="tx1"/>
        </a:solidFill>
        <a:latin typeface="Helvetica"/>
        <a:ea typeface="+mn-ea"/>
        <a:cs typeface="+mn-cs"/>
      </a:defRPr>
    </a:lvl2pPr>
    <a:lvl3pPr marL="914400" algn="l" rtl="0" eaLnBrk="0" fontAlgn="base" hangingPunct="0">
      <a:spcBef>
        <a:spcPct val="30000"/>
      </a:spcBef>
      <a:spcAft>
        <a:spcPct val="0"/>
      </a:spcAft>
      <a:defRPr sz="1200" kern="1200">
        <a:solidFill>
          <a:schemeClr val="tx1"/>
        </a:solidFill>
        <a:latin typeface="Helvetica"/>
        <a:ea typeface="+mn-ea"/>
        <a:cs typeface="+mn-cs"/>
      </a:defRPr>
    </a:lvl3pPr>
    <a:lvl4pPr marL="1371600" algn="l" rtl="0" eaLnBrk="0" fontAlgn="base" hangingPunct="0">
      <a:spcBef>
        <a:spcPct val="30000"/>
      </a:spcBef>
      <a:spcAft>
        <a:spcPct val="0"/>
      </a:spcAft>
      <a:defRPr sz="1200" kern="1200">
        <a:solidFill>
          <a:schemeClr val="tx1"/>
        </a:solidFill>
        <a:latin typeface="Helvetica"/>
        <a:ea typeface="+mn-ea"/>
        <a:cs typeface="+mn-cs"/>
      </a:defRPr>
    </a:lvl4pPr>
    <a:lvl5pPr marL="1828800" algn="l" rtl="0" eaLnBrk="0" fontAlgn="base" hangingPunct="0">
      <a:spcBef>
        <a:spcPct val="30000"/>
      </a:spcBef>
      <a:spcAft>
        <a:spcPct val="0"/>
      </a:spcAft>
      <a:defRPr sz="1200" kern="1200">
        <a:solidFill>
          <a:schemeClr val="tx1"/>
        </a:solidFill>
        <a:latin typeface="Helvetica"/>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urses.analyticsvidhya.com/courses/computer-vision-using-deep-learning-version2"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analyticsvidhya.com/blog/2017/09/common-machine-learning-algorithms/" TargetMode="External"/><Relationship Id="rId4" Type="http://schemas.openxmlformats.org/officeDocument/2006/relationships/hyperlink" Target="https://courses.analyticsvidhya.com/courses/natural-language-processing-nlp"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2E49138B-9167-4DC2-996F-C48F1B464033}" type="slidenum">
              <a:rPr lang="en-GB" altLang="es-ES" sz="1100" smtClean="0">
                <a:latin typeface="Calibri" panose="020F0502020204030204" pitchFamily="34" charset="0"/>
              </a:rPr>
              <a:pPr/>
              <a:t>1</a:t>
            </a:fld>
            <a:endParaRPr lang="en-GB" altLang="es-ES" sz="1100">
              <a:latin typeface="Calibri" panose="020F0502020204030204" pitchFamily="34"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3850856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DC4FA815-0082-4ABC-9604-78EA4CA58CFE}" type="slidenum">
              <a:rPr lang="en-GB" altLang="es-ES" sz="1100" smtClean="0">
                <a:latin typeface="Calibri" panose="020F0502020204030204" pitchFamily="34" charset="0"/>
              </a:rPr>
              <a:pPr/>
              <a:t>21</a:t>
            </a:fld>
            <a:endParaRPr lang="en-GB" altLang="es-ES" sz="1100">
              <a:latin typeface="Calibri" panose="020F050202020403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41737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AFE94429-E6A6-4B33-AFA2-261D9732784D}" type="slidenum">
              <a:rPr lang="en-GB" altLang="es-ES" sz="1100" smtClean="0">
                <a:latin typeface="Calibri" panose="020F0502020204030204" pitchFamily="34" charset="0"/>
              </a:rPr>
              <a:pPr/>
              <a:t>22</a:t>
            </a:fld>
            <a:endParaRPr lang="en-GB" altLang="es-ES" sz="1100">
              <a:latin typeface="Calibri" panose="020F0502020204030204" pitchFamily="3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2332577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CA8F1B41-CD4B-47E4-81EC-038FC59550E1}" type="slidenum">
              <a:rPr lang="en-GB" altLang="es-ES" sz="1100" smtClean="0">
                <a:latin typeface="Calibri" panose="020F0502020204030204" pitchFamily="34" charset="0"/>
              </a:rPr>
              <a:pPr/>
              <a:t>23</a:t>
            </a:fld>
            <a:endParaRPr lang="en-GB" altLang="es-ES" sz="1100">
              <a:latin typeface="Calibri" panose="020F0502020204030204"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2406638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s-ES">
              <a:cs typeface="Calibri" panose="020F0502020204030204" pitchFamily="34" charset="0"/>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DD52A74D-7558-45C0-A2A0-C1F0878E948C}" type="slidenum">
              <a:rPr lang="en-US" altLang="es-ES" sz="1100" smtClean="0">
                <a:solidFill>
                  <a:srgbClr val="000000"/>
                </a:solidFill>
                <a:latin typeface="Calibri" panose="020F0502020204030204" pitchFamily="34" charset="0"/>
              </a:rPr>
              <a:pPr/>
              <a:t>24</a:t>
            </a:fld>
            <a:endParaRPr lang="en-US" altLang="es-ES" sz="1100">
              <a:solidFill>
                <a:srgbClr val="000000"/>
              </a:solidFill>
              <a:latin typeface="Calibri" panose="020F0502020204030204" pitchFamily="34" charset="0"/>
            </a:endParaRPr>
          </a:p>
        </p:txBody>
      </p:sp>
    </p:spTree>
    <p:extLst>
      <p:ext uri="{BB962C8B-B14F-4D97-AF65-F5344CB8AC3E}">
        <p14:creationId xmlns:p14="http://schemas.microsoft.com/office/powerpoint/2010/main" val="3083409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364451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1 Marcador de imagen de diapositiva"/>
          <p:cNvSpPr>
            <a:spLocks noGrp="1" noRot="1" noChangeAspect="1" noChangeArrowheads="1" noTextEdit="1"/>
          </p:cNvSpPr>
          <p:nvPr>
            <p:ph type="sldImg"/>
          </p:nvPr>
        </p:nvSpPr>
        <p:spPr>
          <a:ln/>
        </p:spPr>
      </p:sp>
      <p:sp>
        <p:nvSpPr>
          <p:cNvPr id="46083"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46084"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EEE7C0AF-2F2A-4BC5-8515-C9D18A3B2578}" type="slidenum">
              <a:rPr lang="en-US" altLang="es-ES" sz="1100" smtClean="0">
                <a:latin typeface="Calibri" panose="020F0502020204030204" pitchFamily="34" charset="0"/>
              </a:rPr>
              <a:pPr/>
              <a:t>26</a:t>
            </a:fld>
            <a:endParaRPr lang="en-US" altLang="es-ES" sz="1100">
              <a:latin typeface="Calibri" panose="020F0502020204030204" pitchFamily="34" charset="0"/>
            </a:endParaRPr>
          </a:p>
        </p:txBody>
      </p:sp>
    </p:spTree>
    <p:extLst>
      <p:ext uri="{BB962C8B-B14F-4D97-AF65-F5344CB8AC3E}">
        <p14:creationId xmlns:p14="http://schemas.microsoft.com/office/powerpoint/2010/main" val="1009628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1FD5D311-5599-4CAB-8CD4-C1F8F2AD4D13}" type="slidenum">
              <a:rPr lang="en-US" altLang="es-ES" sz="1300" smtClean="0">
                <a:latin typeface="Calibri" panose="020F0502020204030204" pitchFamily="34" charset="0"/>
              </a:rPr>
              <a:pPr/>
              <a:t>28</a:t>
            </a:fld>
            <a:endParaRPr lang="en-US" altLang="es-ES" sz="1300">
              <a:latin typeface="Calibri" panose="020F050202020403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257891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1623011A-042F-4D9E-8A34-5BCC042349FC}" type="slidenum">
              <a:rPr lang="en-US" altLang="es-ES" sz="1300" smtClean="0">
                <a:latin typeface="Calibri" panose="020F0502020204030204" pitchFamily="34" charset="0"/>
              </a:rPr>
              <a:pPr/>
              <a:t>33</a:t>
            </a:fld>
            <a:endParaRPr lang="en-US" altLang="es-ES" sz="1300">
              <a:latin typeface="Calibri" panose="020F0502020204030204"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941388" y="4432300"/>
            <a:ext cx="5183187" cy="419893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s-ES">
              <a:cs typeface="Calibri" panose="020F0502020204030204" pitchFamily="34" charset="0"/>
            </a:endParaRPr>
          </a:p>
        </p:txBody>
      </p:sp>
    </p:spTree>
    <p:extLst>
      <p:ext uri="{BB962C8B-B14F-4D97-AF65-F5344CB8AC3E}">
        <p14:creationId xmlns:p14="http://schemas.microsoft.com/office/powerpoint/2010/main" val="3237944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3373584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7EEEC815-CD32-4DBB-B175-222E397C5E81}" type="slidenum">
              <a:rPr lang="en-US" altLang="es-ES" sz="1300" smtClean="0">
                <a:latin typeface="Calibri" panose="020F0502020204030204" pitchFamily="34" charset="0"/>
              </a:rPr>
              <a:pPr/>
              <a:t>38</a:t>
            </a:fld>
            <a:endParaRPr lang="en-US" altLang="es-ES" sz="1300">
              <a:latin typeface="Calibri" panose="020F0502020204030204" pitchFamily="3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33801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F88D979F-1541-4089-822D-E703B4D7965D}" type="slidenum">
              <a:rPr lang="en-GB" altLang="es-ES" sz="1100" smtClean="0">
                <a:latin typeface="Calibri" panose="020F0502020204030204" pitchFamily="34" charset="0"/>
              </a:rPr>
              <a:pPr/>
              <a:t>2</a:t>
            </a:fld>
            <a:endParaRPr lang="en-GB" altLang="es-ES" sz="1100">
              <a:latin typeface="Calibri" panose="020F0502020204030204" pitchFamily="34"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2754420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pPr>
              <a:defRPr/>
            </a:pPr>
            <a:fld id="{0E52F1F6-DC5D-4F1C-B5F7-1014541A27E4}" type="slidenum">
              <a:rPr lang="en-US" smtClean="0"/>
              <a:pPr>
                <a:defRPr/>
              </a:pPr>
              <a:t>41</a:t>
            </a:fld>
            <a:endParaRPr lang="en-US" dirty="0"/>
          </a:p>
        </p:txBody>
      </p:sp>
    </p:spTree>
    <p:extLst>
      <p:ext uri="{BB962C8B-B14F-4D97-AF65-F5344CB8AC3E}">
        <p14:creationId xmlns:p14="http://schemas.microsoft.com/office/powerpoint/2010/main" val="946174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2278495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2671055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a:defRPr sz="2800">
                <a:solidFill>
                  <a:schemeClr val="tx1"/>
                </a:solidFill>
                <a:latin typeface="Arial" panose="020B0604020202020204" pitchFamily="34" charset="0"/>
                <a:ea typeface="MS PGothic" panose="020B0600070205080204" pitchFamily="34" charset="-128"/>
              </a:defRPr>
            </a:lvl1pPr>
            <a:lvl2pPr marL="742950" indent="-285750" defTabSz="957263">
              <a:defRPr sz="2800">
                <a:solidFill>
                  <a:schemeClr val="tx1"/>
                </a:solidFill>
                <a:latin typeface="Arial" panose="020B0604020202020204" pitchFamily="34" charset="0"/>
                <a:ea typeface="MS PGothic" panose="020B0600070205080204" pitchFamily="34" charset="-128"/>
              </a:defRPr>
            </a:lvl2pPr>
            <a:lvl3pPr marL="1143000" indent="-228600" defTabSz="957263">
              <a:defRPr sz="2800">
                <a:solidFill>
                  <a:schemeClr val="tx1"/>
                </a:solidFill>
                <a:latin typeface="Arial" panose="020B0604020202020204" pitchFamily="34" charset="0"/>
                <a:ea typeface="MS PGothic" panose="020B0600070205080204" pitchFamily="34" charset="-128"/>
              </a:defRPr>
            </a:lvl3pPr>
            <a:lvl4pPr marL="1600200" indent="-228600" defTabSz="957263">
              <a:defRPr sz="2800">
                <a:solidFill>
                  <a:schemeClr val="tx1"/>
                </a:solidFill>
                <a:latin typeface="Arial" panose="020B0604020202020204" pitchFamily="34" charset="0"/>
                <a:ea typeface="MS PGothic" panose="020B0600070205080204" pitchFamily="34" charset="-128"/>
              </a:defRPr>
            </a:lvl4pPr>
            <a:lvl5pPr marL="2057400" indent="-228600" defTabSz="957263">
              <a:defRPr sz="2800">
                <a:solidFill>
                  <a:schemeClr val="tx1"/>
                </a:solidFill>
                <a:latin typeface="Arial" panose="020B0604020202020204" pitchFamily="34" charset="0"/>
                <a:ea typeface="MS PGothic" panose="020B0600070205080204" pitchFamily="34" charset="-128"/>
              </a:defRPr>
            </a:lvl5pPr>
            <a:lvl6pPr marL="25146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956B64A6-32EB-48F2-B7F4-FA7A1D352310}" type="slidenum">
              <a:rPr lang="en-US" altLang="es-ES" sz="1400" smtClean="0">
                <a:solidFill>
                  <a:schemeClr val="bg1"/>
                </a:solidFill>
                <a:latin typeface="Calibri" panose="020F0502020204030204" pitchFamily="34" charset="0"/>
              </a:rPr>
              <a:pPr/>
              <a:t>53</a:t>
            </a:fld>
            <a:endParaRPr lang="en-US" altLang="es-ES" sz="1400">
              <a:solidFill>
                <a:schemeClr val="bg1"/>
              </a:solidFill>
              <a:latin typeface="Calibri" panose="020F0502020204030204"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s-ES">
              <a:cs typeface="Calibri" panose="020F0502020204030204" pitchFamily="34" charset="0"/>
            </a:endParaRPr>
          </a:p>
        </p:txBody>
      </p:sp>
    </p:spTree>
    <p:extLst>
      <p:ext uri="{BB962C8B-B14F-4D97-AF65-F5344CB8AC3E}">
        <p14:creationId xmlns:p14="http://schemas.microsoft.com/office/powerpoint/2010/main" val="353273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dirty="0">
              <a:cs typeface="Calibri" panose="020F0502020204030204" pitchFamily="34" charset="0"/>
            </a:endParaRPr>
          </a:p>
        </p:txBody>
      </p:sp>
    </p:spTree>
    <p:extLst>
      <p:ext uri="{BB962C8B-B14F-4D97-AF65-F5344CB8AC3E}">
        <p14:creationId xmlns:p14="http://schemas.microsoft.com/office/powerpoint/2010/main" val="3617261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a:defRPr sz="2800">
                <a:solidFill>
                  <a:schemeClr val="tx1"/>
                </a:solidFill>
                <a:latin typeface="Arial" panose="020B0604020202020204" pitchFamily="34" charset="0"/>
                <a:ea typeface="MS PGothic" panose="020B0600070205080204" pitchFamily="34" charset="-128"/>
              </a:defRPr>
            </a:lvl1pPr>
            <a:lvl2pPr marL="742950" indent="-285750" defTabSz="957263">
              <a:defRPr sz="2800">
                <a:solidFill>
                  <a:schemeClr val="tx1"/>
                </a:solidFill>
                <a:latin typeface="Arial" panose="020B0604020202020204" pitchFamily="34" charset="0"/>
                <a:ea typeface="MS PGothic" panose="020B0600070205080204" pitchFamily="34" charset="-128"/>
              </a:defRPr>
            </a:lvl2pPr>
            <a:lvl3pPr marL="1143000" indent="-228600" defTabSz="957263">
              <a:defRPr sz="2800">
                <a:solidFill>
                  <a:schemeClr val="tx1"/>
                </a:solidFill>
                <a:latin typeface="Arial" panose="020B0604020202020204" pitchFamily="34" charset="0"/>
                <a:ea typeface="MS PGothic" panose="020B0600070205080204" pitchFamily="34" charset="-128"/>
              </a:defRPr>
            </a:lvl3pPr>
            <a:lvl4pPr marL="1600200" indent="-228600" defTabSz="957263">
              <a:defRPr sz="2800">
                <a:solidFill>
                  <a:schemeClr val="tx1"/>
                </a:solidFill>
                <a:latin typeface="Arial" panose="020B0604020202020204" pitchFamily="34" charset="0"/>
                <a:ea typeface="MS PGothic" panose="020B0600070205080204" pitchFamily="34" charset="-128"/>
              </a:defRPr>
            </a:lvl4pPr>
            <a:lvl5pPr marL="2057400" indent="-228600" defTabSz="957263">
              <a:defRPr sz="2800">
                <a:solidFill>
                  <a:schemeClr val="tx1"/>
                </a:solidFill>
                <a:latin typeface="Arial" panose="020B0604020202020204" pitchFamily="34" charset="0"/>
                <a:ea typeface="MS PGothic" panose="020B0600070205080204" pitchFamily="34" charset="-128"/>
              </a:defRPr>
            </a:lvl5pPr>
            <a:lvl6pPr marL="25146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33781B4A-7F48-4957-A94E-25C058F48B57}" type="slidenum">
              <a:rPr lang="en-US" altLang="es-ES" sz="1400" smtClean="0">
                <a:solidFill>
                  <a:schemeClr val="bg1"/>
                </a:solidFill>
                <a:latin typeface="Calibri" panose="020F0502020204030204" pitchFamily="34" charset="0"/>
              </a:rPr>
              <a:pPr/>
              <a:t>55</a:t>
            </a:fld>
            <a:endParaRPr lang="en-US" altLang="es-ES" sz="1400">
              <a:solidFill>
                <a:schemeClr val="bg1"/>
              </a:solidFill>
              <a:latin typeface="Calibri" panose="020F0502020204030204"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687388" y="4725988"/>
            <a:ext cx="5483225" cy="44751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s-ES">
              <a:cs typeface="Calibri" panose="020F0502020204030204" pitchFamily="34" charset="0"/>
            </a:endParaRPr>
          </a:p>
        </p:txBody>
      </p:sp>
    </p:spTree>
    <p:extLst>
      <p:ext uri="{BB962C8B-B14F-4D97-AF65-F5344CB8AC3E}">
        <p14:creationId xmlns:p14="http://schemas.microsoft.com/office/powerpoint/2010/main" val="337064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A9DB8020-B7F0-4813-9D72-5FDEB2E3424C}" type="slidenum">
              <a:rPr lang="en-US" altLang="es-ES" sz="1100" smtClean="0">
                <a:latin typeface="Calibri" panose="020F0502020204030204" pitchFamily="34" charset="0"/>
              </a:rPr>
              <a:pPr/>
              <a:t>56</a:t>
            </a:fld>
            <a:endParaRPr lang="en-US" altLang="es-ES" sz="1100">
              <a:latin typeface="Calibri" panose="020F0502020204030204"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s-ES">
              <a:cs typeface="Calibri" panose="020F0502020204030204" pitchFamily="34" charset="0"/>
            </a:endParaRPr>
          </a:p>
        </p:txBody>
      </p:sp>
    </p:spTree>
    <p:extLst>
      <p:ext uri="{BB962C8B-B14F-4D97-AF65-F5344CB8AC3E}">
        <p14:creationId xmlns:p14="http://schemas.microsoft.com/office/powerpoint/2010/main" val="1320070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a:defRPr sz="2800">
                <a:solidFill>
                  <a:schemeClr val="tx1"/>
                </a:solidFill>
                <a:latin typeface="Arial" panose="020B0604020202020204" pitchFamily="34" charset="0"/>
                <a:ea typeface="MS PGothic" panose="020B0600070205080204" pitchFamily="34" charset="-128"/>
              </a:defRPr>
            </a:lvl1pPr>
            <a:lvl2pPr marL="742950" indent="-285750" defTabSz="957263">
              <a:defRPr sz="2800">
                <a:solidFill>
                  <a:schemeClr val="tx1"/>
                </a:solidFill>
                <a:latin typeface="Arial" panose="020B0604020202020204" pitchFamily="34" charset="0"/>
                <a:ea typeface="MS PGothic" panose="020B0600070205080204" pitchFamily="34" charset="-128"/>
              </a:defRPr>
            </a:lvl2pPr>
            <a:lvl3pPr marL="1143000" indent="-228600" defTabSz="957263">
              <a:defRPr sz="2800">
                <a:solidFill>
                  <a:schemeClr val="tx1"/>
                </a:solidFill>
                <a:latin typeface="Arial" panose="020B0604020202020204" pitchFamily="34" charset="0"/>
                <a:ea typeface="MS PGothic" panose="020B0600070205080204" pitchFamily="34" charset="-128"/>
              </a:defRPr>
            </a:lvl3pPr>
            <a:lvl4pPr marL="1600200" indent="-228600" defTabSz="957263">
              <a:defRPr sz="2800">
                <a:solidFill>
                  <a:schemeClr val="tx1"/>
                </a:solidFill>
                <a:latin typeface="Arial" panose="020B0604020202020204" pitchFamily="34" charset="0"/>
                <a:ea typeface="MS PGothic" panose="020B0600070205080204" pitchFamily="34" charset="-128"/>
              </a:defRPr>
            </a:lvl4pPr>
            <a:lvl5pPr marL="2057400" indent="-228600" defTabSz="957263">
              <a:defRPr sz="2800">
                <a:solidFill>
                  <a:schemeClr val="tx1"/>
                </a:solidFill>
                <a:latin typeface="Arial" panose="020B0604020202020204" pitchFamily="34" charset="0"/>
                <a:ea typeface="MS PGothic" panose="020B0600070205080204" pitchFamily="34" charset="-128"/>
              </a:defRPr>
            </a:lvl5pPr>
            <a:lvl6pPr marL="25146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82BCE6CC-31F1-40A6-8E2D-A718C0ADAB26}" type="slidenum">
              <a:rPr lang="en-US" altLang="es-ES" sz="1400" smtClean="0">
                <a:solidFill>
                  <a:schemeClr val="bg1"/>
                </a:solidFill>
                <a:latin typeface="Calibri" panose="020F0502020204030204" pitchFamily="34" charset="0"/>
              </a:rPr>
              <a:pPr/>
              <a:t>57</a:t>
            </a:fld>
            <a:endParaRPr lang="en-US" altLang="es-ES" sz="1400">
              <a:solidFill>
                <a:schemeClr val="bg1"/>
              </a:solidFill>
              <a:latin typeface="Calibri" panose="020F0502020204030204"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s-ES">
              <a:cs typeface="Calibri" panose="020F0502020204030204" pitchFamily="34" charset="0"/>
            </a:endParaRPr>
          </a:p>
        </p:txBody>
      </p:sp>
    </p:spTree>
    <p:extLst>
      <p:ext uri="{BB962C8B-B14F-4D97-AF65-F5344CB8AC3E}">
        <p14:creationId xmlns:p14="http://schemas.microsoft.com/office/powerpoint/2010/main" val="443314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DD5BF10D-8092-47C0-8CD5-0DA38192CA0E}" type="slidenum">
              <a:rPr lang="en-US" altLang="es-ES" sz="1100" smtClean="0">
                <a:latin typeface="Calibri" panose="020F0502020204030204" pitchFamily="34" charset="0"/>
              </a:rPr>
              <a:pPr/>
              <a:t>58</a:t>
            </a:fld>
            <a:endParaRPr lang="en-US" altLang="es-ES" sz="1100">
              <a:latin typeface="Calibri" panose="020F0502020204030204"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s-ES">
                <a:cs typeface="Calibri" panose="020F0502020204030204" pitchFamily="34" charset="0"/>
              </a:rPr>
              <a:t>Example where humans make mistakes that computers can avoid</a:t>
            </a:r>
          </a:p>
        </p:txBody>
      </p:sp>
    </p:spTree>
    <p:extLst>
      <p:ext uri="{BB962C8B-B14F-4D97-AF65-F5344CB8AC3E}">
        <p14:creationId xmlns:p14="http://schemas.microsoft.com/office/powerpoint/2010/main" val="3139903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FABE7EFA-F8B7-4B94-8293-D1C293694065}" type="slidenum">
              <a:rPr lang="en-GB" altLang="es-ES" sz="1100" smtClean="0">
                <a:latin typeface="Calibri" panose="020F0502020204030204" pitchFamily="34" charset="0"/>
              </a:rPr>
              <a:pPr/>
              <a:t>59</a:t>
            </a:fld>
            <a:endParaRPr lang="en-GB" altLang="es-ES" sz="1100">
              <a:latin typeface="Calibri" panose="020F0502020204030204"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1745884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1958830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1 Marcador de imagen de diapositiva"/>
          <p:cNvSpPr>
            <a:spLocks noGrp="1" noRot="1" noChangeAspect="1" noChangeArrowheads="1" noTextEdit="1"/>
          </p:cNvSpPr>
          <p:nvPr>
            <p:ph type="sldImg"/>
          </p:nvPr>
        </p:nvSpPr>
        <p:spPr>
          <a:ln/>
        </p:spPr>
      </p:sp>
      <p:sp>
        <p:nvSpPr>
          <p:cNvPr id="101379"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01380"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1C4BE1FA-9FA6-46D1-8DDA-D5E88E506022}" type="slidenum">
              <a:rPr lang="en-US" altLang="es-ES" sz="1100" smtClean="0">
                <a:latin typeface="Calibri" panose="020F0502020204030204" pitchFamily="34" charset="0"/>
              </a:rPr>
              <a:pPr/>
              <a:t>60</a:t>
            </a:fld>
            <a:endParaRPr lang="en-US" altLang="es-ES" sz="1100">
              <a:latin typeface="Calibri" panose="020F0502020204030204" pitchFamily="34" charset="0"/>
            </a:endParaRPr>
          </a:p>
        </p:txBody>
      </p:sp>
    </p:spTree>
    <p:extLst>
      <p:ext uri="{BB962C8B-B14F-4D97-AF65-F5344CB8AC3E}">
        <p14:creationId xmlns:p14="http://schemas.microsoft.com/office/powerpoint/2010/main" val="263401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0A7C70F9-69F3-49DF-B464-56F748CAFF66}" type="slidenum">
              <a:rPr lang="en-GB" altLang="es-ES" sz="1100" smtClean="0">
                <a:latin typeface="Calibri" panose="020F0502020204030204" pitchFamily="34" charset="0"/>
              </a:rPr>
              <a:pPr/>
              <a:t>61</a:t>
            </a:fld>
            <a:endParaRPr lang="en-GB" altLang="es-ES" sz="1100">
              <a:latin typeface="Calibri" panose="020F0502020204030204"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1115828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C1B17FEE-A26B-4739-B417-2CCDD0E4C0EB}" type="slidenum">
              <a:rPr lang="en-GB" altLang="es-ES" sz="1100" smtClean="0">
                <a:latin typeface="Calibri" panose="020F0502020204030204" pitchFamily="34" charset="0"/>
              </a:rPr>
              <a:pPr/>
              <a:t>62</a:t>
            </a:fld>
            <a:endParaRPr lang="en-GB" altLang="es-ES" sz="1100">
              <a:latin typeface="Calibri" panose="020F0502020204030204"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3511461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2141947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52132E6A-1BAB-4D7C-8A34-34E4376147B3}" type="slidenum">
              <a:rPr lang="en-GB" altLang="es-ES" sz="1100" smtClean="0">
                <a:latin typeface="Calibri" panose="020F0502020204030204" pitchFamily="34" charset="0"/>
              </a:rPr>
              <a:pPr/>
              <a:t>64</a:t>
            </a:fld>
            <a:endParaRPr lang="en-GB" altLang="es-ES" sz="1100">
              <a:latin typeface="Calibri" panose="020F0502020204030204"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3271824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a:defRPr sz="2800">
                <a:solidFill>
                  <a:schemeClr val="tx1"/>
                </a:solidFill>
                <a:latin typeface="Arial" panose="020B0604020202020204" pitchFamily="34" charset="0"/>
                <a:ea typeface="MS PGothic" panose="020B0600070205080204" pitchFamily="34" charset="-128"/>
              </a:defRPr>
            </a:lvl1pPr>
            <a:lvl2pPr marL="742950" indent="-285750" defTabSz="957263">
              <a:defRPr sz="2800">
                <a:solidFill>
                  <a:schemeClr val="tx1"/>
                </a:solidFill>
                <a:latin typeface="Arial" panose="020B0604020202020204" pitchFamily="34" charset="0"/>
                <a:ea typeface="MS PGothic" panose="020B0600070205080204" pitchFamily="34" charset="-128"/>
              </a:defRPr>
            </a:lvl2pPr>
            <a:lvl3pPr marL="1143000" indent="-228600" defTabSz="957263">
              <a:defRPr sz="2800">
                <a:solidFill>
                  <a:schemeClr val="tx1"/>
                </a:solidFill>
                <a:latin typeface="Arial" panose="020B0604020202020204" pitchFamily="34" charset="0"/>
                <a:ea typeface="MS PGothic" panose="020B0600070205080204" pitchFamily="34" charset="-128"/>
              </a:defRPr>
            </a:lvl3pPr>
            <a:lvl4pPr marL="1600200" indent="-228600" defTabSz="957263">
              <a:defRPr sz="2800">
                <a:solidFill>
                  <a:schemeClr val="tx1"/>
                </a:solidFill>
                <a:latin typeface="Arial" panose="020B0604020202020204" pitchFamily="34" charset="0"/>
                <a:ea typeface="MS PGothic" panose="020B0600070205080204" pitchFamily="34" charset="-128"/>
              </a:defRPr>
            </a:lvl4pPr>
            <a:lvl5pPr marL="2057400" indent="-228600" defTabSz="957263">
              <a:defRPr sz="2800">
                <a:solidFill>
                  <a:schemeClr val="tx1"/>
                </a:solidFill>
                <a:latin typeface="Arial" panose="020B0604020202020204" pitchFamily="34" charset="0"/>
                <a:ea typeface="MS PGothic" panose="020B0600070205080204" pitchFamily="34" charset="-128"/>
              </a:defRPr>
            </a:lvl5pPr>
            <a:lvl6pPr marL="25146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57263"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E5FD3875-2567-4A43-B9D4-FB75E2B67560}" type="slidenum">
              <a:rPr lang="en-US" altLang="es-ES" sz="1400" smtClean="0">
                <a:solidFill>
                  <a:schemeClr val="bg1"/>
                </a:solidFill>
                <a:latin typeface="Calibri" panose="020F0502020204030204" pitchFamily="34" charset="0"/>
              </a:rPr>
              <a:pPr/>
              <a:t>65</a:t>
            </a:fld>
            <a:endParaRPr lang="en-US" altLang="es-ES" sz="1400">
              <a:solidFill>
                <a:schemeClr val="bg1"/>
              </a:solidFill>
              <a:latin typeface="Calibri" panose="020F0502020204030204"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s-ES">
              <a:cs typeface="Calibri" panose="020F0502020204030204" pitchFamily="34" charset="0"/>
            </a:endParaRPr>
          </a:p>
        </p:txBody>
      </p:sp>
    </p:spTree>
    <p:extLst>
      <p:ext uri="{BB962C8B-B14F-4D97-AF65-F5344CB8AC3E}">
        <p14:creationId xmlns:p14="http://schemas.microsoft.com/office/powerpoint/2010/main" val="1276275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4232355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4D53A172-EBD3-492C-95B4-DD1344F11904}" type="slidenum">
              <a:rPr lang="en-US" altLang="es-ES" sz="1100" smtClean="0">
                <a:solidFill>
                  <a:srgbClr val="000000"/>
                </a:solidFill>
                <a:latin typeface="Calibri" panose="020F0502020204030204" pitchFamily="34" charset="0"/>
              </a:rPr>
              <a:pPr/>
              <a:t>69</a:t>
            </a:fld>
            <a:endParaRPr lang="en-US" altLang="es-ES" sz="1100">
              <a:solidFill>
                <a:srgbClr val="000000"/>
              </a:solidFill>
              <a:latin typeface="Calibri" panose="020F0502020204030204" pitchFamily="3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 altLang="es-ES">
              <a:cs typeface="Calibri" panose="020F0502020204030204" pitchFamily="34" charset="0"/>
            </a:endParaRPr>
          </a:p>
        </p:txBody>
      </p:sp>
    </p:spTree>
    <p:extLst>
      <p:ext uri="{BB962C8B-B14F-4D97-AF65-F5344CB8AC3E}">
        <p14:creationId xmlns:p14="http://schemas.microsoft.com/office/powerpoint/2010/main" val="60633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B55BD023-C6C6-41E5-9D86-5D3BAB2636BD}" type="slidenum">
              <a:rPr lang="en-US" altLang="es-ES" sz="1100" smtClean="0">
                <a:solidFill>
                  <a:srgbClr val="000000"/>
                </a:solidFill>
                <a:latin typeface="Calibri" panose="020F0502020204030204" pitchFamily="34" charset="0"/>
              </a:rPr>
              <a:pPr/>
              <a:t>77</a:t>
            </a:fld>
            <a:endParaRPr lang="en-US" altLang="es-ES" sz="1100">
              <a:solidFill>
                <a:srgbClr val="000000"/>
              </a:solidFill>
              <a:latin typeface="Calibri" panose="020F0502020204030204" pitchFamily="3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 altLang="es-ES">
              <a:cs typeface="Calibri" panose="020F0502020204030204" pitchFamily="34" charset="0"/>
            </a:endParaRPr>
          </a:p>
        </p:txBody>
      </p:sp>
    </p:spTree>
    <p:extLst>
      <p:ext uri="{BB962C8B-B14F-4D97-AF65-F5344CB8AC3E}">
        <p14:creationId xmlns:p14="http://schemas.microsoft.com/office/powerpoint/2010/main" val="1283617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269294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BA5C0009-49EA-434A-A578-9E26C8B9A80B}" type="slidenum">
              <a:rPr lang="en-US" altLang="es-ES" sz="1100" smtClean="0">
                <a:latin typeface="Calibri" panose="020F0502020204030204" pitchFamily="34" charset="0"/>
              </a:rPr>
              <a:pPr/>
              <a:t>6</a:t>
            </a:fld>
            <a:endParaRPr lang="en-US" altLang="es-ES" sz="1100">
              <a:latin typeface="Calibri" panose="020F0502020204030204" pitchFamily="34"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s-ES" dirty="0">
                <a:cs typeface="Calibri" panose="020F0502020204030204" pitchFamily="34" charset="0"/>
              </a:rPr>
              <a:t>Clips:  terminator 2, enemy of the state (from UCSD </a:t>
            </a:r>
            <a:r>
              <a:rPr lang="en-US" altLang="en-US" dirty="0">
                <a:cs typeface="Calibri" panose="020F0502020204030204" pitchFamily="34" charset="0"/>
              </a:rPr>
              <a:t>“</a:t>
            </a:r>
            <a:r>
              <a:rPr lang="en-US" altLang="es-ES" dirty="0">
                <a:cs typeface="Calibri" panose="020F0502020204030204" pitchFamily="34" charset="0"/>
              </a:rPr>
              <a:t>Fact or Fiction</a:t>
            </a:r>
            <a:r>
              <a:rPr lang="en-US" altLang="en-US" dirty="0">
                <a:cs typeface="Calibri" panose="020F0502020204030204" pitchFamily="34" charset="0"/>
              </a:rPr>
              <a:t>”</a:t>
            </a:r>
            <a:r>
              <a:rPr lang="en-US" altLang="es-ES" dirty="0">
                <a:cs typeface="Calibri" panose="020F0502020204030204" pitchFamily="34" charset="0"/>
              </a:rPr>
              <a:t> DVD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sz="1200" b="0" i="0" kern="1200" dirty="0" err="1">
                <a:solidFill>
                  <a:schemeClr val="tx1"/>
                </a:solidFill>
                <a:effectLst/>
                <a:latin typeface="Helvetica"/>
                <a:ea typeface="+mn-ea"/>
                <a:cs typeface="+mn-cs"/>
              </a:rPr>
              <a:t>Blade</a:t>
            </a:r>
            <a:r>
              <a:rPr lang="es-ES" sz="1200" b="0" i="0" kern="1200" dirty="0">
                <a:solidFill>
                  <a:schemeClr val="tx1"/>
                </a:solidFill>
                <a:effectLst/>
                <a:latin typeface="Helvetica"/>
                <a:ea typeface="+mn-ea"/>
                <a:cs typeface="+mn-cs"/>
              </a:rPr>
              <a:t> </a:t>
            </a:r>
            <a:r>
              <a:rPr lang="es-ES" sz="1200" b="0" i="0" kern="1200" dirty="0" err="1">
                <a:solidFill>
                  <a:schemeClr val="tx1"/>
                </a:solidFill>
                <a:effectLst/>
                <a:latin typeface="Helvetica"/>
                <a:ea typeface="+mn-ea"/>
                <a:cs typeface="+mn-cs"/>
              </a:rPr>
              <a:t>Runner</a:t>
            </a:r>
            <a:r>
              <a:rPr lang="es-ES" sz="1200" b="0" i="0" kern="1200" dirty="0">
                <a:solidFill>
                  <a:schemeClr val="tx1"/>
                </a:solidFill>
                <a:effectLst/>
                <a:latin typeface="Helvetica"/>
                <a:ea typeface="+mn-ea"/>
                <a:cs typeface="+mn-cs"/>
              </a:rPr>
              <a:t> 2049</a:t>
            </a:r>
          </a:p>
          <a:p>
            <a:r>
              <a:rPr lang="en-US" sz="1200" b="0" i="0" kern="1200" dirty="0">
                <a:solidFill>
                  <a:schemeClr val="tx1"/>
                </a:solidFill>
                <a:effectLst/>
                <a:latin typeface="Helvetica"/>
                <a:ea typeface="+mn-ea"/>
                <a:cs typeface="+mn-cs"/>
              </a:rPr>
              <a:t>Ethics in AI: The movie reflects all the philosophical questions such as what labels should be assigned to </a:t>
            </a:r>
            <a:r>
              <a:rPr lang="en-US" sz="1200" b="0" i="0" kern="1200" dirty="0" err="1">
                <a:solidFill>
                  <a:schemeClr val="tx1"/>
                </a:solidFill>
                <a:effectLst/>
                <a:latin typeface="Helvetica"/>
                <a:ea typeface="+mn-ea"/>
                <a:cs typeface="+mn-cs"/>
              </a:rPr>
              <a:t>replicants</a:t>
            </a:r>
            <a:r>
              <a:rPr lang="en-US" sz="1200" b="0" i="0" kern="1200" dirty="0">
                <a:solidFill>
                  <a:schemeClr val="tx1"/>
                </a:solidFill>
                <a:effectLst/>
                <a:latin typeface="Helvetica"/>
                <a:ea typeface="+mn-ea"/>
                <a:cs typeface="+mn-cs"/>
              </a:rPr>
              <a:t> and what happens when artificial characters end up procreating</a:t>
            </a:r>
          </a:p>
          <a:p>
            <a:r>
              <a:rPr lang="en-US" sz="1200" b="0" i="0" kern="1200" dirty="0">
                <a:solidFill>
                  <a:schemeClr val="tx1"/>
                </a:solidFill>
                <a:effectLst/>
                <a:latin typeface="Helvetica"/>
                <a:ea typeface="+mn-ea"/>
                <a:cs typeface="+mn-cs"/>
              </a:rPr>
              <a:t>Strong AI: Artificial general intelligence (AGI), also known as Strong AI, is the ability of a machine to take human-like reasonable decision making</a:t>
            </a:r>
          </a:p>
          <a:p>
            <a:r>
              <a:rPr lang="en-US" sz="1200" b="0" i="0" kern="1200" dirty="0">
                <a:solidFill>
                  <a:schemeClr val="tx1"/>
                </a:solidFill>
                <a:effectLst/>
                <a:latin typeface="Helvetica"/>
                <a:ea typeface="+mn-ea"/>
                <a:cs typeface="+mn-cs"/>
              </a:rPr>
              <a:t>Natural Language Generation: The movie shows exceptionally advanced capabilities to understand voice commands</a:t>
            </a:r>
          </a:p>
          <a:p>
            <a:endParaRPr lang="en-US" altLang="es-ES" dirty="0">
              <a:cs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ES" sz="1200" b="0" i="0" kern="1200" dirty="0">
                <a:solidFill>
                  <a:schemeClr val="tx1"/>
                </a:solidFill>
                <a:effectLst/>
                <a:latin typeface="Helvetica"/>
                <a:ea typeface="+mn-ea"/>
                <a:cs typeface="+mn-cs"/>
              </a:rPr>
              <a:t>A.I. Artificial </a:t>
            </a:r>
            <a:r>
              <a:rPr lang="es-ES" sz="1200" b="0" i="0" kern="1200" dirty="0" err="1">
                <a:solidFill>
                  <a:schemeClr val="tx1"/>
                </a:solidFill>
                <a:effectLst/>
                <a:latin typeface="Helvetica"/>
                <a:ea typeface="+mn-ea"/>
                <a:cs typeface="+mn-cs"/>
              </a:rPr>
              <a:t>Intelligence</a:t>
            </a:r>
            <a:endParaRPr lang="es-ES" sz="1200" b="0" i="0" kern="1200" dirty="0">
              <a:solidFill>
                <a:schemeClr val="tx1"/>
              </a:solidFill>
              <a:effectLst/>
              <a:latin typeface="Helvetica"/>
              <a:ea typeface="+mn-ea"/>
              <a:cs typeface="+mn-cs"/>
            </a:endParaRPr>
          </a:p>
          <a:p>
            <a:r>
              <a:rPr lang="en-US" sz="1200" b="0" i="0" kern="1200" dirty="0">
                <a:solidFill>
                  <a:schemeClr val="tx1"/>
                </a:solidFill>
                <a:effectLst/>
                <a:latin typeface="Helvetica"/>
                <a:ea typeface="+mn-ea"/>
                <a:cs typeface="+mn-cs"/>
              </a:rPr>
              <a:t>Emotional Intelligence: Along with making machines just ‘intelligent’, we are on our path to empower them with human-like emotions. Not much different than you and I. Perhaps it will be incredible to see this technology surface soon!</a:t>
            </a:r>
          </a:p>
          <a:p>
            <a:r>
              <a:rPr lang="en-US" sz="1200" b="0" i="0" kern="1200" dirty="0">
                <a:solidFill>
                  <a:schemeClr val="tx1"/>
                </a:solidFill>
                <a:effectLst/>
                <a:latin typeface="Helvetica"/>
                <a:ea typeface="+mn-ea"/>
                <a:cs typeface="+mn-cs"/>
              </a:rPr>
              <a:t>Inclusive AI World: You can love a robot and robots can love you. With all the advanced </a:t>
            </a:r>
            <a:r>
              <a:rPr lang="en-US" sz="1200" b="0" i="0" u="none" strike="noStrike" kern="1200" dirty="0">
                <a:solidFill>
                  <a:schemeClr val="tx1"/>
                </a:solidFill>
                <a:effectLst/>
                <a:latin typeface="Helvetica"/>
                <a:ea typeface="+mn-ea"/>
                <a:cs typeface="+mn-cs"/>
                <a:hlinkClick r:id="rId3"/>
              </a:rPr>
              <a:t>Computer Vision</a:t>
            </a:r>
            <a:r>
              <a:rPr lang="en-US" sz="1200" b="0" i="0" kern="1200" dirty="0">
                <a:solidFill>
                  <a:schemeClr val="tx1"/>
                </a:solidFill>
                <a:effectLst/>
                <a:latin typeface="Helvetica"/>
                <a:ea typeface="+mn-ea"/>
                <a:cs typeface="+mn-cs"/>
              </a:rPr>
              <a:t>, </a:t>
            </a:r>
            <a:r>
              <a:rPr lang="en-US" sz="1200" b="0" i="0" u="none" strike="noStrike" kern="1200" dirty="0">
                <a:solidFill>
                  <a:schemeClr val="tx1"/>
                </a:solidFill>
                <a:effectLst/>
                <a:latin typeface="Helvetica"/>
                <a:ea typeface="+mn-ea"/>
                <a:cs typeface="+mn-cs"/>
                <a:hlinkClick r:id="rId4"/>
              </a:rPr>
              <a:t>Natural Language Processing (NLP)</a:t>
            </a:r>
            <a:r>
              <a:rPr lang="en-US" sz="1200" b="0" i="0" kern="1200" dirty="0">
                <a:solidFill>
                  <a:schemeClr val="tx1"/>
                </a:solidFill>
                <a:effectLst/>
                <a:latin typeface="Helvetica"/>
                <a:ea typeface="+mn-ea"/>
                <a:cs typeface="+mn-cs"/>
              </a:rPr>
              <a:t> and other </a:t>
            </a:r>
            <a:r>
              <a:rPr lang="en-US" sz="1200" b="0" i="0" u="none" strike="noStrike" kern="1200" dirty="0">
                <a:solidFill>
                  <a:schemeClr val="tx1"/>
                </a:solidFill>
                <a:effectLst/>
                <a:latin typeface="Helvetica"/>
                <a:ea typeface="+mn-ea"/>
                <a:cs typeface="+mn-cs"/>
                <a:hlinkClick r:id="rId5"/>
              </a:rPr>
              <a:t>Machine Learning techniques</a:t>
            </a:r>
            <a:r>
              <a:rPr lang="en-US" sz="1200" b="0" i="0" kern="1200" dirty="0">
                <a:solidFill>
                  <a:schemeClr val="tx1"/>
                </a:solidFill>
                <a:effectLst/>
                <a:latin typeface="Helvetica"/>
                <a:ea typeface="+mn-ea"/>
                <a:cs typeface="+mn-cs"/>
              </a:rPr>
              <a:t>, this might soon be possible.</a:t>
            </a:r>
          </a:p>
          <a:p>
            <a:endParaRPr lang="en-US" sz="1200" b="0" i="0" kern="1200" dirty="0">
              <a:solidFill>
                <a:schemeClr val="tx1"/>
              </a:solidFill>
              <a:effectLst/>
              <a:latin typeface="Helvetica"/>
              <a:ea typeface="+mn-ea"/>
              <a:cs typeface="+mn-cs"/>
            </a:endParaRPr>
          </a:p>
          <a:p>
            <a:r>
              <a:rPr lang="en-US" sz="1200" b="0" i="0" kern="1200" dirty="0">
                <a:solidFill>
                  <a:schemeClr val="tx1"/>
                </a:solidFill>
                <a:effectLst/>
                <a:latin typeface="Helvetica"/>
                <a:ea typeface="+mn-ea"/>
                <a:cs typeface="+mn-cs"/>
              </a:rPr>
              <a:t>1. Blade Runner 2049</a:t>
            </a:r>
          </a:p>
          <a:p>
            <a:r>
              <a:rPr lang="en-US" sz="1200" b="0" i="0" kern="1200" dirty="0">
                <a:solidFill>
                  <a:schemeClr val="tx1"/>
                </a:solidFill>
                <a:effectLst/>
                <a:latin typeface="Helvetica"/>
                <a:ea typeface="+mn-ea"/>
                <a:cs typeface="+mn-cs"/>
              </a:rPr>
              <a:t>One of the most impactful and in-depth storylines in terms of the power of machine learning. The first Blade Runner, released in 1982, was a box-office bomb. It was a movie ahead of its time.</a:t>
            </a:r>
          </a:p>
          <a:p>
            <a:r>
              <a:rPr lang="en-US" sz="1200" b="0" i="0" kern="1200" dirty="0">
                <a:solidFill>
                  <a:schemeClr val="tx1"/>
                </a:solidFill>
                <a:effectLst/>
                <a:latin typeface="Helvetica"/>
                <a:ea typeface="+mn-ea"/>
                <a:cs typeface="+mn-cs"/>
              </a:rPr>
              <a:t>This sequel, Blade Runner 2049, is a movie ripe for today’s machine learning age. This is a detective sci-fi thriller where a detective hunts down and assassinates human-like androids built by the Tyrell Corporation for use in dangerous off-world colonization.</a:t>
            </a:r>
          </a:p>
          <a:p>
            <a:r>
              <a:rPr lang="en-US" sz="1200" kern="1200" dirty="0">
                <a:solidFill>
                  <a:schemeClr val="tx1"/>
                </a:solidFill>
                <a:effectLst/>
                <a:latin typeface="Helvetica"/>
                <a:ea typeface="+mn-ea"/>
                <a:cs typeface="+mn-cs"/>
              </a:rPr>
              <a:t>It beautifully shows the rising impact of technology on human society, existence and the very nature of humanity itself. The film’s power is chiefly derived through its stunning imagery of a dark futuristic cityscape and its philosophical themes.</a:t>
            </a:r>
          </a:p>
          <a:p>
            <a:r>
              <a:rPr lang="en-US" sz="1200" b="0" i="0" kern="1200" dirty="0">
                <a:solidFill>
                  <a:schemeClr val="tx1"/>
                </a:solidFill>
                <a:effectLst/>
                <a:latin typeface="Helvetica"/>
                <a:ea typeface="+mn-ea"/>
                <a:cs typeface="+mn-cs"/>
              </a:rPr>
              <a:t>A couple of things that caught my attention as a data scientist:</a:t>
            </a:r>
          </a:p>
          <a:p>
            <a:r>
              <a:rPr lang="en-US" sz="1200" b="0" i="0" kern="1200" dirty="0">
                <a:solidFill>
                  <a:schemeClr val="tx1"/>
                </a:solidFill>
                <a:effectLst/>
                <a:latin typeface="Helvetica"/>
                <a:ea typeface="+mn-ea"/>
                <a:cs typeface="+mn-cs"/>
              </a:rPr>
              <a:t>Ethics in AI: The movie reflects all the philosophical questions such as what labels should be assigned to </a:t>
            </a:r>
            <a:r>
              <a:rPr lang="en-US" sz="1200" b="0" i="0" kern="1200" dirty="0" err="1">
                <a:solidFill>
                  <a:schemeClr val="tx1"/>
                </a:solidFill>
                <a:effectLst/>
                <a:latin typeface="Helvetica"/>
                <a:ea typeface="+mn-ea"/>
                <a:cs typeface="+mn-cs"/>
              </a:rPr>
              <a:t>replicants</a:t>
            </a:r>
            <a:r>
              <a:rPr lang="en-US" sz="1200" b="0" i="0" kern="1200" dirty="0">
                <a:solidFill>
                  <a:schemeClr val="tx1"/>
                </a:solidFill>
                <a:effectLst/>
                <a:latin typeface="Helvetica"/>
                <a:ea typeface="+mn-ea"/>
                <a:cs typeface="+mn-cs"/>
              </a:rPr>
              <a:t> and what happens when artificial characters end up procreating</a:t>
            </a:r>
          </a:p>
          <a:p>
            <a:r>
              <a:rPr lang="en-US" sz="1200" b="0" i="0" kern="1200" dirty="0">
                <a:solidFill>
                  <a:schemeClr val="tx1"/>
                </a:solidFill>
                <a:effectLst/>
                <a:latin typeface="Helvetica"/>
                <a:ea typeface="+mn-ea"/>
                <a:cs typeface="+mn-cs"/>
              </a:rPr>
              <a:t>Strong AI: Artificial general intelligence (AGI), also known as Strong AI, is the ability of a machine to take human-like reasonable decision making</a:t>
            </a:r>
          </a:p>
          <a:p>
            <a:r>
              <a:rPr lang="en-US" sz="1200" b="0" i="0" kern="1200" dirty="0">
                <a:solidFill>
                  <a:schemeClr val="tx1"/>
                </a:solidFill>
                <a:effectLst/>
                <a:latin typeface="Helvetica"/>
                <a:ea typeface="+mn-ea"/>
                <a:cs typeface="+mn-cs"/>
              </a:rPr>
              <a:t>Natural Language Generation: The movie shows exceptionally advanced capabilities to understand voice commands</a:t>
            </a:r>
          </a:p>
          <a:p>
            <a:r>
              <a:rPr lang="en-US" sz="1200" b="0" i="0" kern="1200" dirty="0">
                <a:solidFill>
                  <a:schemeClr val="tx1"/>
                </a:solidFill>
                <a:effectLst/>
                <a:latin typeface="Helvetica"/>
                <a:ea typeface="+mn-ea"/>
                <a:cs typeface="+mn-cs"/>
              </a:rPr>
              <a:t> </a:t>
            </a:r>
          </a:p>
          <a:p>
            <a:r>
              <a:rPr lang="en-US" sz="1200" b="0" i="0" kern="1200" dirty="0">
                <a:solidFill>
                  <a:schemeClr val="tx1"/>
                </a:solidFill>
                <a:effectLst/>
                <a:latin typeface="Helvetica"/>
                <a:ea typeface="+mn-ea"/>
                <a:cs typeface="+mn-cs"/>
              </a:rPr>
              <a:t>2. A.I. Artificial Intelligence</a:t>
            </a:r>
          </a:p>
          <a:p>
            <a:r>
              <a:rPr lang="en-US" sz="1200" b="0" i="0" kern="1200" dirty="0">
                <a:solidFill>
                  <a:schemeClr val="tx1"/>
                </a:solidFill>
                <a:effectLst/>
                <a:latin typeface="Helvetica"/>
                <a:ea typeface="+mn-ea"/>
                <a:cs typeface="+mn-cs"/>
              </a:rPr>
              <a:t>There’s a good chance you’ve seen this movie before. But if you haven’t – you should do so immediately!</a:t>
            </a:r>
          </a:p>
          <a:p>
            <a:r>
              <a:rPr lang="en-US" sz="1200" kern="1200" dirty="0">
                <a:solidFill>
                  <a:schemeClr val="tx1"/>
                </a:solidFill>
                <a:effectLst/>
                <a:latin typeface="Helvetica"/>
                <a:ea typeface="+mn-ea"/>
                <a:cs typeface="+mn-cs"/>
              </a:rPr>
              <a:t>It’s possible to feed algorithms and get a machine to work but is it possible for us to instill emotions into them? This field of thought has driven many debates and arguments globally (it’s still an oft-debated topic in tech circles).</a:t>
            </a:r>
          </a:p>
          <a:p>
            <a:r>
              <a:rPr lang="en-US" sz="1200" b="0" i="0" kern="1200" dirty="0">
                <a:solidFill>
                  <a:schemeClr val="tx1"/>
                </a:solidFill>
                <a:effectLst/>
                <a:latin typeface="Helvetica"/>
                <a:ea typeface="+mn-ea"/>
                <a:cs typeface="+mn-cs"/>
              </a:rPr>
              <a:t>The A.I. movie, directed by the great Steven Spielberg, presents the story of a robot boy who desires to nurture human emotions.</a:t>
            </a:r>
          </a:p>
          <a:p>
            <a:r>
              <a:rPr lang="en-US" sz="1200" b="0" i="0" kern="1200" dirty="0">
                <a:solidFill>
                  <a:schemeClr val="tx1"/>
                </a:solidFill>
                <a:effectLst/>
                <a:latin typeface="Helvetica"/>
                <a:ea typeface="+mn-ea"/>
                <a:cs typeface="+mn-cs"/>
              </a:rPr>
              <a:t>A few futuristic techniques that caught my eye while watching this movie:</a:t>
            </a:r>
          </a:p>
          <a:p>
            <a:r>
              <a:rPr lang="en-US" sz="1200" b="0" i="0" kern="1200" dirty="0">
                <a:solidFill>
                  <a:schemeClr val="tx1"/>
                </a:solidFill>
                <a:effectLst/>
                <a:latin typeface="Helvetica"/>
                <a:ea typeface="+mn-ea"/>
                <a:cs typeface="+mn-cs"/>
              </a:rPr>
              <a:t>Emotional Intelligence: Along with making machines just ‘intelligent’, we are on our path to empower them with human-like emotions. Not much different than you and I. Perhaps it will be incredible to see this technology surface soon!</a:t>
            </a:r>
          </a:p>
          <a:p>
            <a:r>
              <a:rPr lang="en-US" sz="1200" b="0" i="0" kern="1200" dirty="0">
                <a:solidFill>
                  <a:schemeClr val="tx1"/>
                </a:solidFill>
                <a:effectLst/>
                <a:latin typeface="Helvetica"/>
                <a:ea typeface="+mn-ea"/>
                <a:cs typeface="+mn-cs"/>
              </a:rPr>
              <a:t>Inclusive AI World: You can love a robot and robots can love you. With all the advanced </a:t>
            </a:r>
            <a:r>
              <a:rPr lang="en-US" sz="1200" b="0" i="0" u="none" strike="noStrike" kern="1200" dirty="0">
                <a:solidFill>
                  <a:schemeClr val="tx1"/>
                </a:solidFill>
                <a:effectLst/>
                <a:latin typeface="Helvetica"/>
                <a:ea typeface="+mn-ea"/>
                <a:cs typeface="+mn-cs"/>
                <a:hlinkClick r:id="rId3"/>
              </a:rPr>
              <a:t>Computer Vision</a:t>
            </a:r>
            <a:r>
              <a:rPr lang="en-US" sz="1200" b="0" i="0" kern="1200" dirty="0">
                <a:solidFill>
                  <a:schemeClr val="tx1"/>
                </a:solidFill>
                <a:effectLst/>
                <a:latin typeface="Helvetica"/>
                <a:ea typeface="+mn-ea"/>
                <a:cs typeface="+mn-cs"/>
              </a:rPr>
              <a:t>, </a:t>
            </a:r>
            <a:r>
              <a:rPr lang="en-US" sz="1200" b="0" i="0" u="none" strike="noStrike" kern="1200" dirty="0">
                <a:solidFill>
                  <a:schemeClr val="tx1"/>
                </a:solidFill>
                <a:effectLst/>
                <a:latin typeface="Helvetica"/>
                <a:ea typeface="+mn-ea"/>
                <a:cs typeface="+mn-cs"/>
                <a:hlinkClick r:id="rId4"/>
              </a:rPr>
              <a:t>Natural Language Processing (NLP)</a:t>
            </a:r>
            <a:r>
              <a:rPr lang="en-US" sz="1200" b="0" i="0" kern="1200" dirty="0">
                <a:solidFill>
                  <a:schemeClr val="tx1"/>
                </a:solidFill>
                <a:effectLst/>
                <a:latin typeface="Helvetica"/>
                <a:ea typeface="+mn-ea"/>
                <a:cs typeface="+mn-cs"/>
              </a:rPr>
              <a:t> and other </a:t>
            </a:r>
            <a:r>
              <a:rPr lang="en-US" sz="1200" b="0" i="0" u="none" strike="noStrike" kern="1200" dirty="0">
                <a:solidFill>
                  <a:schemeClr val="tx1"/>
                </a:solidFill>
                <a:effectLst/>
                <a:latin typeface="Helvetica"/>
                <a:ea typeface="+mn-ea"/>
                <a:cs typeface="+mn-cs"/>
                <a:hlinkClick r:id="rId5"/>
              </a:rPr>
              <a:t>Machine Learning techniques</a:t>
            </a:r>
            <a:r>
              <a:rPr lang="en-US" sz="1200" b="0" i="0" kern="1200" dirty="0">
                <a:solidFill>
                  <a:schemeClr val="tx1"/>
                </a:solidFill>
                <a:effectLst/>
                <a:latin typeface="Helvetica"/>
                <a:ea typeface="+mn-ea"/>
                <a:cs typeface="+mn-cs"/>
              </a:rPr>
              <a:t>, this might soon be possible.</a:t>
            </a:r>
          </a:p>
          <a:p>
            <a:r>
              <a:rPr lang="en-US" sz="1200" b="0" i="0" kern="1200" dirty="0">
                <a:solidFill>
                  <a:schemeClr val="tx1"/>
                </a:solidFill>
                <a:effectLst/>
                <a:latin typeface="Helvetica"/>
                <a:ea typeface="+mn-ea"/>
                <a:cs typeface="+mn-cs"/>
              </a:rPr>
              <a:t> </a:t>
            </a:r>
          </a:p>
          <a:p>
            <a:r>
              <a:rPr lang="en-US" sz="1200" b="0" i="0" kern="1200" dirty="0">
                <a:solidFill>
                  <a:schemeClr val="tx1"/>
                </a:solidFill>
                <a:effectLst/>
                <a:latin typeface="Helvetica"/>
                <a:ea typeface="+mn-ea"/>
                <a:cs typeface="+mn-cs"/>
              </a:rPr>
              <a:t>3. Bicentennial Man</a:t>
            </a:r>
          </a:p>
          <a:p>
            <a:r>
              <a:rPr lang="en-US" sz="1200" b="0" i="0" kern="1200" dirty="0">
                <a:solidFill>
                  <a:schemeClr val="tx1"/>
                </a:solidFill>
                <a:effectLst/>
                <a:latin typeface="Helvetica"/>
                <a:ea typeface="+mn-ea"/>
                <a:cs typeface="+mn-cs"/>
              </a:rPr>
              <a:t>Starring Robin Williams, this movie is a drama about how an artificial intelligence-powered life strives to become a human. The Cyborg is used as a butler for a rich family in the movie and as time progresses, it starts exploring its capabilities beyond just intelligence.</a:t>
            </a:r>
          </a:p>
          <a:p>
            <a:r>
              <a:rPr lang="en-US" sz="1200" b="0" i="0" kern="1200" dirty="0">
                <a:solidFill>
                  <a:schemeClr val="tx1"/>
                </a:solidFill>
                <a:effectLst/>
                <a:latin typeface="Helvetica"/>
                <a:ea typeface="+mn-ea"/>
                <a:cs typeface="+mn-cs"/>
              </a:rPr>
              <a:t>It starts connecting to the youngest member of the family in an emotional manner. In a story that spans two centuries, Andrew learns the intricacies of humanity, life, and love.</a:t>
            </a:r>
          </a:p>
          <a:p>
            <a:r>
              <a:rPr lang="en-US" sz="1200" b="0" i="0" kern="1200" dirty="0">
                <a:solidFill>
                  <a:schemeClr val="tx1"/>
                </a:solidFill>
                <a:effectLst/>
                <a:latin typeface="Helvetica"/>
                <a:ea typeface="+mn-ea"/>
                <a:cs typeface="+mn-cs"/>
              </a:rPr>
              <a:t>Here are a few observations from the film relevant to a data scientist:</a:t>
            </a:r>
          </a:p>
          <a:p>
            <a:r>
              <a:rPr lang="en-US" sz="1200" b="0" i="0" kern="1200" dirty="0">
                <a:solidFill>
                  <a:schemeClr val="tx1"/>
                </a:solidFill>
                <a:effectLst/>
                <a:latin typeface="Helvetica"/>
                <a:ea typeface="+mn-ea"/>
                <a:cs typeface="+mn-cs"/>
              </a:rPr>
              <a:t>Cognitive Era – the movie takes a leap into the ‘cognitive era’ with machines capable of thinking and taking decisions just like humans</a:t>
            </a:r>
          </a:p>
          <a:p>
            <a:r>
              <a:rPr lang="en-US" sz="1200" b="0" i="0" kern="1200" dirty="0">
                <a:solidFill>
                  <a:schemeClr val="tx1"/>
                </a:solidFill>
                <a:effectLst/>
                <a:latin typeface="Helvetica"/>
                <a:ea typeface="+mn-ea"/>
                <a:cs typeface="+mn-cs"/>
              </a:rPr>
              <a:t>Ethics in AI – We must really focus on what is coded into the machines. Their ability to co-relate is much advanced than us. To keep the health check of AI intact, it’s important to code the right ethics and cultural values into the machine</a:t>
            </a:r>
          </a:p>
          <a:p>
            <a:r>
              <a:rPr lang="en-US" sz="1200" b="0" i="0" kern="1200" dirty="0">
                <a:solidFill>
                  <a:schemeClr val="tx1"/>
                </a:solidFill>
                <a:effectLst/>
                <a:latin typeface="Helvetica"/>
                <a:ea typeface="+mn-ea"/>
                <a:cs typeface="+mn-cs"/>
              </a:rPr>
              <a:t>The intelligent machine in the movie has lived several generations – imagine the amount of knowledge it has gathered over time. How will we be able to live on par with this intelligence? A deep question that’s been on my mind since watching this movie.</a:t>
            </a:r>
          </a:p>
          <a:p>
            <a:r>
              <a:rPr lang="en-US" sz="1200" b="0" i="0" kern="1200" dirty="0">
                <a:solidFill>
                  <a:schemeClr val="tx1"/>
                </a:solidFill>
                <a:effectLst/>
                <a:latin typeface="Helvetica"/>
                <a:ea typeface="+mn-ea"/>
                <a:cs typeface="+mn-cs"/>
              </a:rPr>
              <a:t> </a:t>
            </a:r>
          </a:p>
          <a:p>
            <a:r>
              <a:rPr lang="en-US" sz="1200" b="0" i="0" kern="1200" dirty="0">
                <a:solidFill>
                  <a:schemeClr val="tx1"/>
                </a:solidFill>
                <a:effectLst/>
                <a:latin typeface="Helvetica"/>
                <a:ea typeface="+mn-ea"/>
                <a:cs typeface="+mn-cs"/>
              </a:rPr>
              <a:t>4. Ex Machina</a:t>
            </a:r>
          </a:p>
          <a:p>
            <a:r>
              <a:rPr lang="en-US" sz="1200" b="0" i="0" kern="1200" dirty="0">
                <a:solidFill>
                  <a:schemeClr val="tx1"/>
                </a:solidFill>
                <a:effectLst/>
                <a:latin typeface="Helvetica"/>
                <a:ea typeface="+mn-ea"/>
                <a:cs typeface="+mn-cs"/>
              </a:rPr>
              <a:t>Taut, fascinating and simply intriguing. You will love this action-packed machine learning-based movie.</a:t>
            </a:r>
          </a:p>
          <a:p>
            <a:r>
              <a:rPr lang="en-US" sz="1200" kern="1200" dirty="0">
                <a:solidFill>
                  <a:schemeClr val="tx1"/>
                </a:solidFill>
                <a:effectLst/>
                <a:latin typeface="Helvetica"/>
                <a:ea typeface="+mn-ea"/>
                <a:cs typeface="+mn-cs"/>
              </a:rPr>
              <a:t>Ex Machina makes strong arguments for both sides of the machine learning equation.</a:t>
            </a:r>
          </a:p>
          <a:p>
            <a:r>
              <a:rPr lang="en-US" sz="1200" b="0" i="0" kern="1200" dirty="0">
                <a:solidFill>
                  <a:schemeClr val="tx1"/>
                </a:solidFill>
                <a:effectLst/>
                <a:latin typeface="Helvetica"/>
                <a:ea typeface="+mn-ea"/>
                <a:cs typeface="+mn-cs"/>
              </a:rPr>
              <a:t>This Sci-fi classic features a 24-year old coder who wins a chance to spend a week with a prodigy programmer, Nathan </a:t>
            </a:r>
            <a:r>
              <a:rPr lang="en-US" sz="1200" b="0" i="0" kern="1200" dirty="0" err="1">
                <a:solidFill>
                  <a:schemeClr val="tx1"/>
                </a:solidFill>
                <a:effectLst/>
                <a:latin typeface="Helvetica"/>
                <a:ea typeface="+mn-ea"/>
                <a:cs typeface="+mn-cs"/>
              </a:rPr>
              <a:t>Issac</a:t>
            </a:r>
            <a:r>
              <a:rPr lang="en-US" sz="1200" b="0" i="0" kern="1200" dirty="0">
                <a:solidFill>
                  <a:schemeClr val="tx1"/>
                </a:solidFill>
                <a:effectLst/>
                <a:latin typeface="Helvetica"/>
                <a:ea typeface="+mn-ea"/>
                <a:cs typeface="+mn-cs"/>
              </a:rPr>
              <a:t>. Nathan conducts an experiment to build the world’s first artificial intelligence system into the body of a beautiful girl robot – and then the suspense begins!</a:t>
            </a:r>
          </a:p>
          <a:p>
            <a:r>
              <a:rPr lang="en-US" sz="1200" b="0" i="0" kern="1200" dirty="0">
                <a:solidFill>
                  <a:schemeClr val="tx1"/>
                </a:solidFill>
                <a:effectLst/>
                <a:latin typeface="Helvetica"/>
                <a:ea typeface="+mn-ea"/>
                <a:cs typeface="+mn-cs"/>
              </a:rPr>
              <a:t>This movie triggered my thoughts on – can an advanced machine learning system develop a mind of its own and rival our humanity with something we still can’t see coming?</a:t>
            </a:r>
          </a:p>
          <a:p>
            <a:r>
              <a:rPr lang="en-US" sz="1200" b="0" i="0" kern="1200" dirty="0">
                <a:solidFill>
                  <a:schemeClr val="tx1"/>
                </a:solidFill>
                <a:effectLst/>
                <a:latin typeface="Helvetica"/>
                <a:ea typeface="+mn-ea"/>
                <a:cs typeface="+mn-cs"/>
              </a:rPr>
              <a:t> </a:t>
            </a:r>
          </a:p>
          <a:p>
            <a:r>
              <a:rPr lang="en-US" sz="1200" b="0" i="0" kern="1200" dirty="0">
                <a:solidFill>
                  <a:schemeClr val="tx1"/>
                </a:solidFill>
                <a:effectLst/>
                <a:latin typeface="Helvetica"/>
                <a:ea typeface="+mn-ea"/>
                <a:cs typeface="+mn-cs"/>
              </a:rPr>
              <a:t>5. Morgan</a:t>
            </a:r>
          </a:p>
          <a:p>
            <a:r>
              <a:rPr lang="en-US" sz="1200" b="0" i="0" kern="1200" dirty="0">
                <a:solidFill>
                  <a:schemeClr val="tx1"/>
                </a:solidFill>
                <a:effectLst/>
                <a:latin typeface="Helvetica"/>
                <a:ea typeface="+mn-ea"/>
                <a:cs typeface="+mn-cs"/>
              </a:rPr>
              <a:t>This movie is guaranteed to give you goosebumps. Morgan took my breath-away innumerable times and if you like the action-horror genre, then you will be spell-bound by this movie.</a:t>
            </a:r>
          </a:p>
          <a:p>
            <a:r>
              <a:rPr lang="en-US" sz="1200" b="0" i="0" kern="1200" dirty="0">
                <a:solidFill>
                  <a:schemeClr val="tx1"/>
                </a:solidFill>
                <a:effectLst/>
                <a:latin typeface="Helvetica"/>
                <a:ea typeface="+mn-ea"/>
                <a:cs typeface="+mn-cs"/>
              </a:rPr>
              <a:t>Lee Weathers is a “risk-management specialist” for genetic-engineering company </a:t>
            </a:r>
            <a:r>
              <a:rPr lang="en-US" sz="1200" b="0" i="0" kern="1200" dirty="0" err="1">
                <a:solidFill>
                  <a:schemeClr val="tx1"/>
                </a:solidFill>
                <a:effectLst/>
                <a:latin typeface="Helvetica"/>
                <a:ea typeface="+mn-ea"/>
                <a:cs typeface="+mn-cs"/>
              </a:rPr>
              <a:t>SynSect</a:t>
            </a:r>
            <a:r>
              <a:rPr lang="en-US" sz="1200" b="0" i="0" kern="1200" dirty="0">
                <a:solidFill>
                  <a:schemeClr val="tx1"/>
                </a:solidFill>
                <a:effectLst/>
                <a:latin typeface="Helvetica"/>
                <a:ea typeface="+mn-ea"/>
                <a:cs typeface="+mn-cs"/>
              </a:rPr>
              <a:t>. She arrives at a site hosting its L-9 project, an artificial being with nanotechnology-infused synthetic DNA named Morgan. Morgan displays incredible capabilities of autonomous decision making and sophisticated emotional responses. It’s smarter than humans and keeps maturing with its responses.</a:t>
            </a:r>
          </a:p>
          <a:p>
            <a:r>
              <a:rPr lang="en-US" sz="1200" b="0" i="0" kern="1200" dirty="0">
                <a:solidFill>
                  <a:schemeClr val="tx1"/>
                </a:solidFill>
                <a:effectLst/>
                <a:latin typeface="Helvetica"/>
                <a:ea typeface="+mn-ea"/>
                <a:cs typeface="+mn-cs"/>
              </a:rPr>
              <a:t> </a:t>
            </a:r>
          </a:p>
          <a:p>
            <a:r>
              <a:rPr lang="en-US" sz="1200" kern="1200" dirty="0">
                <a:solidFill>
                  <a:schemeClr val="tx1"/>
                </a:solidFill>
                <a:effectLst/>
                <a:latin typeface="Helvetica"/>
                <a:ea typeface="+mn-ea"/>
                <a:cs typeface="+mn-cs"/>
              </a:rPr>
              <a:t>A corporate risk-management consultant must decide whether or not to terminate an artificially created humanoid being.</a:t>
            </a:r>
          </a:p>
          <a:p>
            <a:r>
              <a:rPr lang="en-US" i="1" dirty="0">
                <a:effectLst/>
              </a:rPr>
              <a:t>— Sh. D. </a:t>
            </a:r>
            <a:r>
              <a:rPr lang="en-US" i="1" dirty="0" err="1">
                <a:effectLst/>
              </a:rPr>
              <a:t>Adeh</a:t>
            </a:r>
            <a:endParaRPr lang="en-US" dirty="0">
              <a:effectLst/>
            </a:endParaRPr>
          </a:p>
          <a:p>
            <a:r>
              <a:rPr lang="en-US" sz="1200" b="0" i="0" kern="1200" dirty="0">
                <a:solidFill>
                  <a:schemeClr val="tx1"/>
                </a:solidFill>
                <a:effectLst/>
                <a:latin typeface="Helvetica"/>
                <a:ea typeface="+mn-ea"/>
                <a:cs typeface="+mn-cs"/>
              </a:rPr>
              <a:t>This certainly brings up the case of autonomous vehicles. Think about it – if a self-driving vehicle crashes into a human – who’s responsible? The programmers or the vehicle? There’s no clear answer yet (despite multiple conferences and policies around this).</a:t>
            </a:r>
          </a:p>
          <a:p>
            <a:r>
              <a:rPr lang="en-US" sz="1200" b="0" i="0" kern="1200" dirty="0">
                <a:solidFill>
                  <a:schemeClr val="tx1"/>
                </a:solidFill>
                <a:effectLst/>
                <a:latin typeface="Helvetica"/>
                <a:ea typeface="+mn-ea"/>
                <a:cs typeface="+mn-cs"/>
              </a:rPr>
              <a:t> </a:t>
            </a:r>
          </a:p>
          <a:p>
            <a:r>
              <a:rPr lang="en-US" sz="1200" b="0" i="0" kern="1200" dirty="0">
                <a:solidFill>
                  <a:schemeClr val="tx1"/>
                </a:solidFill>
                <a:effectLst/>
                <a:latin typeface="Helvetica"/>
                <a:ea typeface="+mn-ea"/>
                <a:cs typeface="+mn-cs"/>
              </a:rPr>
              <a:t>6. Automata</a:t>
            </a:r>
          </a:p>
          <a:p>
            <a:r>
              <a:rPr lang="en-US" sz="1200" b="0" i="0" kern="1200" dirty="0">
                <a:solidFill>
                  <a:schemeClr val="tx1"/>
                </a:solidFill>
                <a:effectLst/>
                <a:latin typeface="Helvetica"/>
                <a:ea typeface="+mn-ea"/>
                <a:cs typeface="+mn-cs"/>
              </a:rPr>
              <a:t>Automata talks about how the human race is edging out of the world and the machines are stepping in to take over. Sounds familiar? But wait till you watch the movie.</a:t>
            </a:r>
          </a:p>
          <a:p>
            <a:r>
              <a:rPr lang="en-US" sz="1200" b="0" i="0" kern="1200" dirty="0">
                <a:solidFill>
                  <a:schemeClr val="tx1"/>
                </a:solidFill>
                <a:effectLst/>
                <a:latin typeface="Helvetica"/>
                <a:ea typeface="+mn-ea"/>
                <a:cs typeface="+mn-cs"/>
              </a:rPr>
              <a:t>The movie starts with solar flares that make the earth surface radioactive, killing humans. The remaining humans who managed to survive build robots to help them rebuild what they lost.</a:t>
            </a:r>
          </a:p>
          <a:p>
            <a:r>
              <a:rPr lang="en-US" sz="1200" b="0" i="0" kern="1200" dirty="0">
                <a:solidFill>
                  <a:schemeClr val="tx1"/>
                </a:solidFill>
                <a:effectLst/>
                <a:latin typeface="Helvetica"/>
                <a:ea typeface="+mn-ea"/>
                <a:cs typeface="+mn-cs"/>
              </a:rPr>
              <a:t>Jacq works for a robot manufacturing company. As he works along with robots, he discovers that they start stealing and displaying unethical behavior. These robots also start influencing Jacq with philosophical talks and ultimately he gives them the nuclear-powered battery they need to build intersection robots. The climax? That’s incredibly powerful.</a:t>
            </a:r>
          </a:p>
          <a:p>
            <a:r>
              <a:rPr lang="en-US" sz="1200" b="0" i="0" kern="1200" dirty="0">
                <a:solidFill>
                  <a:schemeClr val="tx1"/>
                </a:solidFill>
                <a:effectLst/>
                <a:latin typeface="Helvetica"/>
                <a:ea typeface="+mn-ea"/>
                <a:cs typeface="+mn-cs"/>
              </a:rPr>
              <a:t> </a:t>
            </a:r>
          </a:p>
          <a:p>
            <a:r>
              <a:rPr lang="en-US" sz="1200" b="0" i="0" kern="1200" dirty="0">
                <a:solidFill>
                  <a:schemeClr val="tx1"/>
                </a:solidFill>
                <a:effectLst/>
                <a:latin typeface="Helvetica"/>
                <a:ea typeface="+mn-ea"/>
                <a:cs typeface="+mn-cs"/>
              </a:rPr>
              <a:t>7. Transcendence</a:t>
            </a:r>
          </a:p>
          <a:p>
            <a:r>
              <a:rPr lang="en-US" sz="1200" b="0" i="0" kern="1200" dirty="0">
                <a:solidFill>
                  <a:schemeClr val="tx1"/>
                </a:solidFill>
                <a:effectLst/>
                <a:latin typeface="Helvetica"/>
                <a:ea typeface="+mn-ea"/>
                <a:cs typeface="+mn-cs"/>
              </a:rPr>
              <a:t>Oh, I love this movie. It touches on a lot of aspects, including AGI and the debate about ethics.</a:t>
            </a:r>
          </a:p>
          <a:p>
            <a:r>
              <a:rPr lang="en-US" sz="1200" b="0" i="0" kern="1200" dirty="0">
                <a:solidFill>
                  <a:schemeClr val="tx1"/>
                </a:solidFill>
                <a:effectLst/>
                <a:latin typeface="Helvetica"/>
                <a:ea typeface="+mn-ea"/>
                <a:cs typeface="+mn-cs"/>
              </a:rPr>
              <a:t>An artificial intelligence system, played by Johnny Depp, starts building an army of cyborg zombies (which are all modeled after himself). Creating a sentient machine does not go down well with his team. When extremists try to kill the doctor, they inadvertently become the catalyst for him to succeed. His wife and brother can only watch as Depp’s thirst for knowledge evolves to an omnipresent quest for power, and his loved ones soon realize that it may be impossible to stop him.</a:t>
            </a:r>
          </a:p>
          <a:p>
            <a:r>
              <a:rPr lang="en-US" sz="1200" b="0" i="0" kern="1200" dirty="0">
                <a:solidFill>
                  <a:schemeClr val="tx1"/>
                </a:solidFill>
                <a:effectLst/>
                <a:latin typeface="Helvetica"/>
                <a:ea typeface="+mn-ea"/>
                <a:cs typeface="+mn-cs"/>
              </a:rPr>
              <a:t>That’s certainly a strike against AGI, isn’t it?</a:t>
            </a:r>
          </a:p>
          <a:p>
            <a:r>
              <a:rPr lang="en-US" sz="1200" b="0" i="0" kern="1200" dirty="0">
                <a:solidFill>
                  <a:schemeClr val="tx1"/>
                </a:solidFill>
                <a:effectLst/>
                <a:latin typeface="Helvetica"/>
                <a:ea typeface="+mn-ea"/>
                <a:cs typeface="+mn-cs"/>
              </a:rPr>
              <a:t> </a:t>
            </a:r>
          </a:p>
          <a:p>
            <a:r>
              <a:rPr lang="en-US" sz="1200" b="0" i="0" kern="1200" dirty="0">
                <a:solidFill>
                  <a:schemeClr val="tx1"/>
                </a:solidFill>
                <a:effectLst/>
                <a:latin typeface="Helvetica"/>
                <a:ea typeface="+mn-ea"/>
                <a:cs typeface="+mn-cs"/>
              </a:rPr>
              <a:t>8. Her</a:t>
            </a:r>
          </a:p>
          <a:p>
            <a:r>
              <a:rPr lang="en-US" sz="1200" b="0" i="0" kern="1200" dirty="0">
                <a:solidFill>
                  <a:schemeClr val="tx1"/>
                </a:solidFill>
                <a:effectLst/>
                <a:latin typeface="Helvetica"/>
                <a:ea typeface="+mn-ea"/>
                <a:cs typeface="+mn-cs"/>
              </a:rPr>
              <a:t>This movie showcases a tool closer to the next level of evolution. ‘Her’ refers to an incredible, intelligent and advanced operating system that is designed to keep your life on track.</a:t>
            </a:r>
          </a:p>
          <a:p>
            <a:r>
              <a:rPr lang="en-US" sz="1200" kern="1200" dirty="0">
                <a:solidFill>
                  <a:schemeClr val="tx1"/>
                </a:solidFill>
                <a:effectLst/>
                <a:latin typeface="Helvetica"/>
                <a:ea typeface="+mn-ea"/>
                <a:cs typeface="+mn-cs"/>
              </a:rPr>
              <a:t>This movie is a soft and heartwarming story about a programmer. As a data scientist, it is inspiring to witness such evolutions that are glorifying human life. Can a programmer fall in love with software? Well, you </a:t>
            </a:r>
            <a:r>
              <a:rPr lang="en-US" sz="1200" kern="1200" dirty="0" err="1">
                <a:solidFill>
                  <a:schemeClr val="tx1"/>
                </a:solidFill>
                <a:effectLst/>
                <a:latin typeface="Helvetica"/>
                <a:ea typeface="+mn-ea"/>
                <a:cs typeface="+mn-cs"/>
              </a:rPr>
              <a:t>gotta</a:t>
            </a:r>
            <a:r>
              <a:rPr lang="en-US" sz="1200" kern="1200" dirty="0">
                <a:solidFill>
                  <a:schemeClr val="tx1"/>
                </a:solidFill>
                <a:effectLst/>
                <a:latin typeface="Helvetica"/>
                <a:ea typeface="+mn-ea"/>
                <a:cs typeface="+mn-cs"/>
              </a:rPr>
              <a:t> figure this out!</a:t>
            </a:r>
          </a:p>
          <a:p>
            <a:r>
              <a:rPr lang="en-US" sz="1200" b="0" i="0" kern="1200" dirty="0">
                <a:solidFill>
                  <a:schemeClr val="tx1"/>
                </a:solidFill>
                <a:effectLst/>
                <a:latin typeface="Helvetica"/>
                <a:ea typeface="+mn-ea"/>
                <a:cs typeface="+mn-cs"/>
              </a:rPr>
              <a:t>Joaquin </a:t>
            </a:r>
            <a:r>
              <a:rPr lang="en-US" sz="1200" b="0" i="0" kern="1200" dirty="0" err="1">
                <a:solidFill>
                  <a:schemeClr val="tx1"/>
                </a:solidFill>
                <a:effectLst/>
                <a:latin typeface="Helvetica"/>
                <a:ea typeface="+mn-ea"/>
                <a:cs typeface="+mn-cs"/>
              </a:rPr>
              <a:t>Pheonix</a:t>
            </a:r>
            <a:r>
              <a:rPr lang="en-US" sz="1200" b="0" i="0" kern="1200" dirty="0">
                <a:solidFill>
                  <a:schemeClr val="tx1"/>
                </a:solidFill>
                <a:effectLst/>
                <a:latin typeface="Helvetica"/>
                <a:ea typeface="+mn-ea"/>
                <a:cs typeface="+mn-cs"/>
              </a:rPr>
              <a:t> provides another masterful performance in this movie that I’m sure will stand the test of time. A must-watch!</a:t>
            </a:r>
          </a:p>
          <a:p>
            <a:r>
              <a:rPr lang="en-US" sz="1200" b="0" i="0" kern="1200" dirty="0">
                <a:solidFill>
                  <a:schemeClr val="tx1"/>
                </a:solidFill>
                <a:effectLst/>
                <a:latin typeface="Helvetica"/>
                <a:ea typeface="+mn-ea"/>
                <a:cs typeface="+mn-cs"/>
              </a:rPr>
              <a:t> </a:t>
            </a:r>
          </a:p>
          <a:p>
            <a:r>
              <a:rPr lang="en-US" sz="1200" b="0" i="0" kern="1200" dirty="0">
                <a:solidFill>
                  <a:schemeClr val="tx1"/>
                </a:solidFill>
                <a:effectLst/>
                <a:latin typeface="Helvetica"/>
                <a:ea typeface="+mn-ea"/>
                <a:cs typeface="+mn-cs"/>
              </a:rPr>
              <a:t>9. </a:t>
            </a:r>
            <a:r>
              <a:rPr lang="en-US" sz="1200" b="0" i="0" kern="1200" dirty="0" err="1">
                <a:solidFill>
                  <a:schemeClr val="tx1"/>
                </a:solidFill>
                <a:effectLst/>
                <a:latin typeface="Helvetica"/>
                <a:ea typeface="+mn-ea"/>
                <a:cs typeface="+mn-cs"/>
              </a:rPr>
              <a:t>Moneyball</a:t>
            </a:r>
            <a:endParaRPr lang="en-US" sz="1200" b="0" i="0" kern="1200" dirty="0">
              <a:solidFill>
                <a:schemeClr val="tx1"/>
              </a:solidFill>
              <a:effectLst/>
              <a:latin typeface="Helvetica"/>
              <a:ea typeface="+mn-ea"/>
              <a:cs typeface="+mn-cs"/>
            </a:endParaRPr>
          </a:p>
          <a:p>
            <a:r>
              <a:rPr lang="en-US" sz="1200" b="0" i="0" kern="1200" dirty="0" err="1">
                <a:solidFill>
                  <a:schemeClr val="tx1"/>
                </a:solidFill>
                <a:effectLst/>
                <a:latin typeface="Helvetica"/>
                <a:ea typeface="+mn-ea"/>
                <a:cs typeface="+mn-cs"/>
              </a:rPr>
              <a:t>Moneyball</a:t>
            </a:r>
            <a:r>
              <a:rPr lang="en-US" sz="1200" b="0" i="0" kern="1200" dirty="0">
                <a:solidFill>
                  <a:schemeClr val="tx1"/>
                </a:solidFill>
                <a:effectLst/>
                <a:latin typeface="Helvetica"/>
                <a:ea typeface="+mn-ea"/>
                <a:cs typeface="+mn-cs"/>
              </a:rPr>
              <a:t> is THE most influential story of the modern sports industry. It has spawned data-driven revolutions across sports, such as basketball, baseball (on which it is based), American football, and now even football and cricket.</a:t>
            </a:r>
          </a:p>
          <a:p>
            <a:r>
              <a:rPr lang="en-US" sz="1200" b="0" i="0" kern="1200" dirty="0">
                <a:solidFill>
                  <a:schemeClr val="tx1"/>
                </a:solidFill>
                <a:effectLst/>
                <a:latin typeface="Helvetica"/>
                <a:ea typeface="+mn-ea"/>
                <a:cs typeface="+mn-cs"/>
              </a:rPr>
              <a:t>Based on a true story, </a:t>
            </a:r>
            <a:r>
              <a:rPr lang="en-US" sz="1200" b="0" i="0" kern="1200" dirty="0" err="1">
                <a:solidFill>
                  <a:schemeClr val="tx1"/>
                </a:solidFill>
                <a:effectLst/>
                <a:latin typeface="Helvetica"/>
                <a:ea typeface="+mn-ea"/>
                <a:cs typeface="+mn-cs"/>
              </a:rPr>
              <a:t>Moneyball</a:t>
            </a:r>
            <a:r>
              <a:rPr lang="en-US" sz="1200" b="0" i="0" kern="1200" dirty="0">
                <a:solidFill>
                  <a:schemeClr val="tx1"/>
                </a:solidFill>
                <a:effectLst/>
                <a:latin typeface="Helvetica"/>
                <a:ea typeface="+mn-ea"/>
                <a:cs typeface="+mn-cs"/>
              </a:rPr>
              <a:t> tells the tale of Billy Bean. He is building Oakland A’s baseball team for the upcoming season. With less money in hand than his rivals, he resorts to relying on data to drive his decision-making process. What happens next is worth watching.</a:t>
            </a:r>
          </a:p>
          <a:p>
            <a:r>
              <a:rPr lang="en-US" sz="1200" b="0" i="0" kern="1200" dirty="0">
                <a:solidFill>
                  <a:schemeClr val="tx1"/>
                </a:solidFill>
                <a:effectLst/>
                <a:latin typeface="Helvetica"/>
                <a:ea typeface="+mn-ea"/>
                <a:cs typeface="+mn-cs"/>
              </a:rPr>
              <a:t>This is a mandatory watch for any sports fan, especially anyone interested in sports analytics. You’ll be trawling through the web looking for advanced sports analytics metrics before the movie finishes!</a:t>
            </a:r>
          </a:p>
          <a:p>
            <a:r>
              <a:rPr lang="en-US" sz="1200" b="0" i="0" kern="1200" dirty="0">
                <a:solidFill>
                  <a:schemeClr val="tx1"/>
                </a:solidFill>
                <a:effectLst/>
                <a:latin typeface="Helvetica"/>
                <a:ea typeface="+mn-ea"/>
                <a:cs typeface="+mn-cs"/>
              </a:rPr>
              <a:t> </a:t>
            </a:r>
          </a:p>
          <a:p>
            <a:r>
              <a:rPr lang="en-US" sz="1200" b="0" i="0" kern="1200" dirty="0">
                <a:solidFill>
                  <a:schemeClr val="tx1"/>
                </a:solidFill>
                <a:effectLst/>
                <a:latin typeface="Helvetica"/>
                <a:ea typeface="+mn-ea"/>
                <a:cs typeface="+mn-cs"/>
              </a:rPr>
              <a:t>10. The Imitation Game</a:t>
            </a:r>
          </a:p>
          <a:p>
            <a:r>
              <a:rPr lang="en-US" sz="1200" b="0" i="0" kern="1200" dirty="0">
                <a:solidFill>
                  <a:schemeClr val="tx1"/>
                </a:solidFill>
                <a:effectLst/>
                <a:latin typeface="Helvetica"/>
                <a:ea typeface="+mn-ea"/>
                <a:cs typeface="+mn-cs"/>
              </a:rPr>
              <a:t>Another machine learning movie based on a true story.</a:t>
            </a:r>
          </a:p>
          <a:p>
            <a:r>
              <a:rPr lang="en-US" sz="1200" b="0" i="0" kern="1200" dirty="0">
                <a:solidFill>
                  <a:schemeClr val="tx1"/>
                </a:solidFill>
                <a:effectLst/>
                <a:latin typeface="Helvetica"/>
                <a:ea typeface="+mn-ea"/>
                <a:cs typeface="+mn-cs"/>
              </a:rPr>
              <a:t>The newly created British Intelligence agency MI6 recruits Cambridge mathematics alumnus Alan Turing to crack Nazi codes, including Enigma that cryptanalysts had thought unbreakable.</a:t>
            </a:r>
          </a:p>
          <a:p>
            <a:r>
              <a:rPr lang="en-US" sz="1200" kern="1200" dirty="0">
                <a:solidFill>
                  <a:schemeClr val="tx1"/>
                </a:solidFill>
                <a:effectLst/>
                <a:latin typeface="Helvetica"/>
                <a:ea typeface="+mn-ea"/>
                <a:cs typeface="+mn-cs"/>
              </a:rPr>
              <a:t>I highly recommend this movie to anyone involved in the machine learning profession. The Imitation Game aptly depicts the incredible power of mathematics, computer science, and logical thinking.</a:t>
            </a:r>
          </a:p>
          <a:p>
            <a:r>
              <a:rPr lang="en-US" sz="1200" b="0" i="0" kern="1200" dirty="0">
                <a:solidFill>
                  <a:schemeClr val="tx1"/>
                </a:solidFill>
                <a:effectLst/>
                <a:latin typeface="Helvetica"/>
                <a:ea typeface="+mn-ea"/>
                <a:cs typeface="+mn-cs"/>
              </a:rPr>
              <a:t>Alan Turing is a legend in the machine learning world (if you haven’t heard about him or his work, this is a good place to start).</a:t>
            </a:r>
          </a:p>
          <a:p>
            <a:endParaRPr lang="en-US" sz="1200" b="0" i="0" kern="1200" dirty="0">
              <a:solidFill>
                <a:schemeClr val="tx1"/>
              </a:solidFill>
              <a:effectLst/>
              <a:latin typeface="Helvetica"/>
              <a:ea typeface="+mn-ea"/>
              <a:cs typeface="+mn-cs"/>
            </a:endParaRPr>
          </a:p>
          <a:p>
            <a:r>
              <a:rPr lang="en-US" sz="1200" b="0" i="0" kern="1200" dirty="0">
                <a:solidFill>
                  <a:schemeClr val="tx1"/>
                </a:solidFill>
                <a:effectLst/>
                <a:latin typeface="Helvetica"/>
                <a:ea typeface="+mn-ea"/>
                <a:cs typeface="+mn-cs"/>
              </a:rPr>
              <a:t> </a:t>
            </a:r>
          </a:p>
          <a:p>
            <a:endParaRPr lang="en-US" altLang="es-ES" dirty="0">
              <a:cs typeface="Calibri" panose="020F0502020204030204" pitchFamily="34" charset="0"/>
            </a:endParaRPr>
          </a:p>
        </p:txBody>
      </p:sp>
    </p:spTree>
    <p:extLst>
      <p:ext uri="{BB962C8B-B14F-4D97-AF65-F5344CB8AC3E}">
        <p14:creationId xmlns:p14="http://schemas.microsoft.com/office/powerpoint/2010/main" val="1487263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A2EC683A-D4A9-4D52-A3AF-BBC29FD04144}" type="slidenum">
              <a:rPr lang="en-GB" altLang="es-ES" sz="1100" smtClean="0">
                <a:latin typeface="Calibri" panose="020F0502020204030204" pitchFamily="34" charset="0"/>
              </a:rPr>
              <a:pPr/>
              <a:t>81</a:t>
            </a:fld>
            <a:endParaRPr lang="en-GB" altLang="es-ES" sz="1100">
              <a:latin typeface="Calibri" panose="020F0502020204030204"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3578380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s-ES">
              <a:cs typeface="Calibri" panose="020F0502020204030204" pitchFamily="34" charset="0"/>
            </a:endParaRPr>
          </a:p>
        </p:txBody>
      </p:sp>
    </p:spTree>
    <p:extLst>
      <p:ext uri="{BB962C8B-B14F-4D97-AF65-F5344CB8AC3E}">
        <p14:creationId xmlns:p14="http://schemas.microsoft.com/office/powerpoint/2010/main" val="2794938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s-ES">
              <a:cs typeface="Calibri" panose="020F0502020204030204" pitchFamily="34" charset="0"/>
            </a:endParaRPr>
          </a:p>
        </p:txBody>
      </p:sp>
    </p:spTree>
    <p:extLst>
      <p:ext uri="{BB962C8B-B14F-4D97-AF65-F5344CB8AC3E}">
        <p14:creationId xmlns:p14="http://schemas.microsoft.com/office/powerpoint/2010/main" val="2760097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1 Marcador de imagen de diapositiva"/>
          <p:cNvSpPr>
            <a:spLocks noGrp="1" noRot="1" noChangeAspect="1" noChangeArrowheads="1" noTextEdit="1"/>
          </p:cNvSpPr>
          <p:nvPr>
            <p:ph type="sldImg"/>
          </p:nvPr>
        </p:nvSpPr>
        <p:spPr>
          <a:ln/>
        </p:spPr>
      </p:sp>
      <p:sp>
        <p:nvSpPr>
          <p:cNvPr id="148483"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s-ES">
              <a:cs typeface="Calibri" panose="020F0502020204030204" pitchFamily="34" charset="0"/>
            </a:endParaRPr>
          </a:p>
        </p:txBody>
      </p:sp>
      <p:sp>
        <p:nvSpPr>
          <p:cNvPr id="148484" name="3 Marcador de número de diapositiva"/>
          <p:cNvSpPr txBox="1">
            <a:spLocks noGrp="1"/>
          </p:cNvSpPr>
          <p:nvPr/>
        </p:nvSpPr>
        <p:spPr bwMode="auto">
          <a:xfrm>
            <a:off x="3883025" y="9447213"/>
            <a:ext cx="2973388" cy="498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862" tIns="45932" rIns="91862" bIns="45932" anchor="b"/>
          <a:lstStyle>
            <a:lvl1pPr defTabSz="947738">
              <a:defRPr sz="2800">
                <a:solidFill>
                  <a:schemeClr val="tx1"/>
                </a:solidFill>
                <a:latin typeface="Arial" panose="020B0604020202020204" pitchFamily="34" charset="0"/>
                <a:ea typeface="MS PGothic" panose="020B0600070205080204" pitchFamily="34" charset="-128"/>
              </a:defRPr>
            </a:lvl1pPr>
            <a:lvl2pPr marL="742950" indent="-285750" defTabSz="947738">
              <a:defRPr sz="2800">
                <a:solidFill>
                  <a:schemeClr val="tx1"/>
                </a:solidFill>
                <a:latin typeface="Arial" panose="020B0604020202020204" pitchFamily="34" charset="0"/>
                <a:ea typeface="MS PGothic" panose="020B0600070205080204" pitchFamily="34" charset="-128"/>
              </a:defRPr>
            </a:lvl2pPr>
            <a:lvl3pPr marL="1143000" indent="-228600" defTabSz="947738">
              <a:defRPr sz="2800">
                <a:solidFill>
                  <a:schemeClr val="tx1"/>
                </a:solidFill>
                <a:latin typeface="Arial" panose="020B0604020202020204" pitchFamily="34" charset="0"/>
                <a:ea typeface="MS PGothic" panose="020B0600070205080204" pitchFamily="34" charset="-128"/>
              </a:defRPr>
            </a:lvl3pPr>
            <a:lvl4pPr marL="1600200" indent="-228600" defTabSz="947738">
              <a:defRPr sz="2800">
                <a:solidFill>
                  <a:schemeClr val="tx1"/>
                </a:solidFill>
                <a:latin typeface="Arial" panose="020B0604020202020204" pitchFamily="34" charset="0"/>
                <a:ea typeface="MS PGothic" panose="020B0600070205080204" pitchFamily="34" charset="-128"/>
              </a:defRPr>
            </a:lvl4pPr>
            <a:lvl5pPr marL="2057400" indent="-228600" defTabSz="947738">
              <a:defRPr sz="2800">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algn="r" eaLnBrk="1" hangingPunct="1"/>
            <a:fld id="{855DC4BE-8E50-4C0E-9C6A-55EBD485E272}" type="slidenum">
              <a:rPr lang="en-GB" altLang="es-ES" sz="1100">
                <a:latin typeface="Calibri" panose="020F0502020204030204" pitchFamily="34" charset="0"/>
              </a:rPr>
              <a:pPr algn="r" eaLnBrk="1" hangingPunct="1"/>
              <a:t>84</a:t>
            </a:fld>
            <a:endParaRPr lang="en-GB" altLang="es-ES" sz="1100">
              <a:latin typeface="Calibri" panose="020F0502020204030204" pitchFamily="34" charset="0"/>
            </a:endParaRPr>
          </a:p>
        </p:txBody>
      </p:sp>
    </p:spTree>
    <p:extLst>
      <p:ext uri="{BB962C8B-B14F-4D97-AF65-F5344CB8AC3E}">
        <p14:creationId xmlns:p14="http://schemas.microsoft.com/office/powerpoint/2010/main" val="3320639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1 Marcador de imagen de diapositiva"/>
          <p:cNvSpPr>
            <a:spLocks noGrp="1" noRot="1" noChangeAspect="1" noChangeArrowheads="1" noTextEdit="1"/>
          </p:cNvSpPr>
          <p:nvPr>
            <p:ph type="sldImg"/>
          </p:nvPr>
        </p:nvSpPr>
        <p:spPr>
          <a:ln/>
        </p:spPr>
      </p:sp>
      <p:sp>
        <p:nvSpPr>
          <p:cNvPr id="150531"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s-ES">
              <a:cs typeface="Calibri" panose="020F0502020204030204" pitchFamily="34" charset="0"/>
            </a:endParaRPr>
          </a:p>
        </p:txBody>
      </p:sp>
      <p:sp>
        <p:nvSpPr>
          <p:cNvPr id="150532"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FD18EB5D-2016-461C-BF1D-D52FE6010B1D}" type="slidenum">
              <a:rPr lang="en-GB" altLang="es-ES" sz="1100" smtClean="0">
                <a:latin typeface="Calibri" panose="020F0502020204030204" pitchFamily="34" charset="0"/>
              </a:rPr>
              <a:pPr/>
              <a:t>85</a:t>
            </a:fld>
            <a:endParaRPr lang="en-GB" altLang="es-ES" sz="1100">
              <a:latin typeface="Calibri" panose="020F0502020204030204" pitchFamily="34" charset="0"/>
            </a:endParaRPr>
          </a:p>
        </p:txBody>
      </p:sp>
    </p:spTree>
    <p:extLst>
      <p:ext uri="{BB962C8B-B14F-4D97-AF65-F5344CB8AC3E}">
        <p14:creationId xmlns:p14="http://schemas.microsoft.com/office/powerpoint/2010/main" val="4287825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1 Marcador de imagen de diapositiva"/>
          <p:cNvSpPr>
            <a:spLocks noGrp="1" noRot="1" noChangeAspect="1" noChangeArrowheads="1" noTextEdit="1"/>
          </p:cNvSpPr>
          <p:nvPr>
            <p:ph type="sldImg"/>
          </p:nvPr>
        </p:nvSpPr>
        <p:spPr>
          <a:ln/>
        </p:spPr>
      </p:sp>
      <p:sp>
        <p:nvSpPr>
          <p:cNvPr id="152579"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s-ES">
              <a:cs typeface="Calibri" panose="020F0502020204030204" pitchFamily="34" charset="0"/>
            </a:endParaRPr>
          </a:p>
        </p:txBody>
      </p:sp>
      <p:sp>
        <p:nvSpPr>
          <p:cNvPr id="152580" name="3 Marcador de número de diapositiva"/>
          <p:cNvSpPr txBox="1">
            <a:spLocks noGrp="1"/>
          </p:cNvSpPr>
          <p:nvPr/>
        </p:nvSpPr>
        <p:spPr bwMode="auto">
          <a:xfrm>
            <a:off x="3883025" y="9447213"/>
            <a:ext cx="2973388" cy="498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862" tIns="45932" rIns="91862" bIns="45932" anchor="b"/>
          <a:lstStyle>
            <a:lvl1pPr defTabSz="947738">
              <a:defRPr sz="2800">
                <a:solidFill>
                  <a:schemeClr val="tx1"/>
                </a:solidFill>
                <a:latin typeface="Arial" panose="020B0604020202020204" pitchFamily="34" charset="0"/>
                <a:ea typeface="MS PGothic" panose="020B0600070205080204" pitchFamily="34" charset="-128"/>
              </a:defRPr>
            </a:lvl1pPr>
            <a:lvl2pPr marL="742950" indent="-285750" defTabSz="947738">
              <a:defRPr sz="2800">
                <a:solidFill>
                  <a:schemeClr val="tx1"/>
                </a:solidFill>
                <a:latin typeface="Arial" panose="020B0604020202020204" pitchFamily="34" charset="0"/>
                <a:ea typeface="MS PGothic" panose="020B0600070205080204" pitchFamily="34" charset="-128"/>
              </a:defRPr>
            </a:lvl2pPr>
            <a:lvl3pPr marL="1143000" indent="-228600" defTabSz="947738">
              <a:defRPr sz="2800">
                <a:solidFill>
                  <a:schemeClr val="tx1"/>
                </a:solidFill>
                <a:latin typeface="Arial" panose="020B0604020202020204" pitchFamily="34" charset="0"/>
                <a:ea typeface="MS PGothic" panose="020B0600070205080204" pitchFamily="34" charset="-128"/>
              </a:defRPr>
            </a:lvl3pPr>
            <a:lvl4pPr marL="1600200" indent="-228600" defTabSz="947738">
              <a:defRPr sz="2800">
                <a:solidFill>
                  <a:schemeClr val="tx1"/>
                </a:solidFill>
                <a:latin typeface="Arial" panose="020B0604020202020204" pitchFamily="34" charset="0"/>
                <a:ea typeface="MS PGothic" panose="020B0600070205080204" pitchFamily="34" charset="-128"/>
              </a:defRPr>
            </a:lvl4pPr>
            <a:lvl5pPr marL="2057400" indent="-228600" defTabSz="947738">
              <a:defRPr sz="2800">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algn="r" eaLnBrk="1" hangingPunct="1"/>
            <a:fld id="{0010DEED-819F-4EC6-96D0-F64B7BB8AF1D}" type="slidenum">
              <a:rPr lang="en-GB" altLang="es-ES" sz="1100">
                <a:latin typeface="Calibri" panose="020F0502020204030204" pitchFamily="34" charset="0"/>
              </a:rPr>
              <a:pPr algn="r" eaLnBrk="1" hangingPunct="1"/>
              <a:t>86</a:t>
            </a:fld>
            <a:endParaRPr lang="en-GB" altLang="es-ES" sz="1100">
              <a:latin typeface="Calibri" panose="020F0502020204030204" pitchFamily="34" charset="0"/>
            </a:endParaRPr>
          </a:p>
        </p:txBody>
      </p:sp>
    </p:spTree>
    <p:extLst>
      <p:ext uri="{BB962C8B-B14F-4D97-AF65-F5344CB8AC3E}">
        <p14:creationId xmlns:p14="http://schemas.microsoft.com/office/powerpoint/2010/main" val="3343077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1 Marcador de imagen de diapositiva"/>
          <p:cNvSpPr>
            <a:spLocks noGrp="1" noRot="1" noChangeAspect="1" noChangeArrowheads="1" noTextEdit="1"/>
          </p:cNvSpPr>
          <p:nvPr>
            <p:ph type="sldImg"/>
          </p:nvPr>
        </p:nvSpPr>
        <p:spPr>
          <a:ln/>
        </p:spPr>
      </p:sp>
      <p:sp>
        <p:nvSpPr>
          <p:cNvPr id="154627"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s-ES">
              <a:cs typeface="Calibri" panose="020F0502020204030204" pitchFamily="34" charset="0"/>
            </a:endParaRPr>
          </a:p>
        </p:txBody>
      </p:sp>
      <p:sp>
        <p:nvSpPr>
          <p:cNvPr id="154628"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143DEC4E-28F8-4C89-B6CF-522F5715A4EF}" type="slidenum">
              <a:rPr lang="en-GB" altLang="es-ES" sz="1100" smtClean="0">
                <a:latin typeface="Calibri" panose="020F0502020204030204" pitchFamily="34" charset="0"/>
              </a:rPr>
              <a:pPr/>
              <a:t>87</a:t>
            </a:fld>
            <a:endParaRPr lang="en-GB" altLang="es-ES" sz="1100">
              <a:latin typeface="Calibri" panose="020F0502020204030204" pitchFamily="34" charset="0"/>
            </a:endParaRPr>
          </a:p>
        </p:txBody>
      </p:sp>
    </p:spTree>
    <p:extLst>
      <p:ext uri="{BB962C8B-B14F-4D97-AF65-F5344CB8AC3E}">
        <p14:creationId xmlns:p14="http://schemas.microsoft.com/office/powerpoint/2010/main" val="4246515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3715476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A7AF7E1A-E694-439A-AA93-D24DF86D6BCC}" type="slidenum">
              <a:rPr lang="en-GB" altLang="es-ES" sz="1100" smtClean="0">
                <a:latin typeface="Calibri" panose="020F0502020204030204" pitchFamily="34" charset="0"/>
              </a:rPr>
              <a:pPr/>
              <a:t>89</a:t>
            </a:fld>
            <a:endParaRPr lang="en-GB" altLang="es-ES" sz="1100">
              <a:latin typeface="Calibri" panose="020F0502020204030204"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dirty="0">
              <a:cs typeface="Calibri" panose="020F0502020204030204" pitchFamily="34" charset="0"/>
            </a:endParaRPr>
          </a:p>
        </p:txBody>
      </p:sp>
    </p:spTree>
    <p:extLst>
      <p:ext uri="{BB962C8B-B14F-4D97-AF65-F5344CB8AC3E}">
        <p14:creationId xmlns:p14="http://schemas.microsoft.com/office/powerpoint/2010/main" val="3276410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s-ES">
              <a:cs typeface="Calibri" panose="020F0502020204030204" pitchFamily="34" charset="0"/>
            </a:endParaRPr>
          </a:p>
        </p:txBody>
      </p:sp>
    </p:spTree>
    <p:extLst>
      <p:ext uri="{BB962C8B-B14F-4D97-AF65-F5344CB8AC3E}">
        <p14:creationId xmlns:p14="http://schemas.microsoft.com/office/powerpoint/2010/main" val="226615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D89196AD-1DE8-432F-8595-1E270F2117AD}" type="slidenum">
              <a:rPr lang="en-US" altLang="es-ES" sz="1100" smtClean="0">
                <a:latin typeface="Calibri" panose="020F0502020204030204" pitchFamily="34" charset="0"/>
              </a:rPr>
              <a:pPr/>
              <a:t>8</a:t>
            </a:fld>
            <a:endParaRPr lang="en-US" altLang="es-ES" sz="1100">
              <a:latin typeface="Calibri" panose="020F0502020204030204" pitchFamily="3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s-ES">
                <a:cs typeface="Calibri" panose="020F0502020204030204" pitchFamily="34" charset="0"/>
              </a:rPr>
              <a:t>Clips:  terminator 2, enemy of the state (from UCSD </a:t>
            </a:r>
            <a:r>
              <a:rPr lang="en-US" altLang="en-US">
                <a:cs typeface="Calibri" panose="020F0502020204030204" pitchFamily="34" charset="0"/>
              </a:rPr>
              <a:t>“</a:t>
            </a:r>
            <a:r>
              <a:rPr lang="en-US" altLang="es-ES">
                <a:cs typeface="Calibri" panose="020F0502020204030204" pitchFamily="34" charset="0"/>
              </a:rPr>
              <a:t>Fact or Fiction</a:t>
            </a:r>
            <a:r>
              <a:rPr lang="en-US" altLang="en-US">
                <a:cs typeface="Calibri" panose="020F0502020204030204" pitchFamily="34" charset="0"/>
              </a:rPr>
              <a:t>”</a:t>
            </a:r>
            <a:r>
              <a:rPr lang="en-US" altLang="es-ES">
                <a:cs typeface="Calibri" panose="020F0502020204030204" pitchFamily="34" charset="0"/>
              </a:rPr>
              <a:t> DVD)</a:t>
            </a:r>
          </a:p>
        </p:txBody>
      </p:sp>
    </p:spTree>
    <p:extLst>
      <p:ext uri="{BB962C8B-B14F-4D97-AF65-F5344CB8AC3E}">
        <p14:creationId xmlns:p14="http://schemas.microsoft.com/office/powerpoint/2010/main" val="4127167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1 Marcador de imagen de diapositiva"/>
          <p:cNvSpPr>
            <a:spLocks noGrp="1" noRot="1" noChangeAspect="1" noChangeArrowheads="1" noTextEdit="1"/>
          </p:cNvSpPr>
          <p:nvPr>
            <p:ph type="sldImg"/>
          </p:nvPr>
        </p:nvSpPr>
        <p:spPr>
          <a:ln/>
        </p:spPr>
      </p:sp>
      <p:sp>
        <p:nvSpPr>
          <p:cNvPr id="162819"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62820"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68653B26-B05B-438C-8697-4E16F62EEBBD}" type="slidenum">
              <a:rPr lang="es-ES" altLang="es-ES" sz="1100" smtClean="0">
                <a:latin typeface="Calibri" panose="020F0502020204030204" pitchFamily="34" charset="0"/>
              </a:rPr>
              <a:pPr/>
              <a:t>91</a:t>
            </a:fld>
            <a:endParaRPr lang="es-ES" altLang="es-ES" sz="1100">
              <a:latin typeface="Calibri" panose="020F0502020204030204" pitchFamily="34" charset="0"/>
            </a:endParaRPr>
          </a:p>
        </p:txBody>
      </p:sp>
    </p:spTree>
    <p:extLst>
      <p:ext uri="{BB962C8B-B14F-4D97-AF65-F5344CB8AC3E}">
        <p14:creationId xmlns:p14="http://schemas.microsoft.com/office/powerpoint/2010/main" val="3114088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pPr>
              <a:defRPr/>
            </a:pPr>
            <a:fld id="{0E52F1F6-DC5D-4F1C-B5F7-1014541A27E4}" type="slidenum">
              <a:rPr lang="en-US" smtClean="0"/>
              <a:pPr>
                <a:defRPr/>
              </a:pPr>
              <a:t>95</a:t>
            </a:fld>
            <a:endParaRPr lang="en-US" dirty="0"/>
          </a:p>
        </p:txBody>
      </p:sp>
    </p:spTree>
    <p:extLst>
      <p:ext uri="{BB962C8B-B14F-4D97-AF65-F5344CB8AC3E}">
        <p14:creationId xmlns:p14="http://schemas.microsoft.com/office/powerpoint/2010/main" val="1785648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pPr>
              <a:defRPr/>
            </a:pPr>
            <a:fld id="{0E52F1F6-DC5D-4F1C-B5F7-1014541A27E4}" type="slidenum">
              <a:rPr lang="en-US" smtClean="0"/>
              <a:pPr>
                <a:defRPr/>
              </a:pPr>
              <a:t>99</a:t>
            </a:fld>
            <a:endParaRPr lang="en-US" dirty="0"/>
          </a:p>
        </p:txBody>
      </p:sp>
    </p:spTree>
    <p:extLst>
      <p:ext uri="{BB962C8B-B14F-4D97-AF65-F5344CB8AC3E}">
        <p14:creationId xmlns:p14="http://schemas.microsoft.com/office/powerpoint/2010/main" val="4404363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Marcador de imagen de diapositiva 1"/>
          <p:cNvSpPr>
            <a:spLocks noGrp="1" noRot="1" noChangeAspect="1" noChangeArrowheads="1" noTextEdit="1"/>
          </p:cNvSpPr>
          <p:nvPr>
            <p:ph type="sldImg"/>
          </p:nvPr>
        </p:nvSpPr>
        <p:spPr>
          <a:ln/>
        </p:spPr>
      </p:sp>
      <p:sp>
        <p:nvSpPr>
          <p:cNvPr id="166915" name="Marcador de notas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s-ES" dirty="0">
              <a:cs typeface="Calibri" panose="020F0502020204030204" pitchFamily="34" charset="0"/>
            </a:endParaRPr>
          </a:p>
        </p:txBody>
      </p:sp>
      <p:sp>
        <p:nvSpPr>
          <p:cNvPr id="166916" name="Marcador de número de diapositiva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B5D8B963-7E1E-4EC4-A05F-32E4174EE7F0}" type="slidenum">
              <a:rPr lang="en-GB" altLang="es-ES" sz="1100" smtClean="0">
                <a:latin typeface="Calibri" panose="020F0502020204030204" pitchFamily="34" charset="0"/>
              </a:rPr>
              <a:pPr/>
              <a:t>101</a:t>
            </a:fld>
            <a:endParaRPr lang="en-GB" altLang="es-ES" sz="1100">
              <a:latin typeface="Calibri" panose="020F0502020204030204" pitchFamily="34" charset="0"/>
            </a:endParaRPr>
          </a:p>
        </p:txBody>
      </p:sp>
    </p:spTree>
    <p:extLst>
      <p:ext uri="{BB962C8B-B14F-4D97-AF65-F5344CB8AC3E}">
        <p14:creationId xmlns:p14="http://schemas.microsoft.com/office/powerpoint/2010/main" val="21456682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1 Marcador de imagen de diapositiva"/>
          <p:cNvSpPr>
            <a:spLocks noGrp="1" noRot="1" noChangeAspect="1" noChangeArrowheads="1" noTextEdit="1"/>
          </p:cNvSpPr>
          <p:nvPr>
            <p:ph type="sldImg"/>
          </p:nvPr>
        </p:nvSpPr>
        <p:spPr>
          <a:ln/>
        </p:spPr>
      </p:sp>
      <p:sp>
        <p:nvSpPr>
          <p:cNvPr id="169987"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69988"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43A50D20-489C-4174-A3D9-12DA00D939AA}" type="slidenum">
              <a:rPr lang="en-US" altLang="es-ES" sz="1100" smtClean="0">
                <a:latin typeface="Calibri" panose="020F0502020204030204" pitchFamily="34" charset="0"/>
              </a:rPr>
              <a:pPr/>
              <a:t>106</a:t>
            </a:fld>
            <a:endParaRPr lang="en-US" altLang="es-ES" sz="1100">
              <a:latin typeface="Calibri" panose="020F0502020204030204" pitchFamily="34" charset="0"/>
            </a:endParaRPr>
          </a:p>
        </p:txBody>
      </p:sp>
    </p:spTree>
    <p:extLst>
      <p:ext uri="{BB962C8B-B14F-4D97-AF65-F5344CB8AC3E}">
        <p14:creationId xmlns:p14="http://schemas.microsoft.com/office/powerpoint/2010/main" val="365573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1 Marcador de imagen de diapositiva"/>
          <p:cNvSpPr>
            <a:spLocks noGrp="1" noRot="1" noChangeAspect="1" noChangeArrowheads="1" noTextEdit="1"/>
          </p:cNvSpPr>
          <p:nvPr>
            <p:ph type="sldImg"/>
          </p:nvPr>
        </p:nvSpPr>
        <p:spPr>
          <a:ln/>
        </p:spPr>
      </p:sp>
      <p:sp>
        <p:nvSpPr>
          <p:cNvPr id="172035"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72036"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89E47D52-CE9F-44CB-909B-4C80A88E595E}" type="slidenum">
              <a:rPr lang="en-US" altLang="es-ES" sz="1100" smtClean="0">
                <a:latin typeface="Calibri" panose="020F0502020204030204" pitchFamily="34" charset="0"/>
              </a:rPr>
              <a:pPr/>
              <a:t>107</a:t>
            </a:fld>
            <a:endParaRPr lang="en-US" altLang="es-ES" sz="1100">
              <a:latin typeface="Calibri" panose="020F0502020204030204" pitchFamily="34" charset="0"/>
            </a:endParaRPr>
          </a:p>
        </p:txBody>
      </p:sp>
    </p:spTree>
    <p:extLst>
      <p:ext uri="{BB962C8B-B14F-4D97-AF65-F5344CB8AC3E}">
        <p14:creationId xmlns:p14="http://schemas.microsoft.com/office/powerpoint/2010/main" val="2836699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1 Marcador de imagen de diapositiva"/>
          <p:cNvSpPr>
            <a:spLocks noGrp="1" noRot="1" noChangeAspect="1" noChangeArrowheads="1" noTextEdit="1"/>
          </p:cNvSpPr>
          <p:nvPr>
            <p:ph type="sldImg"/>
          </p:nvPr>
        </p:nvSpPr>
        <p:spPr>
          <a:ln/>
        </p:spPr>
      </p:sp>
      <p:sp>
        <p:nvSpPr>
          <p:cNvPr id="174083"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74084"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647758A4-83F5-4582-97F3-348BB306B004}" type="slidenum">
              <a:rPr lang="en-US" altLang="es-ES" sz="1100" smtClean="0">
                <a:latin typeface="Calibri" panose="020F0502020204030204" pitchFamily="34" charset="0"/>
              </a:rPr>
              <a:pPr/>
              <a:t>108</a:t>
            </a:fld>
            <a:endParaRPr lang="en-US" altLang="es-ES" sz="1100">
              <a:latin typeface="Calibri" panose="020F0502020204030204" pitchFamily="34" charset="0"/>
            </a:endParaRPr>
          </a:p>
        </p:txBody>
      </p:sp>
    </p:spTree>
    <p:extLst>
      <p:ext uri="{BB962C8B-B14F-4D97-AF65-F5344CB8AC3E}">
        <p14:creationId xmlns:p14="http://schemas.microsoft.com/office/powerpoint/2010/main" val="8077593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9FED4A96-9DE7-4012-BB9C-895EB338BC8C}" type="slidenum">
              <a:rPr lang="en-US" altLang="es-ES" sz="1100" smtClean="0">
                <a:latin typeface="Calibri" panose="020F0502020204030204" pitchFamily="34" charset="0"/>
              </a:rPr>
              <a:pPr/>
              <a:t>109</a:t>
            </a:fld>
            <a:endParaRPr lang="en-US" altLang="es-ES" sz="1100">
              <a:latin typeface="Calibri" panose="020F0502020204030204" pitchFamily="34"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s-ES">
                <a:cs typeface="Calibri" panose="020F0502020204030204" pitchFamily="34" charset="0"/>
              </a:rPr>
              <a:t>Why would this be useful?  Main reason is focus.  Also enables </a:t>
            </a:r>
            <a:r>
              <a:rPr lang="en-US" altLang="en-US">
                <a:cs typeface="Calibri" panose="020F0502020204030204" pitchFamily="34" charset="0"/>
              </a:rPr>
              <a:t>“</a:t>
            </a:r>
            <a:r>
              <a:rPr lang="en-US" altLang="es-ES">
                <a:cs typeface="Calibri" panose="020F0502020204030204" pitchFamily="34" charset="0"/>
              </a:rPr>
              <a:t>smart</a:t>
            </a:r>
            <a:r>
              <a:rPr lang="en-US" altLang="en-US">
                <a:cs typeface="Calibri" panose="020F0502020204030204" pitchFamily="34" charset="0"/>
              </a:rPr>
              <a:t>”</a:t>
            </a:r>
            <a:r>
              <a:rPr lang="en-US" altLang="es-ES">
                <a:cs typeface="Calibri" panose="020F0502020204030204" pitchFamily="34" charset="0"/>
              </a:rPr>
              <a:t> cropping.</a:t>
            </a:r>
          </a:p>
        </p:txBody>
      </p:sp>
    </p:spTree>
    <p:extLst>
      <p:ext uri="{BB962C8B-B14F-4D97-AF65-F5344CB8AC3E}">
        <p14:creationId xmlns:p14="http://schemas.microsoft.com/office/powerpoint/2010/main" val="1465929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1 Marcador de imagen de diapositiva"/>
          <p:cNvSpPr>
            <a:spLocks noGrp="1" noRot="1" noChangeAspect="1" noChangeArrowheads="1" noTextEdit="1"/>
          </p:cNvSpPr>
          <p:nvPr>
            <p:ph type="sldImg"/>
          </p:nvPr>
        </p:nvSpPr>
        <p:spPr>
          <a:ln/>
        </p:spPr>
      </p:sp>
      <p:sp>
        <p:nvSpPr>
          <p:cNvPr id="179203"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s-ES">
              <a:cs typeface="Calibri" panose="020F0502020204030204" pitchFamily="34" charset="0"/>
            </a:endParaRPr>
          </a:p>
        </p:txBody>
      </p:sp>
      <p:sp>
        <p:nvSpPr>
          <p:cNvPr id="179204"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B312575B-95C9-4427-9B7B-35022F66933C}" type="slidenum">
              <a:rPr lang="en-GB" altLang="es-ES" sz="1100" smtClean="0">
                <a:latin typeface="Calibri" panose="020F0502020204030204" pitchFamily="34" charset="0"/>
              </a:rPr>
              <a:pPr/>
              <a:t>111</a:t>
            </a:fld>
            <a:endParaRPr lang="en-GB" altLang="es-ES" sz="1100">
              <a:latin typeface="Calibri" panose="020F0502020204030204" pitchFamily="34" charset="0"/>
            </a:endParaRPr>
          </a:p>
        </p:txBody>
      </p:sp>
    </p:spTree>
    <p:extLst>
      <p:ext uri="{BB962C8B-B14F-4D97-AF65-F5344CB8AC3E}">
        <p14:creationId xmlns:p14="http://schemas.microsoft.com/office/powerpoint/2010/main" val="15827096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1 Marcador de imagen de diapositiva"/>
          <p:cNvSpPr>
            <a:spLocks noGrp="1" noRot="1" noChangeAspect="1" noChangeArrowheads="1" noTextEdit="1"/>
          </p:cNvSpPr>
          <p:nvPr>
            <p:ph type="sldImg"/>
          </p:nvPr>
        </p:nvSpPr>
        <p:spPr>
          <a:ln/>
        </p:spPr>
      </p:sp>
      <p:sp>
        <p:nvSpPr>
          <p:cNvPr id="181251"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s-ES">
              <a:cs typeface="Calibri" panose="020F0502020204030204" pitchFamily="34" charset="0"/>
            </a:endParaRPr>
          </a:p>
        </p:txBody>
      </p:sp>
      <p:sp>
        <p:nvSpPr>
          <p:cNvPr id="181252"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43660A49-F469-4752-8A99-60A9836C69C2}" type="slidenum">
              <a:rPr lang="en-GB" altLang="es-ES" sz="1100" smtClean="0">
                <a:latin typeface="Calibri" panose="020F0502020204030204" pitchFamily="34" charset="0"/>
              </a:rPr>
              <a:pPr/>
              <a:t>112</a:t>
            </a:fld>
            <a:endParaRPr lang="en-GB" altLang="es-ES" sz="1100">
              <a:latin typeface="Calibri" panose="020F0502020204030204" pitchFamily="34" charset="0"/>
            </a:endParaRPr>
          </a:p>
        </p:txBody>
      </p:sp>
    </p:spTree>
    <p:extLst>
      <p:ext uri="{BB962C8B-B14F-4D97-AF65-F5344CB8AC3E}">
        <p14:creationId xmlns:p14="http://schemas.microsoft.com/office/powerpoint/2010/main" val="418044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EDCFBFC6-D018-4C83-8233-0C63C9C0DDDB}" type="slidenum">
              <a:rPr lang="en-US" altLang="es-ES" sz="1300" smtClean="0">
                <a:latin typeface="Calibri" panose="020F0502020204030204" pitchFamily="34" charset="0"/>
              </a:rPr>
              <a:pPr/>
              <a:t>14</a:t>
            </a:fld>
            <a:endParaRPr lang="en-US" altLang="es-ES" sz="1300">
              <a:latin typeface="Calibri" panose="020F0502020204030204" pitchFamily="3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s-ES">
                <a:cs typeface="Calibri" panose="020F0502020204030204" pitchFamily="34" charset="0"/>
              </a:rPr>
              <a:t>Sounds easy: we do it effortlessly</a:t>
            </a:r>
          </a:p>
          <a:p>
            <a:pPr eaLnBrk="1" hangingPunct="1">
              <a:spcBef>
                <a:spcPct val="0"/>
              </a:spcBef>
            </a:pPr>
            <a:endParaRPr lang="en-GB" altLang="es-ES">
              <a:cs typeface="Calibri" panose="020F0502020204030204" pitchFamily="34" charset="0"/>
            </a:endParaRPr>
          </a:p>
          <a:p>
            <a:pPr eaLnBrk="1" hangingPunct="1">
              <a:spcBef>
                <a:spcPct val="0"/>
              </a:spcBef>
            </a:pPr>
            <a:r>
              <a:rPr lang="en-GB" altLang="es-ES">
                <a:cs typeface="Calibri" panose="020F0502020204030204" pitchFamily="34" charset="0"/>
              </a:rPr>
              <a:t>Eyes </a:t>
            </a:r>
            <a:r>
              <a:rPr lang="en-GB" altLang="en-US">
                <a:cs typeface="Calibri" panose="020F0502020204030204" pitchFamily="34" charset="0"/>
              </a:rPr>
              <a:t>“</a:t>
            </a:r>
            <a:r>
              <a:rPr lang="en-GB" altLang="es-ES">
                <a:cs typeface="Calibri" panose="020F0502020204030204" pitchFamily="34" charset="0"/>
              </a:rPr>
              <a:t>take the picture</a:t>
            </a:r>
            <a:r>
              <a:rPr lang="en-GB" altLang="en-US">
                <a:cs typeface="Calibri" panose="020F0502020204030204" pitchFamily="34" charset="0"/>
              </a:rPr>
              <a:t>”</a:t>
            </a:r>
            <a:r>
              <a:rPr lang="en-GB" altLang="es-ES">
                <a:cs typeface="Calibri" panose="020F0502020204030204" pitchFamily="34" charset="0"/>
              </a:rPr>
              <a:t> then brain interprets it for us</a:t>
            </a:r>
          </a:p>
          <a:p>
            <a:pPr eaLnBrk="1" hangingPunct="1">
              <a:spcBef>
                <a:spcPct val="0"/>
              </a:spcBef>
            </a:pPr>
            <a:endParaRPr lang="en-GB" altLang="es-ES">
              <a:cs typeface="Calibri" panose="020F0502020204030204" pitchFamily="34" charset="0"/>
            </a:endParaRPr>
          </a:p>
          <a:p>
            <a:pPr eaLnBrk="1" hangingPunct="1">
              <a:spcBef>
                <a:spcPct val="0"/>
              </a:spcBef>
            </a:pPr>
            <a:r>
              <a:rPr lang="en-GB" altLang="es-ES">
                <a:cs typeface="Calibri" panose="020F0502020204030204" pitchFamily="34" charset="0"/>
              </a:rPr>
              <a:t>Want computer to be able interpret digital images</a:t>
            </a:r>
          </a:p>
          <a:p>
            <a:pPr eaLnBrk="1" hangingPunct="1">
              <a:spcBef>
                <a:spcPct val="0"/>
              </a:spcBef>
            </a:pPr>
            <a:endParaRPr lang="en-US" altLang="es-ES">
              <a:cs typeface="Calibri" panose="020F0502020204030204" pitchFamily="34" charset="0"/>
            </a:endParaRPr>
          </a:p>
        </p:txBody>
      </p:sp>
    </p:spTree>
    <p:extLst>
      <p:ext uri="{BB962C8B-B14F-4D97-AF65-F5344CB8AC3E}">
        <p14:creationId xmlns:p14="http://schemas.microsoft.com/office/powerpoint/2010/main" val="8701829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1 Marcador de imagen de diapositiva"/>
          <p:cNvSpPr>
            <a:spLocks noGrp="1" noRot="1" noChangeAspect="1" noChangeArrowheads="1" noTextEdit="1"/>
          </p:cNvSpPr>
          <p:nvPr>
            <p:ph type="sldImg"/>
          </p:nvPr>
        </p:nvSpPr>
        <p:spPr>
          <a:ln/>
        </p:spPr>
      </p:sp>
      <p:sp>
        <p:nvSpPr>
          <p:cNvPr id="183299"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83300"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633D8454-4EC7-4624-8BCC-7791A18D6834}" type="slidenum">
              <a:rPr lang="en-US" altLang="es-ES" sz="1100" smtClean="0">
                <a:latin typeface="Calibri" panose="020F0502020204030204" pitchFamily="34" charset="0"/>
              </a:rPr>
              <a:pPr/>
              <a:t>113</a:t>
            </a:fld>
            <a:endParaRPr lang="en-US" altLang="es-ES" sz="1100">
              <a:latin typeface="Calibri" panose="020F0502020204030204" pitchFamily="34" charset="0"/>
            </a:endParaRPr>
          </a:p>
        </p:txBody>
      </p:sp>
    </p:spTree>
    <p:extLst>
      <p:ext uri="{BB962C8B-B14F-4D97-AF65-F5344CB8AC3E}">
        <p14:creationId xmlns:p14="http://schemas.microsoft.com/office/powerpoint/2010/main" val="108308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1 Marcador de imagen de diapositiva"/>
          <p:cNvSpPr>
            <a:spLocks noGrp="1" noRot="1" noChangeAspect="1" noChangeArrowheads="1" noTextEdit="1"/>
          </p:cNvSpPr>
          <p:nvPr>
            <p:ph type="sldImg"/>
          </p:nvPr>
        </p:nvSpPr>
        <p:spPr>
          <a:ln/>
        </p:spPr>
      </p:sp>
      <p:sp>
        <p:nvSpPr>
          <p:cNvPr id="185347"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85348"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30F770C4-8316-44F4-9CEE-9B480C1028F8}" type="slidenum">
              <a:rPr lang="en-US" altLang="es-ES" sz="1100" smtClean="0">
                <a:latin typeface="Calibri" panose="020F0502020204030204" pitchFamily="34" charset="0"/>
              </a:rPr>
              <a:pPr/>
              <a:t>114</a:t>
            </a:fld>
            <a:endParaRPr lang="en-US" altLang="es-ES" sz="1100">
              <a:latin typeface="Calibri" panose="020F0502020204030204" pitchFamily="34" charset="0"/>
            </a:endParaRPr>
          </a:p>
        </p:txBody>
      </p:sp>
    </p:spTree>
    <p:extLst>
      <p:ext uri="{BB962C8B-B14F-4D97-AF65-F5344CB8AC3E}">
        <p14:creationId xmlns:p14="http://schemas.microsoft.com/office/powerpoint/2010/main" val="41547368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1 Marcador de imagen de diapositiva"/>
          <p:cNvSpPr>
            <a:spLocks noGrp="1" noRot="1" noChangeAspect="1" noChangeArrowheads="1" noTextEdit="1"/>
          </p:cNvSpPr>
          <p:nvPr>
            <p:ph type="sldImg"/>
          </p:nvPr>
        </p:nvSpPr>
        <p:spPr>
          <a:ln/>
        </p:spPr>
      </p:sp>
      <p:sp>
        <p:nvSpPr>
          <p:cNvPr id="189443"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89444"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A957E18D-EE51-4386-A1A7-C285E8351A3B}" type="slidenum">
              <a:rPr lang="en-US" altLang="es-ES" sz="1100" smtClean="0">
                <a:latin typeface="Calibri" panose="020F0502020204030204" pitchFamily="34" charset="0"/>
              </a:rPr>
              <a:pPr/>
              <a:t>115</a:t>
            </a:fld>
            <a:endParaRPr lang="en-US" altLang="es-ES" sz="1100">
              <a:latin typeface="Calibri" panose="020F0502020204030204" pitchFamily="34" charset="0"/>
            </a:endParaRPr>
          </a:p>
        </p:txBody>
      </p:sp>
    </p:spTree>
    <p:extLst>
      <p:ext uri="{BB962C8B-B14F-4D97-AF65-F5344CB8AC3E}">
        <p14:creationId xmlns:p14="http://schemas.microsoft.com/office/powerpoint/2010/main" val="211128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8696E90B-F160-424A-936E-7501283F19F5}" type="slidenum">
              <a:rPr lang="en-US" altLang="es-ES" sz="1300" smtClean="0">
                <a:latin typeface="Calibri" panose="020F0502020204030204" pitchFamily="34" charset="0"/>
              </a:rPr>
              <a:pPr/>
              <a:t>116</a:t>
            </a:fld>
            <a:endParaRPr lang="en-US" altLang="es-ES" sz="1300">
              <a:latin typeface="Calibri" panose="020F0502020204030204" pitchFamily="34" charset="0"/>
            </a:endParaRPr>
          </a:p>
        </p:txBody>
      </p:sp>
      <p:sp>
        <p:nvSpPr>
          <p:cNvPr id="193539" name="Rectangle 2"/>
          <p:cNvSpPr>
            <a:spLocks noGrp="1" noRot="1" noChangeAspect="1" noChangeArrowheads="1" noTextEdit="1"/>
          </p:cNvSpPr>
          <p:nvPr>
            <p:ph type="sldImg"/>
          </p:nvPr>
        </p:nvSpPr>
        <p:spPr>
          <a:xfrm>
            <a:off x="1196975" y="696913"/>
            <a:ext cx="4641850" cy="3482975"/>
          </a:xfrm>
          <a:ln/>
        </p:spPr>
      </p:sp>
      <p:sp>
        <p:nvSpPr>
          <p:cNvPr id="193540" name="Rectangle 3"/>
          <p:cNvSpPr>
            <a:spLocks noGrp="1" noChangeArrowheads="1"/>
          </p:cNvSpPr>
          <p:nvPr>
            <p:ph type="body" idx="1"/>
          </p:nvPr>
        </p:nvSpPr>
        <p:spPr>
          <a:xfrm>
            <a:off x="917575" y="4413250"/>
            <a:ext cx="5200650" cy="42560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3562552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7EBD5A6C-E16C-4760-A8D2-763092270BC9}" type="slidenum">
              <a:rPr lang="en-US" altLang="es-ES" sz="1300" smtClean="0">
                <a:latin typeface="Calibri" panose="020F0502020204030204" pitchFamily="34" charset="0"/>
              </a:rPr>
              <a:pPr/>
              <a:t>117</a:t>
            </a:fld>
            <a:endParaRPr lang="en-US" altLang="es-ES" sz="1300">
              <a:latin typeface="Calibri" panose="020F0502020204030204" pitchFamily="34"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29931658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1 Marcador de imagen de diapositiva"/>
          <p:cNvSpPr>
            <a:spLocks noGrp="1" noRot="1" noChangeAspect="1" noChangeArrowheads="1" noTextEdit="1"/>
          </p:cNvSpPr>
          <p:nvPr>
            <p:ph type="sldImg"/>
          </p:nvPr>
        </p:nvSpPr>
        <p:spPr>
          <a:ln/>
        </p:spPr>
      </p:sp>
      <p:sp>
        <p:nvSpPr>
          <p:cNvPr id="197635"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97636"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299DA80B-892E-478A-8EB1-E1CA9AED66F9}" type="slidenum">
              <a:rPr lang="en-US" altLang="es-ES" sz="1100" smtClean="0">
                <a:latin typeface="Calibri" panose="020F0502020204030204" pitchFamily="34" charset="0"/>
              </a:rPr>
              <a:pPr/>
              <a:t>118</a:t>
            </a:fld>
            <a:endParaRPr lang="en-US" altLang="es-ES" sz="1100">
              <a:latin typeface="Calibri" panose="020F0502020204030204" pitchFamily="34" charset="0"/>
            </a:endParaRPr>
          </a:p>
        </p:txBody>
      </p:sp>
    </p:spTree>
    <p:extLst>
      <p:ext uri="{BB962C8B-B14F-4D97-AF65-F5344CB8AC3E}">
        <p14:creationId xmlns:p14="http://schemas.microsoft.com/office/powerpoint/2010/main" val="22672087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1 Marcador de imagen de diapositiva"/>
          <p:cNvSpPr>
            <a:spLocks noGrp="1" noRot="1" noChangeAspect="1" noChangeArrowheads="1" noTextEdit="1"/>
          </p:cNvSpPr>
          <p:nvPr>
            <p:ph type="sldImg"/>
          </p:nvPr>
        </p:nvSpPr>
        <p:spPr>
          <a:ln/>
        </p:spPr>
      </p:sp>
      <p:sp>
        <p:nvSpPr>
          <p:cNvPr id="199683"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199684"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05E94080-EF3F-47C5-A541-A0C9D106DD0D}" type="slidenum">
              <a:rPr lang="en-US" altLang="es-ES" sz="1100" smtClean="0">
                <a:latin typeface="Calibri" panose="020F0502020204030204" pitchFamily="34" charset="0"/>
              </a:rPr>
              <a:pPr/>
              <a:t>119</a:t>
            </a:fld>
            <a:endParaRPr lang="en-US" altLang="es-ES" sz="1100">
              <a:latin typeface="Calibri" panose="020F0502020204030204" pitchFamily="34" charset="0"/>
            </a:endParaRPr>
          </a:p>
        </p:txBody>
      </p:sp>
    </p:spTree>
    <p:extLst>
      <p:ext uri="{BB962C8B-B14F-4D97-AF65-F5344CB8AC3E}">
        <p14:creationId xmlns:p14="http://schemas.microsoft.com/office/powerpoint/2010/main" val="674411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1 Marcador de imagen de diapositiva"/>
          <p:cNvSpPr>
            <a:spLocks noGrp="1" noRot="1" noChangeAspect="1" noChangeArrowheads="1" noTextEdit="1"/>
          </p:cNvSpPr>
          <p:nvPr>
            <p:ph type="sldImg"/>
          </p:nvPr>
        </p:nvSpPr>
        <p:spPr>
          <a:ln/>
        </p:spPr>
      </p:sp>
      <p:sp>
        <p:nvSpPr>
          <p:cNvPr id="201731"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201732"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600C11F0-2AA1-4AC1-9EE3-AEF82382459E}" type="slidenum">
              <a:rPr lang="en-US" altLang="es-ES" sz="1100" smtClean="0">
                <a:latin typeface="Calibri" panose="020F0502020204030204" pitchFamily="34" charset="0"/>
              </a:rPr>
              <a:pPr/>
              <a:t>120</a:t>
            </a:fld>
            <a:endParaRPr lang="en-US" altLang="es-ES" sz="1100">
              <a:latin typeface="Calibri" panose="020F0502020204030204" pitchFamily="34" charset="0"/>
            </a:endParaRPr>
          </a:p>
        </p:txBody>
      </p:sp>
    </p:spTree>
    <p:extLst>
      <p:ext uri="{BB962C8B-B14F-4D97-AF65-F5344CB8AC3E}">
        <p14:creationId xmlns:p14="http://schemas.microsoft.com/office/powerpoint/2010/main" val="11184013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1 Marcador de imagen de diapositiva"/>
          <p:cNvSpPr>
            <a:spLocks noGrp="1" noRot="1" noChangeAspect="1" noChangeArrowheads="1" noTextEdit="1"/>
          </p:cNvSpPr>
          <p:nvPr>
            <p:ph type="sldImg"/>
          </p:nvPr>
        </p:nvSpPr>
        <p:spPr>
          <a:ln/>
        </p:spPr>
      </p:sp>
      <p:sp>
        <p:nvSpPr>
          <p:cNvPr id="203779"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203780"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8934225C-D124-4DDF-B16A-30567DD62CCD}" type="slidenum">
              <a:rPr lang="en-US" altLang="es-ES" sz="1100" smtClean="0">
                <a:latin typeface="Calibri" panose="020F0502020204030204" pitchFamily="34" charset="0"/>
              </a:rPr>
              <a:pPr/>
              <a:t>121</a:t>
            </a:fld>
            <a:endParaRPr lang="en-US" altLang="es-ES" sz="1100">
              <a:latin typeface="Calibri" panose="020F0502020204030204" pitchFamily="34" charset="0"/>
            </a:endParaRPr>
          </a:p>
        </p:txBody>
      </p:sp>
    </p:spTree>
    <p:extLst>
      <p:ext uri="{BB962C8B-B14F-4D97-AF65-F5344CB8AC3E}">
        <p14:creationId xmlns:p14="http://schemas.microsoft.com/office/powerpoint/2010/main" val="24001643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1 Marcador de imagen de diapositiva"/>
          <p:cNvSpPr>
            <a:spLocks noGrp="1" noRot="1" noChangeAspect="1" noChangeArrowheads="1" noTextEdit="1"/>
          </p:cNvSpPr>
          <p:nvPr>
            <p:ph type="sldImg"/>
          </p:nvPr>
        </p:nvSpPr>
        <p:spPr>
          <a:ln/>
        </p:spPr>
      </p:sp>
      <p:sp>
        <p:nvSpPr>
          <p:cNvPr id="205827"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205828"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A4374CF5-1DD5-499C-B29D-CA8B5C75DDBC}" type="slidenum">
              <a:rPr lang="en-US" altLang="es-ES" sz="1100" smtClean="0">
                <a:latin typeface="Calibri" panose="020F0502020204030204" pitchFamily="34" charset="0"/>
              </a:rPr>
              <a:pPr/>
              <a:t>122</a:t>
            </a:fld>
            <a:endParaRPr lang="en-US" altLang="es-ES" sz="1100">
              <a:latin typeface="Calibri" panose="020F0502020204030204" pitchFamily="34" charset="0"/>
            </a:endParaRPr>
          </a:p>
        </p:txBody>
      </p:sp>
    </p:spTree>
    <p:extLst>
      <p:ext uri="{BB962C8B-B14F-4D97-AF65-F5344CB8AC3E}">
        <p14:creationId xmlns:p14="http://schemas.microsoft.com/office/powerpoint/2010/main" val="3258062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88E1748D-C775-48D8-83B5-E8C33D54FA65}" type="slidenum">
              <a:rPr lang="en-US" altLang="es-ES" sz="1300" smtClean="0">
                <a:latin typeface="Calibri" panose="020F0502020204030204" pitchFamily="34" charset="0"/>
              </a:rPr>
              <a:pPr/>
              <a:t>17</a:t>
            </a:fld>
            <a:endParaRPr lang="en-US" altLang="es-ES" sz="1300">
              <a:latin typeface="Calibri" panose="020F050202020403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s-ES">
                <a:cs typeface="Calibri" panose="020F0502020204030204" pitchFamily="34" charset="0"/>
              </a:rPr>
              <a:t>Researchers do try and simulate what we know about our visual system </a:t>
            </a:r>
          </a:p>
          <a:p>
            <a:pPr lvl="1" eaLnBrk="1" hangingPunct="1">
              <a:spcBef>
                <a:spcPct val="0"/>
              </a:spcBef>
            </a:pPr>
            <a:r>
              <a:rPr lang="en-GB" altLang="es-ES">
                <a:cs typeface="Calibri" panose="020F0502020204030204" pitchFamily="34" charset="0"/>
              </a:rPr>
              <a:t>- e.g. simple and complex cell responses in V1</a:t>
            </a:r>
          </a:p>
          <a:p>
            <a:pPr eaLnBrk="1" hangingPunct="1">
              <a:spcBef>
                <a:spcPct val="0"/>
              </a:spcBef>
            </a:pPr>
            <a:endParaRPr lang="en-US" altLang="es-ES">
              <a:cs typeface="Calibri" panose="020F0502020204030204" pitchFamily="34" charset="0"/>
            </a:endParaRPr>
          </a:p>
        </p:txBody>
      </p:sp>
    </p:spTree>
    <p:extLst>
      <p:ext uri="{BB962C8B-B14F-4D97-AF65-F5344CB8AC3E}">
        <p14:creationId xmlns:p14="http://schemas.microsoft.com/office/powerpoint/2010/main" val="3383501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1 Marcador de imagen de diapositiva"/>
          <p:cNvSpPr>
            <a:spLocks noGrp="1" noRot="1" noChangeAspect="1" noChangeArrowheads="1" noTextEdit="1"/>
          </p:cNvSpPr>
          <p:nvPr>
            <p:ph type="sldImg"/>
          </p:nvPr>
        </p:nvSpPr>
        <p:spPr>
          <a:ln/>
        </p:spPr>
      </p:sp>
      <p:sp>
        <p:nvSpPr>
          <p:cNvPr id="207875"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207876"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86206BE6-BF3E-460B-93B9-6C28A1A73F0E}" type="slidenum">
              <a:rPr lang="en-US" altLang="es-ES" sz="1100" smtClean="0">
                <a:latin typeface="Calibri" panose="020F0502020204030204" pitchFamily="34" charset="0"/>
              </a:rPr>
              <a:pPr/>
              <a:t>123</a:t>
            </a:fld>
            <a:endParaRPr lang="en-US" altLang="es-ES" sz="1100">
              <a:latin typeface="Calibri" panose="020F0502020204030204" pitchFamily="34" charset="0"/>
            </a:endParaRPr>
          </a:p>
        </p:txBody>
      </p:sp>
    </p:spTree>
    <p:extLst>
      <p:ext uri="{BB962C8B-B14F-4D97-AF65-F5344CB8AC3E}">
        <p14:creationId xmlns:p14="http://schemas.microsoft.com/office/powerpoint/2010/main" val="5491990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1 Marcador de imagen de diapositiva"/>
          <p:cNvSpPr>
            <a:spLocks noGrp="1" noRot="1" noChangeAspect="1" noChangeArrowheads="1" noTextEdit="1"/>
          </p:cNvSpPr>
          <p:nvPr>
            <p:ph type="sldImg"/>
          </p:nvPr>
        </p:nvSpPr>
        <p:spPr>
          <a:ln/>
        </p:spPr>
      </p:sp>
      <p:sp>
        <p:nvSpPr>
          <p:cNvPr id="210947"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210948"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7E333E4E-2E51-418D-8B4B-9CADAC67394B}" type="slidenum">
              <a:rPr lang="en-US" altLang="es-ES" sz="1100" smtClean="0">
                <a:latin typeface="Calibri" panose="020F0502020204030204" pitchFamily="34" charset="0"/>
              </a:rPr>
              <a:pPr/>
              <a:t>125</a:t>
            </a:fld>
            <a:endParaRPr lang="en-US" altLang="es-ES" sz="1100">
              <a:latin typeface="Calibri" panose="020F0502020204030204" pitchFamily="34" charset="0"/>
            </a:endParaRPr>
          </a:p>
        </p:txBody>
      </p:sp>
    </p:spTree>
    <p:extLst>
      <p:ext uri="{BB962C8B-B14F-4D97-AF65-F5344CB8AC3E}">
        <p14:creationId xmlns:p14="http://schemas.microsoft.com/office/powerpoint/2010/main" val="30136227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1 Marcador de imagen de diapositiva"/>
          <p:cNvSpPr>
            <a:spLocks noGrp="1" noRot="1" noChangeAspect="1" noChangeArrowheads="1" noTextEdit="1"/>
          </p:cNvSpPr>
          <p:nvPr>
            <p:ph type="sldImg"/>
          </p:nvPr>
        </p:nvSpPr>
        <p:spPr>
          <a:ln/>
        </p:spPr>
      </p:sp>
      <p:sp>
        <p:nvSpPr>
          <p:cNvPr id="212995"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ca-ES" altLang="es-ES">
              <a:cs typeface="Calibri" panose="020F0502020204030204" pitchFamily="34" charset="0"/>
            </a:endParaRPr>
          </a:p>
        </p:txBody>
      </p:sp>
      <p:sp>
        <p:nvSpPr>
          <p:cNvPr id="212996"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DF97AF8B-36FB-4838-9E48-2CE130F9F443}" type="slidenum">
              <a:rPr lang="en-US" altLang="es-ES" sz="1100" smtClean="0">
                <a:latin typeface="Calibri" panose="020F0502020204030204" pitchFamily="34" charset="0"/>
              </a:rPr>
              <a:pPr/>
              <a:t>126</a:t>
            </a:fld>
            <a:endParaRPr lang="en-US" altLang="es-ES" sz="1100">
              <a:latin typeface="Calibri" panose="020F0502020204030204" pitchFamily="34" charset="0"/>
            </a:endParaRPr>
          </a:p>
        </p:txBody>
      </p:sp>
    </p:spTree>
    <p:extLst>
      <p:ext uri="{BB962C8B-B14F-4D97-AF65-F5344CB8AC3E}">
        <p14:creationId xmlns:p14="http://schemas.microsoft.com/office/powerpoint/2010/main" val="35143083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ChangeArrowheads="1" noTextEdit="1"/>
          </p:cNvSpPr>
          <p:nvPr>
            <p:ph type="sldImg"/>
          </p:nvPr>
        </p:nvSpPr>
        <p:spPr>
          <a:ln/>
        </p:spPr>
      </p:sp>
      <p:sp>
        <p:nvSpPr>
          <p:cNvPr id="215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s-ES">
              <a:cs typeface="Calibri" panose="020F0502020204030204" pitchFamily="34" charset="0"/>
            </a:endParaRPr>
          </a:p>
        </p:txBody>
      </p:sp>
      <p:sp>
        <p:nvSpPr>
          <p:cNvPr id="215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E77B910B-4614-4F66-AA9A-624F2F28AC8A}" type="slidenum">
              <a:rPr lang="en-US" altLang="es-ES" sz="1100" smtClean="0">
                <a:solidFill>
                  <a:srgbClr val="000000"/>
                </a:solidFill>
                <a:latin typeface="Calibri" panose="020F0502020204030204" pitchFamily="34" charset="0"/>
              </a:rPr>
              <a:pPr/>
              <a:t>127</a:t>
            </a:fld>
            <a:endParaRPr lang="en-US" altLang="es-ES" sz="1100">
              <a:solidFill>
                <a:srgbClr val="000000"/>
              </a:solidFill>
              <a:latin typeface="Calibri" panose="020F0502020204030204" pitchFamily="34" charset="0"/>
            </a:endParaRPr>
          </a:p>
        </p:txBody>
      </p:sp>
    </p:spTree>
    <p:extLst>
      <p:ext uri="{BB962C8B-B14F-4D97-AF65-F5344CB8AC3E}">
        <p14:creationId xmlns:p14="http://schemas.microsoft.com/office/powerpoint/2010/main" val="586863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1 Marcador de imagen de diapositiva"/>
          <p:cNvSpPr>
            <a:spLocks noGrp="1" noRot="1" noChangeAspect="1" noChangeArrowheads="1" noTextEdit="1"/>
          </p:cNvSpPr>
          <p:nvPr>
            <p:ph type="sldImg"/>
          </p:nvPr>
        </p:nvSpPr>
        <p:spPr>
          <a:ln/>
        </p:spPr>
      </p:sp>
      <p:sp>
        <p:nvSpPr>
          <p:cNvPr id="217091"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217092"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7DA8E81B-2108-408B-8C2C-2AEDB0994772}" type="slidenum">
              <a:rPr lang="en-US" altLang="es-ES" sz="1100" smtClean="0">
                <a:latin typeface="Calibri" panose="020F0502020204030204" pitchFamily="34" charset="0"/>
              </a:rPr>
              <a:pPr/>
              <a:t>128</a:t>
            </a:fld>
            <a:endParaRPr lang="en-US" altLang="es-ES" sz="1100">
              <a:latin typeface="Calibri" panose="020F0502020204030204" pitchFamily="34" charset="0"/>
            </a:endParaRPr>
          </a:p>
        </p:txBody>
      </p:sp>
    </p:spTree>
    <p:extLst>
      <p:ext uri="{BB962C8B-B14F-4D97-AF65-F5344CB8AC3E}">
        <p14:creationId xmlns:p14="http://schemas.microsoft.com/office/powerpoint/2010/main" val="32977657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s-ES">
              <a:cs typeface="Calibri" panose="020F0502020204030204" pitchFamily="34" charset="0"/>
            </a:endParaRPr>
          </a:p>
        </p:txBody>
      </p:sp>
    </p:spTree>
    <p:extLst>
      <p:ext uri="{BB962C8B-B14F-4D97-AF65-F5344CB8AC3E}">
        <p14:creationId xmlns:p14="http://schemas.microsoft.com/office/powerpoint/2010/main" val="21341893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1 Marcador de imagen de diapositiva"/>
          <p:cNvSpPr>
            <a:spLocks noGrp="1" noRot="1" noChangeAspect="1" noChangeArrowheads="1" noTextEdit="1"/>
          </p:cNvSpPr>
          <p:nvPr>
            <p:ph type="sldImg"/>
          </p:nvPr>
        </p:nvSpPr>
        <p:spPr>
          <a:ln/>
        </p:spPr>
      </p:sp>
      <p:sp>
        <p:nvSpPr>
          <p:cNvPr id="221187" name="2 Marcador de notas"/>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
        <p:nvSpPr>
          <p:cNvPr id="221188" name="3 Marcador de número de diapositiva"/>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401A6BBE-E305-4CE5-B6A6-F2D2FB4EED9E}" type="slidenum">
              <a:rPr lang="en-US" altLang="es-ES" sz="1100" smtClean="0">
                <a:latin typeface="Calibri" panose="020F0502020204030204" pitchFamily="34" charset="0"/>
              </a:rPr>
              <a:pPr/>
              <a:t>130</a:t>
            </a:fld>
            <a:endParaRPr lang="en-US" altLang="es-ES" sz="1100">
              <a:latin typeface="Calibri" panose="020F0502020204030204" pitchFamily="34" charset="0"/>
            </a:endParaRPr>
          </a:p>
        </p:txBody>
      </p:sp>
    </p:spTree>
    <p:extLst>
      <p:ext uri="{BB962C8B-B14F-4D97-AF65-F5344CB8AC3E}">
        <p14:creationId xmlns:p14="http://schemas.microsoft.com/office/powerpoint/2010/main" val="38531199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ChangeArrowheads="1" noTextEdit="1"/>
          </p:cNvSpPr>
          <p:nvPr>
            <p:ph type="sldImg"/>
          </p:nvPr>
        </p:nvSpPr>
        <p:spPr>
          <a:ln/>
        </p:spPr>
      </p:sp>
      <p:sp>
        <p:nvSpPr>
          <p:cNvPr id="2232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 altLang="es-ES">
              <a:cs typeface="Calibri" panose="020F0502020204030204" pitchFamily="34" charset="0"/>
            </a:endParaRPr>
          </a:p>
        </p:txBody>
      </p:sp>
      <p:sp>
        <p:nvSpPr>
          <p:cNvPr id="2232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D22AC999-48EA-48F5-9F26-440CAF3A9204}" type="slidenum">
              <a:rPr lang="en-US" altLang="es-ES" sz="1100" smtClean="0">
                <a:latin typeface="Calibri" panose="020F0502020204030204" pitchFamily="34" charset="0"/>
              </a:rPr>
              <a:pPr/>
              <a:t>131</a:t>
            </a:fld>
            <a:endParaRPr lang="en-US" altLang="es-ES" sz="1100">
              <a:latin typeface="Calibri" panose="020F0502020204030204" pitchFamily="34" charset="0"/>
            </a:endParaRPr>
          </a:p>
        </p:txBody>
      </p:sp>
    </p:spTree>
    <p:extLst>
      <p:ext uri="{BB962C8B-B14F-4D97-AF65-F5344CB8AC3E}">
        <p14:creationId xmlns:p14="http://schemas.microsoft.com/office/powerpoint/2010/main" val="35677927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ChangeArrowheads="1" noTextEdit="1"/>
          </p:cNvSpPr>
          <p:nvPr>
            <p:ph type="sldImg"/>
          </p:nvPr>
        </p:nvSpPr>
        <p:spPr>
          <a:ln/>
        </p:spPr>
      </p:sp>
      <p:sp>
        <p:nvSpPr>
          <p:cNvPr id="2273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 altLang="es-ES">
              <a:cs typeface="Calibri" panose="020F0502020204030204" pitchFamily="34" charset="0"/>
            </a:endParaRPr>
          </a:p>
        </p:txBody>
      </p:sp>
      <p:sp>
        <p:nvSpPr>
          <p:cNvPr id="2273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7575">
              <a:defRPr sz="2800">
                <a:solidFill>
                  <a:schemeClr val="tx1"/>
                </a:solidFill>
                <a:latin typeface="Arial" panose="020B0604020202020204" pitchFamily="34" charset="0"/>
                <a:ea typeface="MS PGothic" panose="020B0600070205080204" pitchFamily="34" charset="-128"/>
              </a:defRPr>
            </a:lvl1pPr>
            <a:lvl2pPr marL="742950" indent="-285750" defTabSz="917575">
              <a:defRPr sz="2800">
                <a:solidFill>
                  <a:schemeClr val="tx1"/>
                </a:solidFill>
                <a:latin typeface="Arial" panose="020B0604020202020204" pitchFamily="34" charset="0"/>
                <a:ea typeface="MS PGothic" panose="020B0600070205080204" pitchFamily="34" charset="-128"/>
              </a:defRPr>
            </a:lvl2pPr>
            <a:lvl3pPr marL="1143000" indent="-228600" defTabSz="917575">
              <a:defRPr sz="2800">
                <a:solidFill>
                  <a:schemeClr val="tx1"/>
                </a:solidFill>
                <a:latin typeface="Arial" panose="020B0604020202020204" pitchFamily="34" charset="0"/>
                <a:ea typeface="MS PGothic" panose="020B0600070205080204" pitchFamily="34" charset="-128"/>
              </a:defRPr>
            </a:lvl3pPr>
            <a:lvl4pPr marL="1600200" indent="-228600" defTabSz="917575">
              <a:defRPr sz="2800">
                <a:solidFill>
                  <a:schemeClr val="tx1"/>
                </a:solidFill>
                <a:latin typeface="Arial" panose="020B0604020202020204" pitchFamily="34" charset="0"/>
                <a:ea typeface="MS PGothic" panose="020B0600070205080204" pitchFamily="34" charset="-128"/>
              </a:defRPr>
            </a:lvl4pPr>
            <a:lvl5pPr marL="2057400" indent="-228600" defTabSz="917575">
              <a:defRPr sz="2800">
                <a:solidFill>
                  <a:schemeClr val="tx1"/>
                </a:solidFill>
                <a:latin typeface="Arial" panose="020B0604020202020204" pitchFamily="34" charset="0"/>
                <a:ea typeface="MS PGothic" panose="020B0600070205080204" pitchFamily="34" charset="-128"/>
              </a:defRPr>
            </a:lvl5pPr>
            <a:lvl6pPr marL="25146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defTabSz="917575"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fld id="{FBA44883-C987-45F7-8FD3-A4CD7BA6C11F}" type="slidenum">
              <a:rPr lang="en-US" altLang="es-ES" sz="1100" smtClean="0">
                <a:latin typeface="Calibri" panose="020F0502020204030204" pitchFamily="34" charset="0"/>
              </a:rPr>
              <a:pPr/>
              <a:t>132</a:t>
            </a:fld>
            <a:endParaRPr lang="en-US" altLang="es-ES" sz="1100">
              <a:latin typeface="Calibri" panose="020F0502020204030204" pitchFamily="34" charset="0"/>
            </a:endParaRPr>
          </a:p>
        </p:txBody>
      </p:sp>
    </p:spTree>
    <p:extLst>
      <p:ext uri="{BB962C8B-B14F-4D97-AF65-F5344CB8AC3E}">
        <p14:creationId xmlns:p14="http://schemas.microsoft.com/office/powerpoint/2010/main" val="3432625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es-ES">
              <a:cs typeface="Calibri" panose="020F0502020204030204" pitchFamily="34" charset="0"/>
            </a:endParaRPr>
          </a:p>
        </p:txBody>
      </p:sp>
    </p:spTree>
    <p:extLst>
      <p:ext uri="{BB962C8B-B14F-4D97-AF65-F5344CB8AC3E}">
        <p14:creationId xmlns:p14="http://schemas.microsoft.com/office/powerpoint/2010/main" val="2490313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p:cNvSpPr>
          <p:nvPr>
            <p:ph type="body" idx="1"/>
          </p:nvPr>
        </p:nvSpPr>
        <p:spPr>
          <a:xfrm>
            <a:off x="882650" y="4221163"/>
            <a:ext cx="4859338" cy="399891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s-ES" altLang="es-ES">
              <a:cs typeface="Calibri" panose="020F0502020204030204" pitchFamily="34" charset="0"/>
            </a:endParaRPr>
          </a:p>
        </p:txBody>
      </p:sp>
    </p:spTree>
    <p:extLst>
      <p:ext uri="{BB962C8B-B14F-4D97-AF65-F5344CB8AC3E}">
        <p14:creationId xmlns:p14="http://schemas.microsoft.com/office/powerpoint/2010/main" val="1116555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s-ES_tradnl"/>
              <a:t>Clic para editar título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fld id="{04890EB9-C0DA-ED4A-ADB1-6985AA4E8B80}" type="datetime10">
              <a:rPr lang="es-ES_tradnl" smtClean="0"/>
              <a:t>14:07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4" name="Date Placeholder 3"/>
          <p:cNvSpPr>
            <a:spLocks noGrp="1"/>
          </p:cNvSpPr>
          <p:nvPr>
            <p:ph type="dt" sz="half" idx="10"/>
          </p:nvPr>
        </p:nvSpPr>
        <p:spPr/>
        <p:txBody>
          <a:bodyPr/>
          <a:lstStyle/>
          <a:p>
            <a:pPr>
              <a:defRPr/>
            </a:pPr>
            <a:fld id="{11AFF988-386A-4847-A100-682BEE7ADE79}" type="datetime10">
              <a:rPr lang="es-ES_tradnl" smtClean="0"/>
              <a:t>14:07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s-ES_tradnl"/>
              <a:t>Clic para editar título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pPr>
              <a:defRPr/>
            </a:pPr>
            <a:fld id="{93B28F49-189D-2640-8334-764BB0BC5518}" type="datetime10">
              <a:rPr lang="es-ES_tradnl" smtClean="0"/>
              <a:t>14:07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4" name="Date Placeholder 3"/>
          <p:cNvSpPr>
            <a:spLocks noGrp="1"/>
          </p:cNvSpPr>
          <p:nvPr>
            <p:ph type="dt" sz="half" idx="10"/>
          </p:nvPr>
        </p:nvSpPr>
        <p:spPr/>
        <p:txBody>
          <a:bodyPr/>
          <a:lstStyle/>
          <a:p>
            <a:pPr>
              <a:defRPr/>
            </a:pPr>
            <a:fld id="{1848E974-5FA5-BF46-8990-B3BF54EB2E07}" type="datetime10">
              <a:rPr lang="es-ES_tradnl" smtClean="0"/>
              <a:t>14:07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s-ES_tradnl"/>
              <a:t>Clic para editar título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pPr>
              <a:defRPr/>
            </a:pPr>
            <a:fld id="{4A128FA1-ABD5-4745-82F9-44FBADE91417}" type="datetime10">
              <a:rPr lang="es-ES_tradnl" smtClean="0"/>
              <a:t>14:07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pPr>
              <a:defRPr/>
            </a:pPr>
            <a:fld id="{69329470-2D87-3147-9745-9B060E24012D}" type="datetime10">
              <a:rPr lang="es-ES_tradnl" smtClean="0"/>
              <a:t>14:07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 para editar título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Helvetica"/>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pPr>
              <a:defRPr/>
            </a:pPr>
            <a:fld id="{55778EA0-0FCF-6E4E-A097-49310CC1E802}" type="datetime10">
              <a:rPr lang="es-ES_tradnl" smtClean="0"/>
              <a:t>14:07</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Date Placeholder 2"/>
          <p:cNvSpPr>
            <a:spLocks noGrp="1"/>
          </p:cNvSpPr>
          <p:nvPr>
            <p:ph type="dt" sz="half" idx="10"/>
          </p:nvPr>
        </p:nvSpPr>
        <p:spPr/>
        <p:txBody>
          <a:bodyPr/>
          <a:lstStyle/>
          <a:p>
            <a:pPr>
              <a:defRPr/>
            </a:pPr>
            <a:fld id="{D53E19FE-5330-4249-9CBD-5F942E6089C4}" type="datetime10">
              <a:rPr lang="es-ES_tradnl" smtClean="0"/>
              <a:t>14:07</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1498F08-F16F-1848-BC6B-4658E9DB4DE2}" type="datetime10">
              <a:rPr lang="es-ES_tradnl" smtClean="0"/>
              <a:t>14:07</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s-ES_tradnl"/>
              <a:t>Clic para editar título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pPr>
              <a:defRPr/>
            </a:pPr>
            <a:fld id="{866EA3C8-E42E-B544-98A1-FF7CE41E82D3}" type="datetime10">
              <a:rPr lang="es-ES_tradnl" smtClean="0"/>
              <a:t>14:07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s-ES_tradnl"/>
              <a:t>Clic para editar título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pPr>
              <a:defRPr/>
            </a:pPr>
            <a:fld id="{8DD2A1EB-BBFB-1946-9818-48CD691BAB5A}" type="datetime10">
              <a:rPr lang="es-ES_tradnl" smtClean="0"/>
              <a:t>14:07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92C0268C-C029-4760-98E8-5BF4E76A023E}"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s-ES_tradnl" dirty="0"/>
              <a:t>Clic para editar título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latin typeface="Helvetica"/>
              </a:defRPr>
            </a:lvl1pPr>
          </a:lstStyle>
          <a:p>
            <a:pPr>
              <a:defRPr/>
            </a:pPr>
            <a:fld id="{CE1AFB80-9F4D-004B-A08C-7752E6F8B860}" type="datetime10">
              <a:rPr lang="es-ES_tradnl" smtClean="0"/>
              <a:t>14:07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latin typeface="Helvetica"/>
              </a:defRPr>
            </a:lvl1pPr>
          </a:lstStyle>
          <a:p>
            <a:pPr>
              <a:defRPr/>
            </a:pP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latin typeface="Helvetica"/>
              </a:defRPr>
            </a:lvl1pPr>
          </a:lstStyle>
          <a:p>
            <a:pPr>
              <a:defRPr/>
            </a:pPr>
            <a:fld id="{787379B0-1970-4149-AE51-9E9513AB88A0}"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5036" r:id="rId1"/>
    <p:sldLayoutId id="2147485037" r:id="rId2"/>
    <p:sldLayoutId id="2147485038" r:id="rId3"/>
    <p:sldLayoutId id="2147485039" r:id="rId4"/>
    <p:sldLayoutId id="2147485040" r:id="rId5"/>
    <p:sldLayoutId id="2147485041" r:id="rId6"/>
    <p:sldLayoutId id="2147485042" r:id="rId7"/>
    <p:sldLayoutId id="2147485043" r:id="rId8"/>
    <p:sldLayoutId id="2147485044" r:id="rId9"/>
    <p:sldLayoutId id="2147485045" r:id="rId10"/>
    <p:sldLayoutId id="2147485046" r:id="rId11"/>
  </p:sldLayoutIdLst>
  <p:hf hdr="0" ftr="0"/>
  <p:txStyles>
    <p:titleStyle>
      <a:lvl1pPr algn="l" defTabSz="914400" rtl="0" eaLnBrk="1" latinLnBrk="0" hangingPunct="1">
        <a:spcBef>
          <a:spcPct val="0"/>
        </a:spcBef>
        <a:buNone/>
        <a:defRPr sz="4000" kern="1200" spc="-100" baseline="0">
          <a:solidFill>
            <a:schemeClr val="tx2"/>
          </a:solidFill>
          <a:latin typeface="Helvetica"/>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Helvetica"/>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Helvetica"/>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Helvetica"/>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Helvetica"/>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Helvetica"/>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ia.ivanova@ub.edu"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hyperlink" Target="https://www.google.com/imgres?imgurl=https%3A%2F%2Fcdn-images-1.medium.com%2Fmax%2F1200%2F1*vnTARxjClneLlQHxe8jIMQ.png&amp;imgrefurl=https%3A%2F%2Fwww.ml.cmu.edu%2Fnews%2Fnews-archive%2F2016-2020%2F2018%2Foctober%2Fgood-news-for-job-seekers-with-ai-skills-there-is-a-shortage-of-qualified-workers.html&amp;tbnid=pJnzUug-GXWngM&amp;vet=12ahUKEwjCtLvlw5L6AhUHXRoKHa_QBMIQMygXegUIARDeAQ..i&amp;docid=3LJAcK4ZyY36VM&amp;w=1200&amp;h=642&amp;q=job%20trend%20computer%20vision&amp;client=opera&amp;ved=2ahUKEwjCtLvlw5L6AhUHXRoKHa_QBMIQMygXegUIARDeAQ#imgrc=pJnzUug-GXWngM&amp;imgdii=YpvqPVNwPEjmnM" TargetMode="Externa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hyperlink" Target="https://www.google.com/imgres?imgurl=https%3A%2F%2Findatalabs.com%2Fwp-content%2Fuploads%2F2021%2F03%2Fglobal-cv-market.png&amp;imgrefurl=https%3A%2F%2Findatalabs.com%2Fblog%2Fai-and-computer-vision-trends&amp;tbnid=HOZ-nIZeOoHfpM&amp;vet=12ahUKEwjCtLvlw5L6AhUHXRoKHa_QBMIQMygAegUIARCvAQ..i&amp;docid=YxoAHoFjQ3-gGM&amp;w=740&amp;h=471&amp;q=job%20trend%20computer%20vision&amp;client=opera&amp;ved=2ahUKEwjCtLvlw5L6AhUHXRoKHa_QBMIQMygAegUIARCvAQ" TargetMode="External"/></Relationships>
</file>

<file path=ppt/slides/_rels/slide101.xml.rels><?xml version="1.0" encoding="UTF-8" standalone="yes"?>
<Relationships xmlns="http://schemas.openxmlformats.org/package/2006/relationships"><Relationship Id="rId8" Type="http://schemas.openxmlformats.org/officeDocument/2006/relationships/hyperlink" Target="https://www.youtube.com/watch?v=_uwZrzLFizE" TargetMode="External"/><Relationship Id="rId13" Type="http://schemas.openxmlformats.org/officeDocument/2006/relationships/image" Target="../media/image240.png"/><Relationship Id="rId3" Type="http://schemas.openxmlformats.org/officeDocument/2006/relationships/hyperlink" Target="https://www.youtube.com/watch?v=Tzv9T8wTykU" TargetMode="External"/><Relationship Id="rId7" Type="http://schemas.openxmlformats.org/officeDocument/2006/relationships/hyperlink" Target="https://www.youtube.com/user/CVOwebsite" TargetMode="External"/><Relationship Id="rId12" Type="http://schemas.openxmlformats.org/officeDocument/2006/relationships/hyperlink" Target="https://www.youtube.com/watch?v=5rQBH1TH9pA"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youtube.com/watch?v=XZAwtbkELRA" TargetMode="External"/><Relationship Id="rId11" Type="http://schemas.openxmlformats.org/officeDocument/2006/relationships/hyperlink" Target="https://www.youtube.com/watch?v=1Ugo2KEV2XQ" TargetMode="External"/><Relationship Id="rId5" Type="http://schemas.openxmlformats.org/officeDocument/2006/relationships/hyperlink" Target="https://www.youtube.com/watch?v=ty5QtslaAHM" TargetMode="External"/><Relationship Id="rId10" Type="http://schemas.openxmlformats.org/officeDocument/2006/relationships/hyperlink" Target="https://www.youtube.com/watch?v=NHThkxUP-S8" TargetMode="External"/><Relationship Id="rId4" Type="http://schemas.openxmlformats.org/officeDocument/2006/relationships/hyperlink" Target="https://www.youtube.com/watch?v=PT7Q9u9m5es" TargetMode="External"/><Relationship Id="rId9" Type="http://schemas.openxmlformats.org/officeDocument/2006/relationships/hyperlink" Target="https://www.youtube.com/watch?v=H4arwvdC7Z4" TargetMode="External"/><Relationship Id="rId14" Type="http://schemas.openxmlformats.org/officeDocument/2006/relationships/image" Target="../media/image241.png"/></Relationships>
</file>

<file path=ppt/slides/_rels/slide102.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www.youtube.com/watch?v=8CTJL5lUjHg" TargetMode="External"/><Relationship Id="rId7" Type="http://schemas.openxmlformats.org/officeDocument/2006/relationships/image" Target="../media/image246.jpeg"/><Relationship Id="rId2" Type="http://schemas.openxmlformats.org/officeDocument/2006/relationships/hyperlink" Target="http://www.youtube.com/watch?feature=iv&amp;v=fQ59dXOo63o" TargetMode="External"/><Relationship Id="rId1" Type="http://schemas.openxmlformats.org/officeDocument/2006/relationships/slideLayout" Target="../slideLayouts/slideLayout2.xml"/><Relationship Id="rId6" Type="http://schemas.openxmlformats.org/officeDocument/2006/relationships/image" Target="../media/image245.jpeg"/><Relationship Id="rId5" Type="http://schemas.openxmlformats.org/officeDocument/2006/relationships/hyperlink" Target="http://www.youtube.com/watch?v=w8BmgtMKFbY" TargetMode="External"/><Relationship Id="rId4" Type="http://schemas.openxmlformats.org/officeDocument/2006/relationships/hyperlink" Target="http://www.youtube.com/watch?v=7QrnwoO1-8A"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www.google.com/intl/es_es/earth/learn/beginner.html#drawing-and-measuring" TargetMode="External"/><Relationship Id="rId4" Type="http://schemas.openxmlformats.org/officeDocument/2006/relationships/hyperlink" Target="http://www.microsoft.com/virtualearth/"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www.youtube.com/watch?v=vu4kyTkClGA"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phototour.cs.washington.edu/" TargetMode="External"/><Relationship Id="rId4" Type="http://schemas.openxmlformats.org/officeDocument/2006/relationships/image" Target="../media/image248.png"/></Relationships>
</file>

<file path=ppt/slides/_rels/slide108.xml.rels><?xml version="1.0" encoding="UTF-8" standalone="yes"?>
<Relationships xmlns="http://schemas.openxmlformats.org/package/2006/relationships"><Relationship Id="rId3" Type="http://schemas.openxmlformats.org/officeDocument/2006/relationships/image" Target="../media/image249.gif"/><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251.png"/><Relationship Id="rId5" Type="http://schemas.openxmlformats.org/officeDocument/2006/relationships/hyperlink" Target="http://en.wikipedia.org/wiki/Automatic_number_plate_recognition" TargetMode="External"/><Relationship Id="rId4" Type="http://schemas.openxmlformats.org/officeDocument/2006/relationships/image" Target="../media/image250.png"/></Relationships>
</file>

<file path=ppt/slides/_rels/slide109.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hyperlink" Target="http://www.sonystyle.com/webapp/wcs/stores/servlet/ProductDisplay?catalogId=10551&amp;storeId=10151&amp;productId=8198552921665200469&amp;langId=-1" TargetMode="External"/><Relationship Id="rId4" Type="http://schemas.openxmlformats.org/officeDocument/2006/relationships/image" Target="../media/image258.wmf"/></Relationships>
</file>

<file path=ppt/slides/_rels/slide114.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www.evolution.com/products/lanehawk/"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260.jpeg"/><Relationship Id="rId7" Type="http://schemas.openxmlformats.org/officeDocument/2006/relationships/hyperlink" Target="https://www.cl.cam.ac.uk/~jgd1000/afghan.html"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116.xml.rels><?xml version="1.0" encoding="UTF-8" standalone="yes"?>
<Relationships xmlns="http://schemas.openxmlformats.org/package/2006/relationships"><Relationship Id="rId3" Type="http://schemas.openxmlformats.org/officeDocument/2006/relationships/hyperlink" Target="http://www.google.com/mobile/goggle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hyperlink" Target="https://es.wikipedia.org/wiki/Google_Goggles" TargetMode="External"/><Relationship Id="rId4" Type="http://schemas.openxmlformats.org/officeDocument/2006/relationships/image" Target="../media/image264.png"/></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5f_eSU9UYHA"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oleObject" Target="../embeddings/oleObject11.bin"/><Relationship Id="rId4" Type="http://schemas.openxmlformats.org/officeDocument/2006/relationships/image" Target="../media/image266.png"/></Relationships>
</file>

<file path=ppt/slides/_rels/slide118.xml.rels><?xml version="1.0" encoding="UTF-8" standalone="yes"?>
<Relationships xmlns="http://schemas.openxmlformats.org/package/2006/relationships"><Relationship Id="rId3" Type="http://schemas.openxmlformats.org/officeDocument/2006/relationships/image" Target="../media/image268.jpeg"/><Relationship Id="rId7" Type="http://schemas.openxmlformats.org/officeDocument/2006/relationships/image" Target="../media/image271.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70.jpeg"/><Relationship Id="rId5" Type="http://schemas.openxmlformats.org/officeDocument/2006/relationships/hyperlink" Target="http://www.sensiblevision.com/" TargetMode="External"/><Relationship Id="rId4" Type="http://schemas.openxmlformats.org/officeDocument/2006/relationships/image" Target="../media/image269.jpeg"/></Relationships>
</file>

<file path=ppt/slides/_rels/slide119.xml.rels><?xml version="1.0" encoding="UTF-8" standalone="yes"?>
<Relationships xmlns="http://schemas.openxmlformats.org/package/2006/relationships"><Relationship Id="rId3" Type="http://schemas.openxmlformats.org/officeDocument/2006/relationships/hyperlink" Target="http://www.infoworld.com/article/07/04/24/HNnokiasiliconvalley_1.html" TargetMode="External"/><Relationship Id="rId7" Type="http://schemas.openxmlformats.org/officeDocument/2006/relationships/image" Target="../media/image272.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hyperlink" Target="http://lincoln.msresearch.us/" TargetMode="External"/><Relationship Id="rId5" Type="http://schemas.openxmlformats.org/officeDocument/2006/relationships/image" Target="../media/image182.jpeg"/><Relationship Id="rId4" Type="http://schemas.openxmlformats.org/officeDocument/2006/relationships/hyperlink" Target="http://research.nokia.com/video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oleObject" Target="../embeddings/oleObject2.bin"/></Relationships>
</file>

<file path=ppt/slides/_rels/slide120.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74.jpeg"/></Relationships>
</file>

<file path=ppt/slides/_rels/slide12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122.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www.howstuffworks.com/"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www.mobileye.com/"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78.png"/><Relationship Id="rId4" Type="http://schemas.openxmlformats.org/officeDocument/2006/relationships/hyperlink" Target="http://www.youtube.com/watch?v=4ZjPqcoNtYs"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www.nytimes.com/2010/10/10/science/10google.html" TargetMode="External"/><Relationship Id="rId7" Type="http://schemas.openxmlformats.org/officeDocument/2006/relationships/hyperlink" Target="http://www.thestar.com/wheels/article/1036702--human-error-blamed-after-google-s-driverless-car-sparks-five-vehicle-crash" TargetMode="External"/><Relationship Id="rId2" Type="http://schemas.openxmlformats.org/officeDocument/2006/relationships/image" Target="../media/image279.jpeg"/><Relationship Id="rId1" Type="http://schemas.openxmlformats.org/officeDocument/2006/relationships/slideLayout" Target="../slideLayouts/slideLayout2.xml"/><Relationship Id="rId6" Type="http://schemas.openxmlformats.org/officeDocument/2006/relationships/hyperlink" Target="http://en.wikipedia.org/wiki/Financial_Post" TargetMode="External"/><Relationship Id="rId5" Type="http://schemas.openxmlformats.org/officeDocument/2006/relationships/hyperlink" Target="http://business.financialpost.com/2011/06/24/nevada-state-law-paves-the-way-for-driverless-cars/" TargetMode="External"/><Relationship Id="rId4" Type="http://schemas.openxmlformats.org/officeDocument/2006/relationships/hyperlink" Target="http://en.wikipedia.org/wiki/The_New_York_Times" TargetMode="External"/></Relationships>
</file>

<file path=ppt/slides/_rels/slide125.xml.rels><?xml version="1.0" encoding="UTF-8" standalone="yes"?>
<Relationships xmlns="http://schemas.openxmlformats.org/package/2006/relationships"><Relationship Id="rId8" Type="http://schemas.openxmlformats.org/officeDocument/2006/relationships/hyperlink" Target="http://www.gearlog.com/2007/12/incredible_wiimote_hack_create.php" TargetMode="External"/><Relationship Id="rId3" Type="http://schemas.openxmlformats.org/officeDocument/2006/relationships/hyperlink" Target="http://en.wikipedia.org/wiki/Image:Wii_Wiimotea.png" TargetMode="External"/><Relationship Id="rId7" Type="http://schemas.openxmlformats.org/officeDocument/2006/relationships/hyperlink" Target="http://www.cs.cmu.edu/~johnny/projects/wii/"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82.jpeg"/><Relationship Id="rId11" Type="http://schemas.openxmlformats.org/officeDocument/2006/relationships/hyperlink" Target="http://www.monzy.org/audience/" TargetMode="External"/><Relationship Id="rId5" Type="http://schemas.openxmlformats.org/officeDocument/2006/relationships/image" Target="../media/image281.jpeg"/><Relationship Id="rId10" Type="http://schemas.openxmlformats.org/officeDocument/2006/relationships/hyperlink" Target="http://www.news.com/Game-turns-moviegoers-into-human-joysticks/2100-1026_3-6184662.html" TargetMode="External"/><Relationship Id="rId4" Type="http://schemas.openxmlformats.org/officeDocument/2006/relationships/image" Target="../media/image280.png"/><Relationship Id="rId9" Type="http://schemas.openxmlformats.org/officeDocument/2006/relationships/hyperlink" Target="http://www.digimask.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hyperlink" Target="http://marsrovers.jpl.nasa.gov/gallery/images.html" TargetMode="External"/><Relationship Id="rId4" Type="http://schemas.openxmlformats.org/officeDocument/2006/relationships/hyperlink" Target="http://www.ri.cmu.edu/pubs/pub_5719.html"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128.xml.rels><?xml version="1.0" encoding="UTF-8" standalone="yes"?>
<Relationships xmlns="http://schemas.openxmlformats.org/package/2006/relationships"><Relationship Id="rId8" Type="http://schemas.openxmlformats.org/officeDocument/2006/relationships/hyperlink" Target="http://en.wikipedia.org/wiki/Spirit_rover" TargetMode="External"/><Relationship Id="rId3" Type="http://schemas.openxmlformats.org/officeDocument/2006/relationships/hyperlink" Target="file:///D:/Documents/Downloads/UNSW_CMU.mpg" TargetMode="External"/><Relationship Id="rId7" Type="http://schemas.openxmlformats.org/officeDocument/2006/relationships/image" Target="../media/image287.jpe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hyperlink" Target="http://upload.wikimedia.org/wikipedia/commons/d/d8/NASA_Mars_Rover.jpg" TargetMode="External"/><Relationship Id="rId5" Type="http://schemas.openxmlformats.org/officeDocument/2006/relationships/hyperlink" Target="http://www.robocup.org/" TargetMode="External"/><Relationship Id="rId4" Type="http://schemas.openxmlformats.org/officeDocument/2006/relationships/image" Target="../media/image286.jpeg"/></Relationships>
</file>

<file path=ppt/slides/_rels/slide129.xml.rels><?xml version="1.0" encoding="UTF-8" standalone="yes"?>
<Relationships xmlns="http://schemas.openxmlformats.org/package/2006/relationships"><Relationship Id="rId3" Type="http://schemas.openxmlformats.org/officeDocument/2006/relationships/hyperlink" Target="http://www.youtube.com/watch?v=K2rix6LctT4"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89.png"/><Relationship Id="rId5" Type="http://schemas.openxmlformats.org/officeDocument/2006/relationships/hyperlink" Target="http://spectrum.ieee.org/automaton/robotics/humanoids/honda-asimo-humanoid-robot-gets-new-job-at-museum/?utm_source=roboticsnews&amp;utm_medium=email&amp;utm_campaign=070913" TargetMode="External"/><Relationship Id="rId4" Type="http://schemas.openxmlformats.org/officeDocument/2006/relationships/image" Target="../media/image2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hyperlink" Target="http://groups.csail.mit.edu/vision/medical-vision/surgery/surgical_navigation.html" TargetMode="External"/><Relationship Id="rId4" Type="http://schemas.openxmlformats.org/officeDocument/2006/relationships/image" Target="../media/image291.png"/></Relationships>
</file>

<file path=ppt/slides/_rels/slide131.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naptell.com/demos/DemoLarge.htm"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petia.ivanova@ub.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ww.gotdice.com/graphics/dice.gif"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9%20Applications%20of%20Deep%20Learning%20for%20Computer%20Vision"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microsoft.com/office/2007/relationships/media" Target="file://localhost/Users/robfergus/teaching/Computer%2520Vision/movies/final.1.t.m1v" TargetMode="External"/><Relationship Id="rId7" Type="http://schemas.openxmlformats.org/officeDocument/2006/relationships/image" Target="../media/image55.jpeg"/><Relationship Id="rId12" Type="http://schemas.openxmlformats.org/officeDocument/2006/relationships/image" Target="../media/image60.png"/><Relationship Id="rId2" Type="http://schemas.openxmlformats.org/officeDocument/2006/relationships/video" Target="file://localhost/Users/robfergus/teaching/Computer%2520Vision/movies/final.1.m1v" TargetMode="External"/><Relationship Id="rId1" Type="http://schemas.microsoft.com/office/2007/relationships/media" Target="file://localhost/Users/robfergus/teaching/Computer%2520Vision/movies/final.1.m1v" TargetMode="External"/><Relationship Id="rId6" Type="http://schemas.openxmlformats.org/officeDocument/2006/relationships/notesSlide" Target="../notesSlides/notesSlide17.xml"/><Relationship Id="rId11" Type="http://schemas.openxmlformats.org/officeDocument/2006/relationships/image" Target="../media/image59.jpeg"/><Relationship Id="rId5" Type="http://schemas.openxmlformats.org/officeDocument/2006/relationships/slideLayout" Target="../slideLayouts/slideLayout4.xml"/><Relationship Id="rId10" Type="http://schemas.openxmlformats.org/officeDocument/2006/relationships/image" Target="../media/image58.jpeg"/><Relationship Id="rId4" Type="http://schemas.openxmlformats.org/officeDocument/2006/relationships/video" Target="file://localhost/Users/robfergus/teaching/Computer%2520Vision/movies/final.1.t.m1v" TargetMode="External"/><Relationship Id="rId9" Type="http://schemas.openxmlformats.org/officeDocument/2006/relationships/image" Target="../media/image57.jpeg"/></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YJg02ivYzSs" TargetMode="External"/><Relationship Id="rId2" Type="http://schemas.openxmlformats.org/officeDocument/2006/relationships/hyperlink" Target="https://www.youtube.com/watch?v=oH_LfXnklRw" TargetMode="Externa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rocketspace.com/corporate-innovation/5-breakthrough-computer-vision-startups-to-watch-in-2019"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microsoft.com/office/2007/relationships/media" Target="file://localhost/Users/robfergus/teaching/Computer%2520Vision/movies/happy_full.avi" TargetMode="External"/><Relationship Id="rId7" Type="http://schemas.openxmlformats.org/officeDocument/2006/relationships/slideLayout" Target="../slideLayouts/slideLayout6.xml"/><Relationship Id="rId12" Type="http://schemas.openxmlformats.org/officeDocument/2006/relationships/image" Target="../media/image82.png"/><Relationship Id="rId2" Type="http://schemas.openxmlformats.org/officeDocument/2006/relationships/video" Target="file://localhost/Users/robfergus/teaching/Computer%2520Vision/movies/walk_full.avi" TargetMode="External"/><Relationship Id="rId1" Type="http://schemas.microsoft.com/office/2007/relationships/media" Target="file://localhost/Users/robfergus/teaching/Computer%2520Vision/movies/walk_full.avi" TargetMode="External"/><Relationship Id="rId6" Type="http://schemas.openxmlformats.org/officeDocument/2006/relationships/video" Target="file://localhost/Users/robfergus/teaching/Computer%2520Vision/movies/dance_full.avi" TargetMode="External"/><Relationship Id="rId11" Type="http://schemas.openxmlformats.org/officeDocument/2006/relationships/image" Target="../media/image81.png"/><Relationship Id="rId5" Type="http://schemas.microsoft.com/office/2007/relationships/media" Target="file://localhost/Users/robfergus/teaching/Computer%2520Vision/movies/dance_full.avi" TargetMode="External"/><Relationship Id="rId10" Type="http://schemas.openxmlformats.org/officeDocument/2006/relationships/image" Target="../media/image80.png"/><Relationship Id="rId4" Type="http://schemas.openxmlformats.org/officeDocument/2006/relationships/video" Target="file://localhost/Users/robfergus/teaching/Computer%2520Vision/movies/happy_full.avi" TargetMode="External"/><Relationship Id="rId9" Type="http://schemas.openxmlformats.org/officeDocument/2006/relationships/hyperlink" Target="https://www.youtube.com/watch?v=1F5ICP9SYLU"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hyperlink" Target="https://www.segre.com/es/noticias/panorama/2021/09/14/microsoft_abre_barcelona_centro_investigacion_146348_1106.html" TargetMode="External"/><Relationship Id="rId1" Type="http://schemas.openxmlformats.org/officeDocument/2006/relationships/slideLayout" Target="../slideLayouts/slideLayout7.xml"/><Relationship Id="rId6" Type="http://schemas.openxmlformats.org/officeDocument/2006/relationships/hyperlink" Target="https://www.metropoliabierta.com/economia/apple-startup-barcelona-vilynx_32489_102.html" TargetMode="External"/><Relationship Id="rId5" Type="http://schemas.openxmlformats.org/officeDocument/2006/relationships/image" Target="../media/image6.png"/><Relationship Id="rId4" Type="http://schemas.openxmlformats.org/officeDocument/2006/relationships/hyperlink" Target="https://www.metropoliabierta.com/economia/apple-barcelona-hub-inteligencia-artificial_32957_102.html" TargetMode="Externa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people.w3.org/rishida/photos/html/slides/0311-beijing1_031111_035240+8_beijing_e031124.jpg.html"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1.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03.png"/><Relationship Id="rId4" Type="http://schemas.openxmlformats.org/officeDocument/2006/relationships/image" Target="../media/image100.wmf"/><Relationship Id="rId9" Type="http://schemas.openxmlformats.org/officeDocument/2006/relationships/oleObject" Target="../embeddings/oleObject6.bin"/></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eb.mit.edu/bcs/sinha/papers/clinton_gore_nature.gi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hyperlink" Target="https://medium.com/behavioral-signals-ai/using-ai-to-understand-the-way-a-movie-looks-and-sounds-fe931d487171" TargetMode="External"/><Relationship Id="rId5" Type="http://schemas.openxmlformats.org/officeDocument/2006/relationships/image" Target="../media/image12.png"/><Relationship Id="rId10" Type="http://schemas.openxmlformats.org/officeDocument/2006/relationships/hyperlink" Target="https://epub.uni-regensburg.de/50867/1/Schmidt_EADH2021_MovieAnalysis.pdf" TargetMode="External"/><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www.ritsumei.ac.jp/~akitaoka/saishin-e.htm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oleObject" Target="../embeddings/oleObject9.bin"/><Relationship Id="rId5" Type="http://schemas.openxmlformats.org/officeDocument/2006/relationships/image" Target="../media/image110.png"/><Relationship Id="rId4"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viso.ai/computer-vision/most-popular-computer-vision-companies-and-startup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8" Type="http://schemas.openxmlformats.org/officeDocument/2006/relationships/image" Target="../media/image119.jpeg"/><Relationship Id="rId13" Type="http://schemas.openxmlformats.org/officeDocument/2006/relationships/image" Target="../media/image124.jpeg"/><Relationship Id="rId18" Type="http://schemas.openxmlformats.org/officeDocument/2006/relationships/hyperlink" Target="http://www.picsearch.com/" TargetMode="External"/><Relationship Id="rId3" Type="http://schemas.openxmlformats.org/officeDocument/2006/relationships/image" Target="../media/image114.jpeg"/><Relationship Id="rId21" Type="http://schemas.openxmlformats.org/officeDocument/2006/relationships/image" Target="../media/image131.jpeg"/><Relationship Id="rId7" Type="http://schemas.openxmlformats.org/officeDocument/2006/relationships/image" Target="../media/image118.jpeg"/><Relationship Id="rId12" Type="http://schemas.openxmlformats.org/officeDocument/2006/relationships/image" Target="../media/image123.jpeg"/><Relationship Id="rId17" Type="http://schemas.openxmlformats.org/officeDocument/2006/relationships/image" Target="../media/image128.png"/><Relationship Id="rId2" Type="http://schemas.openxmlformats.org/officeDocument/2006/relationships/notesSlide" Target="../notesSlides/notesSlide36.xml"/><Relationship Id="rId16" Type="http://schemas.openxmlformats.org/officeDocument/2006/relationships/image" Target="../media/image127.jpe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7.jpeg"/><Relationship Id="rId11" Type="http://schemas.openxmlformats.org/officeDocument/2006/relationships/image" Target="../media/image122.jpeg"/><Relationship Id="rId5" Type="http://schemas.openxmlformats.org/officeDocument/2006/relationships/image" Target="../media/image116.jpeg"/><Relationship Id="rId15" Type="http://schemas.openxmlformats.org/officeDocument/2006/relationships/image" Target="../media/image126.jpeg"/><Relationship Id="rId10" Type="http://schemas.openxmlformats.org/officeDocument/2006/relationships/image" Target="../media/image121.jpeg"/><Relationship Id="rId19" Type="http://schemas.openxmlformats.org/officeDocument/2006/relationships/image" Target="../media/image129.png"/><Relationship Id="rId4" Type="http://schemas.openxmlformats.org/officeDocument/2006/relationships/image" Target="../media/image115.jpeg"/><Relationship Id="rId9" Type="http://schemas.openxmlformats.org/officeDocument/2006/relationships/image" Target="../media/image120.jpeg"/><Relationship Id="rId14" Type="http://schemas.openxmlformats.org/officeDocument/2006/relationships/image" Target="../media/image125.jpeg"/><Relationship Id="rId22" Type="http://schemas.openxmlformats.org/officeDocument/2006/relationships/image" Target="../media/image132.jpeg"/></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www.youtube.com/watch?v=BmkA1ZsG2P4"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hyperlink" Target="http://machinelearningmastery.com/inspirational-applications-deep-learning/" TargetMode="Externa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youtube.com/watch?v=aKSILzbAqJs"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youtube.com/watch?v=1F5ICP9SYLU" TargetMode="External"/><Relationship Id="rId3" Type="http://schemas.openxmlformats.org/officeDocument/2006/relationships/image" Target="../media/image138.jpeg"/><Relationship Id="rId7"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jpeg"/><Relationship Id="rId9" Type="http://schemas.openxmlformats.org/officeDocument/2006/relationships/image" Target="../media/image143.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youtube.com/watch?v=1wK1Ixr-UmM"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www.youtube.com/watch?v=BC2dRkm8ATU" TargetMode="External"/><Relationship Id="rId4" Type="http://schemas.openxmlformats.org/officeDocument/2006/relationships/hyperlink" Target="https://www.youtube.com/redirect?event=video_description&amp;redir_token=QUFFLUhqbmVheEVMUjVvb2ZwM0thYVN5NV93em5xTnZRQXxBQ3Jtc0tudlJvMWFqcF9iSDlpOXI0bnI3Z3JJSE5GRkgtVnpCU2NlT2FkYmFzQXp0U2g4NTZyQmhrTTFvUk90VWFtamx4bFBCU3NlVlYzelhtQnlzVnBpZGhiTHcwdml6M2hBVzU4ekdZVU90VFhEWUhJbGkxbw&amp;q=https%3A%2F%2Fgoo.gl%2FJxwZyH&amp;v=BC2dRkm8ATU"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jpeg"/><Relationship Id="rId7" Type="http://schemas.openxmlformats.org/officeDocument/2006/relationships/image" Target="../media/image150.jpeg"/><Relationship Id="rId12" Type="http://schemas.openxmlformats.org/officeDocument/2006/relationships/image" Target="/Cvcnt/TITI/Juanjo/Plan%20Quadriennal/Presentar/Ima&#769;genes/cara2.gif" TargetMode="External"/><Relationship Id="rId2" Type="http://schemas.openxmlformats.org/officeDocument/2006/relationships/image" Target="../media/image145.jpeg"/><Relationship Id="rId1" Type="http://schemas.openxmlformats.org/officeDocument/2006/relationships/slideLayout" Target="../slideLayouts/slideLayout2.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jpeg"/><Relationship Id="rId4" Type="http://schemas.openxmlformats.org/officeDocument/2006/relationships/image" Target="../media/image147.jpeg"/><Relationship Id="rId9" Type="http://schemas.openxmlformats.org/officeDocument/2006/relationships/image" Target="../media/image152.jpeg"/></Relationships>
</file>

<file path=ppt/slides/_rels/slide72.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slideLayout" Target="../slideLayouts/slideLayout2.xml"/><Relationship Id="rId7" Type="http://schemas.openxmlformats.org/officeDocument/2006/relationships/image" Target="../media/image158.gif"/><Relationship Id="rId12" Type="http://schemas.openxmlformats.org/officeDocument/2006/relationships/image" Target="../media/image162.png"/><Relationship Id="rId2" Type="http://schemas.openxmlformats.org/officeDocument/2006/relationships/video" Target="file://localhost/D:/Computer%2520Vision/metro.wmv" TargetMode="External"/><Relationship Id="rId1" Type="http://schemas.microsoft.com/office/2007/relationships/media" Target="file://localhost/D:/Computer%2520Vision/metro.wmv" TargetMode="External"/><Relationship Id="rId6" Type="http://schemas.openxmlformats.org/officeDocument/2006/relationships/image" Target="../media/image157.jpeg"/><Relationship Id="rId11" Type="http://schemas.openxmlformats.org/officeDocument/2006/relationships/hyperlink" Target="http://www.computervisiononline.com/blog/i-see-you-no-really-see-you" TargetMode="External"/><Relationship Id="rId5" Type="http://schemas.openxmlformats.org/officeDocument/2006/relationships/image" Target="../media/image156.jpeg"/><Relationship Id="rId10" Type="http://schemas.openxmlformats.org/officeDocument/2006/relationships/image" Target="../media/image161.jpeg"/><Relationship Id="rId4" Type="http://schemas.openxmlformats.org/officeDocument/2006/relationships/image" Target="../media/image155.jpeg"/><Relationship Id="rId9" Type="http://schemas.openxmlformats.org/officeDocument/2006/relationships/image" Target="../media/image160.jpeg"/></Relationships>
</file>

<file path=ppt/slides/_rels/slide73.xml.rels><?xml version="1.0" encoding="UTF-8" standalone="yes"?>
<Relationships xmlns="http://schemas.openxmlformats.org/package/2006/relationships"><Relationship Id="rId8" Type="http://schemas.openxmlformats.org/officeDocument/2006/relationships/image" Target="../media/image167.jpeg"/><Relationship Id="rId13" Type="http://schemas.openxmlformats.org/officeDocument/2006/relationships/image" Target="../media/image171.jpeg"/><Relationship Id="rId3" Type="http://schemas.openxmlformats.org/officeDocument/2006/relationships/slideLayout" Target="../slideLayouts/slideLayout2.xml"/><Relationship Id="rId7" Type="http://schemas.openxmlformats.org/officeDocument/2006/relationships/image" Target="../media/image166.jpeg"/><Relationship Id="rId12" Type="http://schemas.openxmlformats.org/officeDocument/2006/relationships/hyperlink" Target="http://www.portraitprofessional.com/?gclid=COOL87X95LkCFaTLtAodMF4AoQ" TargetMode="External"/><Relationship Id="rId2" Type="http://schemas.openxmlformats.org/officeDocument/2006/relationships/video" Target="file://localhost/srvfile/presentacions/LAST%2520PRESENTATION/Videos/Photosynth.wmv" TargetMode="External"/><Relationship Id="rId1" Type="http://schemas.microsoft.com/office/2007/relationships/media" Target="file://localhost/srvfile/presentacions/LAST%2520PRESENTATION/Videos/Photosynth.wmv" TargetMode="External"/><Relationship Id="rId6" Type="http://schemas.openxmlformats.org/officeDocument/2006/relationships/image" Target="../media/image165.jpeg"/><Relationship Id="rId11" Type="http://schemas.openxmlformats.org/officeDocument/2006/relationships/image" Target="../media/image170.jpeg"/><Relationship Id="rId5" Type="http://schemas.openxmlformats.org/officeDocument/2006/relationships/image" Target="../media/image164.jpeg"/><Relationship Id="rId10" Type="http://schemas.openxmlformats.org/officeDocument/2006/relationships/image" Target="../media/image169.jpeg"/><Relationship Id="rId4" Type="http://schemas.openxmlformats.org/officeDocument/2006/relationships/image" Target="../media/image163.jpeg"/><Relationship Id="rId9" Type="http://schemas.openxmlformats.org/officeDocument/2006/relationships/image" Target="../media/image168.jpeg"/><Relationship Id="rId14" Type="http://schemas.openxmlformats.org/officeDocument/2006/relationships/image" Target="../media/image172.jpeg"/></Relationships>
</file>

<file path=ppt/slides/_rels/slide74.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slideLayout" Target="../slideLayouts/slideLayout2.xml"/><Relationship Id="rId7" Type="http://schemas.openxmlformats.org/officeDocument/2006/relationships/image" Target="../media/image176.png"/><Relationship Id="rId2" Type="http://schemas.openxmlformats.org/officeDocument/2006/relationships/video" Target="file://localhost/C:/Users/think/Desktop/cvc/Projectes/Videos/futbol(20seg).WMV" TargetMode="External"/><Relationship Id="rId1" Type="http://schemas.microsoft.com/office/2007/relationships/media" Target="file://localhost/C:/Users/think/Desktop/cvc/Projectes/Videos/futbol(20seg).WMV" TargetMode="Externa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jpeg"/><Relationship Id="rId4" Type="http://schemas.openxmlformats.org/officeDocument/2006/relationships/image" Target="../media/image173.png"/><Relationship Id="rId9" Type="http://schemas.openxmlformats.org/officeDocument/2006/relationships/image" Target="../media/image178.jpeg"/></Relationships>
</file>

<file path=ppt/slides/_rels/slide75.xml.rels><?xml version="1.0" encoding="UTF-8" standalone="yes"?>
<Relationships xmlns="http://schemas.openxmlformats.org/package/2006/relationships"><Relationship Id="rId8" Type="http://schemas.openxmlformats.org/officeDocument/2006/relationships/image" Target="../media/image186.jpeg"/><Relationship Id="rId3" Type="http://schemas.openxmlformats.org/officeDocument/2006/relationships/image" Target="../media/image181.png"/><Relationship Id="rId7" Type="http://schemas.openxmlformats.org/officeDocument/2006/relationships/image" Target="../media/image185.jpeg"/><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image" Target="../media/image184.jpeg"/><Relationship Id="rId5" Type="http://schemas.openxmlformats.org/officeDocument/2006/relationships/image" Target="../media/image183.jpeg"/><Relationship Id="rId10" Type="http://schemas.openxmlformats.org/officeDocument/2006/relationships/image" Target="../media/image188.png"/><Relationship Id="rId4" Type="http://schemas.openxmlformats.org/officeDocument/2006/relationships/image" Target="../media/image182.jpeg"/><Relationship Id="rId9" Type="http://schemas.openxmlformats.org/officeDocument/2006/relationships/image" Target="../media/image187.jpeg"/></Relationships>
</file>

<file path=ppt/slides/_rels/slide76.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wmf"/><Relationship Id="rId7" Type="http://schemas.openxmlformats.org/officeDocument/2006/relationships/image" Target="../media/image194.jpeg"/><Relationship Id="rId2" Type="http://schemas.openxmlformats.org/officeDocument/2006/relationships/image" Target="../media/image189.wmf"/><Relationship Id="rId1" Type="http://schemas.openxmlformats.org/officeDocument/2006/relationships/slideLayout" Target="../slideLayouts/slideLayout7.xml"/><Relationship Id="rId6" Type="http://schemas.openxmlformats.org/officeDocument/2006/relationships/image" Target="../media/image193.png"/><Relationship Id="rId11" Type="http://schemas.openxmlformats.org/officeDocument/2006/relationships/image" Target="../media/image198.wmf"/><Relationship Id="rId5" Type="http://schemas.openxmlformats.org/officeDocument/2006/relationships/image" Target="../media/image192.wmf"/><Relationship Id="rId10" Type="http://schemas.openxmlformats.org/officeDocument/2006/relationships/image" Target="../media/image197.png"/><Relationship Id="rId4" Type="http://schemas.openxmlformats.org/officeDocument/2006/relationships/image" Target="../media/image191.wmf"/><Relationship Id="rId9" Type="http://schemas.openxmlformats.org/officeDocument/2006/relationships/image" Target="../media/image196.png"/></Relationships>
</file>

<file path=ppt/slides/_rels/slide77.xml.rels><?xml version="1.0" encoding="UTF-8" standalone="yes"?>
<Relationships xmlns="http://schemas.openxmlformats.org/package/2006/relationships"><Relationship Id="rId8" Type="http://schemas.openxmlformats.org/officeDocument/2006/relationships/hyperlink" Target="http://www.picsearch.com/" TargetMode="External"/><Relationship Id="rId13" Type="http://schemas.openxmlformats.org/officeDocument/2006/relationships/image" Target="../media/image205.png"/><Relationship Id="rId3" Type="http://schemas.openxmlformats.org/officeDocument/2006/relationships/image" Target="../media/image199.png"/><Relationship Id="rId7" Type="http://schemas.openxmlformats.org/officeDocument/2006/relationships/image" Target="../media/image202.png"/><Relationship Id="rId12" Type="http://schemas.openxmlformats.org/officeDocument/2006/relationships/image" Target="../media/image204.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01.png"/><Relationship Id="rId11" Type="http://schemas.openxmlformats.org/officeDocument/2006/relationships/image" Target="../media/image128.png"/><Relationship Id="rId5" Type="http://schemas.openxmlformats.org/officeDocument/2006/relationships/hyperlink" Target="http://av.rds.yahoo.com/_ylt=A9ibyK4d.QpFu5UA7EFuCqMX;_ylu=X3oDMTBvcjFrYm5wBHBndANhdl9pbWdfaG9tZQRzZWMDbG9nbw--/SIG=11d79a3nr/EXP=1158433437/**http:/www.altavista.com/" TargetMode="External"/><Relationship Id="rId10" Type="http://schemas.openxmlformats.org/officeDocument/2006/relationships/image" Target="../media/image203.png"/><Relationship Id="rId4" Type="http://schemas.openxmlformats.org/officeDocument/2006/relationships/image" Target="../media/image200.png"/><Relationship Id="rId9"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slideLayout" Target="../slideLayouts/slideLayout2.xml"/><Relationship Id="rId5" Type="http://schemas.openxmlformats.org/officeDocument/2006/relationships/image" Target="../media/image209.jpeg"/><Relationship Id="rId4" Type="http://schemas.openxmlformats.org/officeDocument/2006/relationships/image" Target="../media/image208.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psychology.fandom.com/wiki/Computer_vis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hyperlink" Target="http://vimeo.com/10268488"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www2.ub.edu/grad/Ajudes/Manuals01/V03_pla_docent.pdf"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www2.ub.edu/grad/Ajudes/Manuals01/V03_pla_docent.pdf"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www2.ub.edu/grad/Ajudes/Manuals01/V03_pla_docent.pdf"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hyperlink" Target="https://www.amazon.com/Jan-Erik-Solem/e/B00BYDQ3QM/ref=dp_byline_cont_book_1" TargetMode="External"/><Relationship Id="rId7" Type="http://schemas.openxmlformats.org/officeDocument/2006/relationships/image" Target="../media/image21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hyperlink" Target="https://eclass.teicrete.gr/modules/document/file.php/TM152/Books/Computer%20Vision%20-%20A%20Modern%20Approach%20-%20D.%20Forsyth,%20J.%20Ponce.pdf" TargetMode="External"/><Relationship Id="rId5" Type="http://schemas.openxmlformats.org/officeDocument/2006/relationships/hyperlink" Target="http://szeliski.org/Book/" TargetMode="External"/><Relationship Id="rId10" Type="http://schemas.openxmlformats.org/officeDocument/2006/relationships/image" Target="../media/image214.png"/><Relationship Id="rId4" Type="http://schemas.openxmlformats.org/officeDocument/2006/relationships/hyperlink" Target="http://research.microsoft.com/~szeliski" TargetMode="External"/><Relationship Id="rId9" Type="http://schemas.openxmlformats.org/officeDocument/2006/relationships/hyperlink" Target="https://www.oreilly.com/library/view/programming-computer-vision/9781449341916/"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219.jpeg"/><Relationship Id="rId13" Type="http://schemas.openxmlformats.org/officeDocument/2006/relationships/hyperlink" Target="http://www.youtube.com/watch?v=KjgL4bsNJr0" TargetMode="External"/><Relationship Id="rId18" Type="http://schemas.openxmlformats.org/officeDocument/2006/relationships/image" Target="../media/image228.png"/><Relationship Id="rId3" Type="http://schemas.openxmlformats.org/officeDocument/2006/relationships/hyperlink" Target="http://www.youtube.com/watch?v=xNkw28fz9u0&amp;feature=related" TargetMode="External"/><Relationship Id="rId7" Type="http://schemas.openxmlformats.org/officeDocument/2006/relationships/image" Target="../media/image218.jpeg"/><Relationship Id="rId12" Type="http://schemas.openxmlformats.org/officeDocument/2006/relationships/image" Target="../media/image223.png"/><Relationship Id="rId17" Type="http://schemas.openxmlformats.org/officeDocument/2006/relationships/image" Target="../media/image227.png"/><Relationship Id="rId2" Type="http://schemas.openxmlformats.org/officeDocument/2006/relationships/notesSlide" Target="../notesSlides/notesSlide50.xml"/><Relationship Id="rId16" Type="http://schemas.openxmlformats.org/officeDocument/2006/relationships/image" Target="../media/image226.png"/><Relationship Id="rId20"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17.png"/><Relationship Id="rId11" Type="http://schemas.openxmlformats.org/officeDocument/2006/relationships/image" Target="../media/image222.png"/><Relationship Id="rId5" Type="http://schemas.openxmlformats.org/officeDocument/2006/relationships/image" Target="../media/image216.png"/><Relationship Id="rId15" Type="http://schemas.openxmlformats.org/officeDocument/2006/relationships/image" Target="../media/image225.png"/><Relationship Id="rId10" Type="http://schemas.openxmlformats.org/officeDocument/2006/relationships/image" Target="../media/image221.jpeg"/><Relationship Id="rId19" Type="http://schemas.openxmlformats.org/officeDocument/2006/relationships/hyperlink" Target="http://www.youtube.com/watch?v=8f4rCagJtQk" TargetMode="External"/><Relationship Id="rId4" Type="http://schemas.openxmlformats.org/officeDocument/2006/relationships/image" Target="../media/image215.png"/><Relationship Id="rId9" Type="http://schemas.openxmlformats.org/officeDocument/2006/relationships/image" Target="../media/image220.jpeg"/><Relationship Id="rId14" Type="http://schemas.openxmlformats.org/officeDocument/2006/relationships/image" Target="../media/image224.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www.nyckel.com/computer-vision-api?gclid=CjwKCAjw1ICZBhAzEiwAFfvFhG8RVnfl7d0h27LNYFWmdOyZA0WkReq-IhhEAxOaFHaVQ-ed1uOGLRoCkkAQAvD_BwE"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hyperlink" Target="https://artificialintelligence.oodles.io/blogs/computer-vision-applications-in-healthcare/"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deeplobe.ai/top-10-ways-deep-learning-is-scaling-computer-vision-applications/"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33.jpeg"/><Relationship Id="rId5" Type="http://schemas.openxmlformats.org/officeDocument/2006/relationships/hyperlink" Target="https://www.google.com/search?q=computer+vision+sport&amp;client=opera&amp;hs=5Bc&amp;sxsrf=ALiCzsabbgvC9EZT5jc3umf-amkGp_pexQ:1663104709710&amp;source=lnms&amp;tbm=isch&amp;sa=X&amp;ved=2ahUKEwiU98jr25L6AhXmXvEDHS4zBj8Q_AUoAXoECAEQAw&amp;biw=1410&amp;bih=897&amp;dpr=2#imgrc=i-juSz3GwaGYxM" TargetMode="External"/><Relationship Id="rId4" Type="http://schemas.openxmlformats.org/officeDocument/2006/relationships/image" Target="../media/image232.jpeg"/></Relationships>
</file>

<file path=ppt/slides/_rels/slide96.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hyperlink" Target="https://www.exxactcorp.com/blog/Deep-Learning/computer-vision-for-climate-change"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hyperlink" Target="https://indatalabs.com/blog/computer-vision-media-entertainment" TargetMode="External"/><Relationship Id="rId13" Type="http://schemas.openxmlformats.org/officeDocument/2006/relationships/hyperlink" Target="https://engineering.purdue.edu/RVL/Research/ASL/index.html" TargetMode="External"/><Relationship Id="rId18" Type="http://schemas.openxmlformats.org/officeDocument/2006/relationships/hyperlink" Target="https://www.skyfilabs.com/blog/what-is-computer-vision" TargetMode="External"/><Relationship Id="rId3" Type="http://schemas.openxmlformats.org/officeDocument/2006/relationships/image" Target="../media/image235.png"/><Relationship Id="rId7" Type="http://schemas.openxmlformats.org/officeDocument/2006/relationships/hyperlink" Target="https://roboticsbiz.com/top-10-computer-vision-frameworks-you-need-to-know-in-2020/" TargetMode="External"/><Relationship Id="rId12" Type="http://schemas.openxmlformats.org/officeDocument/2006/relationships/hyperlink" Target="https://vectorinstitute.ai/wp-content/uploads/2022/05/computer_vision_project_report_may252022.pdf" TargetMode="External"/><Relationship Id="rId17" Type="http://schemas.openxmlformats.org/officeDocument/2006/relationships/hyperlink" Target="https://www.topbots.com/computer-vision-in-marketing/" TargetMode="External"/><Relationship Id="rId2" Type="http://schemas.openxmlformats.org/officeDocument/2006/relationships/hyperlink" Target="https://www.linkedin.com/pulse/5-biggest-computer-vision-trends-2022-bernard-marr/?trk=pulse-article_more-articles_related-content-card" TargetMode="External"/><Relationship Id="rId16" Type="http://schemas.openxmlformats.org/officeDocument/2006/relationships/hyperlink" Target="https://jyx.jyu.fi/bitstream/handle/123456789/55806/1/URN%3ANBN%3Afi%3Ajyu-201711084167.pdf" TargetMode="External"/><Relationship Id="rId20" Type="http://schemas.openxmlformats.org/officeDocument/2006/relationships/hyperlink" Target="https://thinkml.ai/top-emerging-computer-vision-trends-2022/" TargetMode="External"/><Relationship Id="rId1" Type="http://schemas.openxmlformats.org/officeDocument/2006/relationships/slideLayout" Target="../slideLayouts/slideLayout2.xml"/><Relationship Id="rId6" Type="http://schemas.openxmlformats.org/officeDocument/2006/relationships/hyperlink" Target="https://www.epsiloneg.com/course/ccvs/" TargetMode="External"/><Relationship Id="rId11" Type="http://schemas.openxmlformats.org/officeDocument/2006/relationships/hyperlink" Target="https://www.analyticsinsight.net/top-100-machine-learning-project-ideas-for-tech-enthusiasts/" TargetMode="External"/><Relationship Id="rId5" Type="http://schemas.openxmlformats.org/officeDocument/2006/relationships/hyperlink" Target="https://odsc.medium.com/4-steps-to-start-machine-learning-with-computer-vision-9658fef424c0" TargetMode="External"/><Relationship Id="rId15" Type="http://schemas.openxmlformats.org/officeDocument/2006/relationships/hyperlink" Target="https://viso.ai/applications/computer-vision-applications/" TargetMode="External"/><Relationship Id="rId10" Type="http://schemas.openxmlformats.org/officeDocument/2006/relationships/hyperlink" Target="https://www.techslang.com/computer-vision-applications-a-detailed-look/" TargetMode="External"/><Relationship Id="rId19" Type="http://schemas.openxmlformats.org/officeDocument/2006/relationships/hyperlink" Target="https://www.ncbi.nlm.nih.gov/pmc/articles/PMC3398697" TargetMode="External"/><Relationship Id="rId4" Type="http://schemas.openxmlformats.org/officeDocument/2006/relationships/hyperlink" Target="https://www.analyticsvidhya.com/blog/2021/06/everything-happening-in-computer-vision-that-you-should-know/" TargetMode="External"/><Relationship Id="rId9" Type="http://schemas.openxmlformats.org/officeDocument/2006/relationships/hyperlink" Target="https://www.v7labs.com/blog/computer-vision-applications" TargetMode="External"/><Relationship Id="rId14" Type="http://schemas.openxmlformats.org/officeDocument/2006/relationships/hyperlink" Target="https://www.youtube.com/watch?v=mLCQrXHHdvw"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itjobswatch.co.uk/jobs/uk/computer%20vision.do"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057525" y="3052763"/>
            <a:ext cx="9144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800"/>
          </a:p>
        </p:txBody>
      </p:sp>
      <p:sp>
        <p:nvSpPr>
          <p:cNvPr id="6147" name="Rectangle 4"/>
          <p:cNvSpPr>
            <a:spLocks noChangeArrowheads="1"/>
          </p:cNvSpPr>
          <p:nvPr/>
        </p:nvSpPr>
        <p:spPr bwMode="auto">
          <a:xfrm>
            <a:off x="2286000" y="1433513"/>
            <a:ext cx="9144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800"/>
          </a:p>
        </p:txBody>
      </p:sp>
      <p:sp>
        <p:nvSpPr>
          <p:cNvPr id="6148" name="Rectangle 5"/>
          <p:cNvSpPr>
            <a:spLocks noChangeArrowheads="1"/>
          </p:cNvSpPr>
          <p:nvPr/>
        </p:nvSpPr>
        <p:spPr bwMode="auto">
          <a:xfrm>
            <a:off x="0" y="4224338"/>
            <a:ext cx="9144000" cy="2554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ca-ES" altLang="es-ES" sz="2400" dirty="0">
                <a:solidFill>
                  <a:srgbClr val="FF0000"/>
                </a:solidFill>
              </a:rPr>
              <a:t>Computer </a:t>
            </a:r>
            <a:r>
              <a:rPr lang="ca-ES" altLang="es-ES" sz="2400" dirty="0" err="1">
                <a:solidFill>
                  <a:srgbClr val="FF0000"/>
                </a:solidFill>
              </a:rPr>
              <a:t>Vision</a:t>
            </a:r>
            <a:endParaRPr lang="ca-ES" altLang="es-ES" sz="2400" dirty="0">
              <a:solidFill>
                <a:srgbClr val="FF0000"/>
              </a:solidFill>
            </a:endParaRPr>
          </a:p>
          <a:p>
            <a:pPr algn="ctr" eaLnBrk="1" hangingPunct="1">
              <a:spcBef>
                <a:spcPct val="0"/>
              </a:spcBef>
              <a:buFontTx/>
              <a:buNone/>
            </a:pPr>
            <a:br>
              <a:rPr lang="ca-ES" altLang="es-ES" sz="1200" dirty="0"/>
            </a:br>
            <a:r>
              <a:rPr lang="ca-ES" altLang="es-ES" sz="1400" dirty="0"/>
              <a:t>Petia </a:t>
            </a:r>
            <a:r>
              <a:rPr lang="ca-ES" altLang="es-ES" sz="1400" dirty="0" err="1"/>
              <a:t>Ivanova</a:t>
            </a:r>
            <a:r>
              <a:rPr lang="ca-ES" altLang="es-ES" sz="1400" dirty="0"/>
              <a:t> Radeva</a:t>
            </a:r>
          </a:p>
          <a:p>
            <a:pPr algn="ctr" eaLnBrk="1" hangingPunct="1">
              <a:spcBef>
                <a:spcPct val="0"/>
              </a:spcBef>
              <a:buFontTx/>
              <a:buNone/>
            </a:pPr>
            <a:endParaRPr lang="ca-ES" altLang="es-ES" sz="1400" dirty="0">
              <a:solidFill>
                <a:srgbClr val="CC0000"/>
              </a:solidFill>
            </a:endParaRPr>
          </a:p>
          <a:p>
            <a:pPr algn="ctr" eaLnBrk="1" hangingPunct="1">
              <a:spcBef>
                <a:spcPct val="0"/>
              </a:spcBef>
              <a:buFontTx/>
              <a:buNone/>
            </a:pPr>
            <a:r>
              <a:rPr lang="ca-ES" altLang="es-ES" sz="1400" b="1" dirty="0">
                <a:solidFill>
                  <a:srgbClr val="0070C0"/>
                </a:solidFill>
                <a:hlinkClick r:id="rId3"/>
              </a:rPr>
              <a:t>petia.ivanova@ub.edu</a:t>
            </a:r>
            <a:endParaRPr lang="ca-ES" altLang="es-ES" sz="1400" b="1" dirty="0">
              <a:solidFill>
                <a:srgbClr val="0070C0"/>
              </a:solidFill>
            </a:endParaRPr>
          </a:p>
          <a:p>
            <a:pPr algn="ctr" eaLnBrk="1" hangingPunct="1">
              <a:spcBef>
                <a:spcPct val="0"/>
              </a:spcBef>
              <a:buFontTx/>
              <a:buNone/>
            </a:pPr>
            <a:endParaRPr lang="ca-ES" altLang="es-ES" sz="1400" b="1" dirty="0">
              <a:solidFill>
                <a:srgbClr val="0070C0"/>
              </a:solidFill>
            </a:endParaRPr>
          </a:p>
          <a:p>
            <a:pPr algn="ctr" eaLnBrk="1" hangingPunct="1">
              <a:spcBef>
                <a:spcPct val="0"/>
              </a:spcBef>
              <a:buFontTx/>
              <a:buNone/>
            </a:pPr>
            <a:r>
              <a:rPr lang="ca-ES" altLang="es-ES" sz="1400" b="1" dirty="0">
                <a:solidFill>
                  <a:srgbClr val="0070C0"/>
                </a:solidFill>
              </a:rPr>
              <a:t>2023-2024</a:t>
            </a:r>
          </a:p>
          <a:p>
            <a:pPr algn="ctr">
              <a:spcBef>
                <a:spcPct val="0"/>
              </a:spcBef>
              <a:buFontTx/>
              <a:buNone/>
            </a:pPr>
            <a:endParaRPr lang="ca-ES" altLang="es-ES" sz="1400" dirty="0">
              <a:solidFill>
                <a:srgbClr val="CC0000"/>
              </a:solidFill>
            </a:endParaRPr>
          </a:p>
          <a:p>
            <a:pPr algn="ctr">
              <a:spcBef>
                <a:spcPct val="0"/>
              </a:spcBef>
              <a:buFontTx/>
              <a:buNone/>
            </a:pPr>
            <a:br>
              <a:rPr lang="ca-ES" altLang="es-ES" sz="1600" dirty="0"/>
            </a:br>
            <a:r>
              <a:rPr lang="ca-ES" altLang="es-ES" sz="1400" dirty="0" err="1"/>
              <a:t>You</a:t>
            </a:r>
            <a:r>
              <a:rPr lang="ca-ES" altLang="es-ES" sz="1400" dirty="0"/>
              <a:t> can </a:t>
            </a:r>
            <a:r>
              <a:rPr lang="ca-ES" altLang="es-ES" sz="1400" dirty="0" err="1"/>
              <a:t>find</a:t>
            </a:r>
            <a:r>
              <a:rPr lang="ca-ES" altLang="es-ES" sz="1400" dirty="0"/>
              <a:t> </a:t>
            </a:r>
            <a:r>
              <a:rPr lang="ca-ES" altLang="es-ES" sz="1400" dirty="0" err="1"/>
              <a:t>these</a:t>
            </a:r>
            <a:r>
              <a:rPr lang="ca-ES" altLang="es-ES" sz="1400" dirty="0"/>
              <a:t> </a:t>
            </a:r>
            <a:r>
              <a:rPr lang="ca-ES" altLang="es-ES" sz="1400" dirty="0" err="1"/>
              <a:t>slides</a:t>
            </a:r>
            <a:r>
              <a:rPr lang="ca-ES" altLang="es-ES" sz="1400" dirty="0"/>
              <a:t> in Campus Virtual</a:t>
            </a:r>
          </a:p>
          <a:p>
            <a:pPr algn="ctr">
              <a:spcBef>
                <a:spcPct val="0"/>
              </a:spcBef>
              <a:buFontTx/>
              <a:buNone/>
            </a:pPr>
            <a:endParaRPr lang="ca-ES" altLang="es-ES" sz="1000" dirty="0"/>
          </a:p>
        </p:txBody>
      </p:sp>
      <p:sp>
        <p:nvSpPr>
          <p:cNvPr id="6149" name="Rectangle 8"/>
          <p:cNvSpPr>
            <a:spLocks noChangeArrowheads="1"/>
          </p:cNvSpPr>
          <p:nvPr/>
        </p:nvSpPr>
        <p:spPr bwMode="auto">
          <a:xfrm>
            <a:off x="1403350" y="1484313"/>
            <a:ext cx="6408738" cy="360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800"/>
          </a:p>
        </p:txBody>
      </p:sp>
      <p:sp>
        <p:nvSpPr>
          <p:cNvPr id="6150" name="7 Imagen" descr="Garden.jpg"/>
          <p:cNvSpPr>
            <a:spLocks noChangeAspect="1"/>
          </p:cNvSpPr>
          <p:nvPr/>
        </p:nvSpPr>
        <p:spPr bwMode="auto">
          <a:xfrm>
            <a:off x="2571750" y="1222375"/>
            <a:ext cx="3857625" cy="289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s-ES" altLang="es-ES" sz="2800"/>
          </a:p>
        </p:txBody>
      </p:sp>
      <p:pic>
        <p:nvPicPr>
          <p:cNvPr id="6151" name="Picture 2" descr="C:\Users\hays\Desktop\143 Computer Vision\slides\01\BioMech_Eye_by_kirk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50" y="1114425"/>
            <a:ext cx="4422775" cy="294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EFF4BAF1-B145-DD40-A385-66DF63CDA5A9}"/>
              </a:ext>
            </a:extLst>
          </p:cNvPr>
          <p:cNvSpPr>
            <a:spLocks noGrp="1"/>
          </p:cNvSpPr>
          <p:nvPr>
            <p:ph type="dt" sz="half" idx="10"/>
          </p:nvPr>
        </p:nvSpPr>
        <p:spPr/>
        <p:txBody>
          <a:bodyPr/>
          <a:lstStyle/>
          <a:p>
            <a:pPr>
              <a:defRPr/>
            </a:pPr>
            <a:fld id="{3769F0B1-199A-304D-9E52-B360A180DF41}" type="datetime10">
              <a:rPr lang="es-ES_tradnl" smtClean="0"/>
              <a:t>14:07</a:t>
            </a:fld>
            <a:endParaRPr lang="en-US" dirty="0"/>
          </a:p>
        </p:txBody>
      </p:sp>
      <p:sp>
        <p:nvSpPr>
          <p:cNvPr id="3" name="Slide Number Placeholder 2">
            <a:extLst>
              <a:ext uri="{FF2B5EF4-FFF2-40B4-BE49-F238E27FC236}">
                <a16:creationId xmlns:a16="http://schemas.microsoft.com/office/drawing/2014/main" id="{7DA033B4-D3DF-F64C-A679-556F4FC587B6}"/>
              </a:ext>
            </a:extLst>
          </p:cNvPr>
          <p:cNvSpPr>
            <a:spLocks noGrp="1"/>
          </p:cNvSpPr>
          <p:nvPr>
            <p:ph type="sldNum" sz="quarter" idx="12"/>
          </p:nvPr>
        </p:nvSpPr>
        <p:spPr/>
        <p:txBody>
          <a:bodyPr/>
          <a:lstStyle/>
          <a:p>
            <a:pPr>
              <a:defRPr/>
            </a:pPr>
            <a:fld id="{92C0268C-C029-4760-98E8-5BF4E76A023E}" type="slidenum">
              <a:rPr lang="en-US" smtClean="0"/>
              <a:pPr>
                <a:defRPr/>
              </a:pPr>
              <a:t>1</a:t>
            </a:fld>
            <a:endParaRPr lang="en-US"/>
          </a:p>
        </p:txBody>
      </p:sp>
    </p:spTree>
    <p:extLst>
      <p:ext uri="{BB962C8B-B14F-4D97-AF65-F5344CB8AC3E}">
        <p14:creationId xmlns:p14="http://schemas.microsoft.com/office/powerpoint/2010/main" val="1282515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nSpc>
                <a:spcPct val="90000"/>
              </a:lnSpc>
              <a:defRPr/>
            </a:pPr>
            <a:r>
              <a:rPr lang="en-US" altLang="es-ES" b="1" dirty="0">
                <a:solidFill>
                  <a:srgbClr val="0432FF"/>
                </a:solidFill>
                <a:latin typeface="Calibri" panose="020F0502020204030204" pitchFamily="34" charset="0"/>
                <a:cs typeface="Calibri"/>
              </a:rPr>
              <a:t>Vision is really hard</a:t>
            </a:r>
          </a:p>
        </p:txBody>
      </p:sp>
      <p:sp>
        <p:nvSpPr>
          <p:cNvPr id="19459" name="Content Placeholder 2"/>
          <p:cNvSpPr>
            <a:spLocks noGrp="1" noChangeArrowheads="1"/>
          </p:cNvSpPr>
          <p:nvPr>
            <p:ph idx="1"/>
          </p:nvPr>
        </p:nvSpPr>
        <p:spPr>
          <a:xfrm>
            <a:off x="431800" y="1333500"/>
            <a:ext cx="8688388" cy="2166938"/>
          </a:xfrm>
        </p:spPr>
        <p:txBody>
          <a:bodyPr/>
          <a:lstStyle/>
          <a:p>
            <a:pPr eaLnBrk="1" hangingPunct="1">
              <a:spcAft>
                <a:spcPts val="1800"/>
              </a:spcAft>
            </a:pPr>
            <a:r>
              <a:rPr lang="en-US" altLang="es-ES">
                <a:cs typeface="Calibri" panose="020F0502020204030204" pitchFamily="34" charset="0"/>
              </a:rPr>
              <a:t>Vision is an amazing feature of natural intelligence	</a:t>
            </a:r>
            <a:endParaRPr lang="en-US" altLang="es-ES" sz="2400">
              <a:cs typeface="Calibri" panose="020F0502020204030204" pitchFamily="34" charset="0"/>
            </a:endParaRPr>
          </a:p>
          <a:p>
            <a:pPr lvl="1" eaLnBrk="1" hangingPunct="1"/>
            <a:r>
              <a:rPr lang="en-US" altLang="es-ES" sz="2400">
                <a:cs typeface="Calibri" panose="020F0502020204030204" pitchFamily="34" charset="0"/>
              </a:rPr>
              <a:t>More human brain devoted to vision than anything else</a:t>
            </a:r>
          </a:p>
        </p:txBody>
      </p:sp>
      <p:pic>
        <p:nvPicPr>
          <p:cNvPr id="1946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657600"/>
            <a:ext cx="207010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Cloud 8"/>
          <p:cNvSpPr/>
          <p:nvPr/>
        </p:nvSpPr>
        <p:spPr bwMode="auto">
          <a:xfrm>
            <a:off x="5105400" y="3657600"/>
            <a:ext cx="2438400" cy="1371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lnSpc>
                <a:spcPct val="90000"/>
              </a:lnSpc>
              <a:buFontTx/>
              <a:buChar char="•"/>
              <a:defRPr/>
            </a:pPr>
            <a:r>
              <a:rPr lang="en-US" sz="2000" dirty="0">
                <a:solidFill>
                  <a:prstClr val="black"/>
                </a:solidFill>
                <a:latin typeface="Calibri" pitchFamily="34" charset="0"/>
                <a:ea typeface="Calibri"/>
                <a:cs typeface="Calibri"/>
              </a:rPr>
              <a:t>Is that a queen or a bishop?</a:t>
            </a:r>
          </a:p>
        </p:txBody>
      </p:sp>
      <p:sp>
        <p:nvSpPr>
          <p:cNvPr id="10" name="Cloud 9"/>
          <p:cNvSpPr/>
          <p:nvPr/>
        </p:nvSpPr>
        <p:spPr bwMode="auto">
          <a:xfrm>
            <a:off x="4343400" y="3886200"/>
            <a:ext cx="152400" cy="1524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lnSpc>
                <a:spcPct val="90000"/>
              </a:lnSpc>
              <a:buFontTx/>
              <a:buChar char="•"/>
              <a:defRPr/>
            </a:pPr>
            <a:endParaRPr lang="en-US" b="1" dirty="0">
              <a:solidFill>
                <a:prstClr val="black"/>
              </a:solidFill>
              <a:latin typeface="Calibri" panose="020F0502020204030204" pitchFamily="34" charset="0"/>
              <a:ea typeface="Calibri"/>
              <a:cs typeface="Calibri"/>
            </a:endParaRPr>
          </a:p>
        </p:txBody>
      </p:sp>
      <p:sp>
        <p:nvSpPr>
          <p:cNvPr id="11" name="Cloud 10"/>
          <p:cNvSpPr/>
          <p:nvPr/>
        </p:nvSpPr>
        <p:spPr bwMode="auto">
          <a:xfrm>
            <a:off x="4724400" y="3886200"/>
            <a:ext cx="304800" cy="228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lnSpc>
                <a:spcPct val="90000"/>
              </a:lnSpc>
              <a:buFontTx/>
              <a:buChar char="•"/>
              <a:defRPr/>
            </a:pPr>
            <a:endParaRPr lang="en-US" b="1" dirty="0">
              <a:solidFill>
                <a:prstClr val="black"/>
              </a:solidFill>
              <a:latin typeface="Calibri" panose="020F0502020204030204" pitchFamily="34" charset="0"/>
              <a:ea typeface="Calibri"/>
              <a:cs typeface="Calibri"/>
            </a:endParaRPr>
          </a:p>
        </p:txBody>
      </p:sp>
      <p:sp>
        <p:nvSpPr>
          <p:cNvPr id="1946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DD8E0CB6-47D5-7F4B-8FE4-8BA9B5BFBB16}"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CE4265CB-F72D-AD47-8486-30ED11D6423A}"/>
              </a:ext>
            </a:extLst>
          </p:cNvPr>
          <p:cNvSpPr>
            <a:spLocks noGrp="1"/>
          </p:cNvSpPr>
          <p:nvPr>
            <p:ph type="sldNum" sz="quarter" idx="12"/>
          </p:nvPr>
        </p:nvSpPr>
        <p:spPr/>
        <p:txBody>
          <a:bodyPr/>
          <a:lstStyle/>
          <a:p>
            <a:pPr>
              <a:defRPr/>
            </a:pPr>
            <a:fld id="{92C0268C-C029-4760-98E8-5BF4E76A023E}" type="slidenum">
              <a:rPr lang="en-US" smtClean="0"/>
              <a:pPr>
                <a:defRPr/>
              </a:pPr>
              <a:t>10</a:t>
            </a:fld>
            <a:endParaRPr lang="en-US"/>
          </a:p>
        </p:txBody>
      </p:sp>
    </p:spTree>
    <p:extLst>
      <p:ext uri="{BB962C8B-B14F-4D97-AF65-F5344CB8AC3E}">
        <p14:creationId xmlns:p14="http://schemas.microsoft.com/office/powerpoint/2010/main" val="32194775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C0F4-257C-C89F-F9C2-25D7DA447B49}"/>
              </a:ext>
            </a:extLst>
          </p:cNvPr>
          <p:cNvSpPr>
            <a:spLocks noGrp="1"/>
          </p:cNvSpPr>
          <p:nvPr>
            <p:ph type="title"/>
          </p:nvPr>
        </p:nvSpPr>
        <p:spPr/>
        <p:txBody>
          <a:bodyPr/>
          <a:lstStyle/>
          <a:p>
            <a:r>
              <a:rPr lang="es-ES_tradnl" dirty="0" err="1"/>
              <a:t>Number</a:t>
            </a:r>
            <a:r>
              <a:rPr lang="es-ES_tradnl" dirty="0"/>
              <a:t> </a:t>
            </a:r>
            <a:r>
              <a:rPr lang="es-ES_tradnl" dirty="0" err="1"/>
              <a:t>of</a:t>
            </a:r>
            <a:r>
              <a:rPr lang="es-ES_tradnl" dirty="0"/>
              <a:t> AI </a:t>
            </a:r>
            <a:r>
              <a:rPr lang="es-ES_tradnl" dirty="0" err="1"/>
              <a:t>papers</a:t>
            </a:r>
            <a:r>
              <a:rPr lang="es-ES_tradnl" dirty="0"/>
              <a:t> in </a:t>
            </a:r>
            <a:r>
              <a:rPr lang="es-ES_tradnl" dirty="0" err="1"/>
              <a:t>Scopus</a:t>
            </a:r>
            <a:endParaRPr lang="es-ES_tradnl" dirty="0"/>
          </a:p>
        </p:txBody>
      </p:sp>
      <p:sp>
        <p:nvSpPr>
          <p:cNvPr id="4" name="Date Placeholder 3">
            <a:extLst>
              <a:ext uri="{FF2B5EF4-FFF2-40B4-BE49-F238E27FC236}">
                <a16:creationId xmlns:a16="http://schemas.microsoft.com/office/drawing/2014/main" id="{FCF45C62-4E27-EADC-70C3-77B677A55894}"/>
              </a:ext>
            </a:extLst>
          </p:cNvPr>
          <p:cNvSpPr>
            <a:spLocks noGrp="1"/>
          </p:cNvSpPr>
          <p:nvPr>
            <p:ph type="dt" sz="half" idx="10"/>
          </p:nvPr>
        </p:nvSpPr>
        <p:spPr/>
        <p:txBody>
          <a:bodyPr/>
          <a:lstStyle/>
          <a:p>
            <a:pPr>
              <a:defRPr/>
            </a:pPr>
            <a:fld id="{1848E974-5FA5-BF46-8990-B3BF54EB2E07}" type="datetime10">
              <a:rPr lang="es-ES_tradnl" smtClean="0"/>
              <a:t>14:08</a:t>
            </a:fld>
            <a:endParaRPr lang="en-US" dirty="0"/>
          </a:p>
        </p:txBody>
      </p:sp>
      <p:sp>
        <p:nvSpPr>
          <p:cNvPr id="5" name="Slide Number Placeholder 4">
            <a:extLst>
              <a:ext uri="{FF2B5EF4-FFF2-40B4-BE49-F238E27FC236}">
                <a16:creationId xmlns:a16="http://schemas.microsoft.com/office/drawing/2014/main" id="{1E286C4C-0717-33ED-B968-271B40C7420B}"/>
              </a:ext>
            </a:extLst>
          </p:cNvPr>
          <p:cNvSpPr>
            <a:spLocks noGrp="1"/>
          </p:cNvSpPr>
          <p:nvPr>
            <p:ph type="sldNum" sz="quarter" idx="12"/>
          </p:nvPr>
        </p:nvSpPr>
        <p:spPr/>
        <p:txBody>
          <a:bodyPr/>
          <a:lstStyle/>
          <a:p>
            <a:pPr>
              <a:defRPr/>
            </a:pPr>
            <a:fld id="{92C0268C-C029-4760-98E8-5BF4E76A023E}" type="slidenum">
              <a:rPr lang="en-US" smtClean="0"/>
              <a:pPr>
                <a:defRPr/>
              </a:pPr>
              <a:t>100</a:t>
            </a:fld>
            <a:endParaRPr lang="en-US"/>
          </a:p>
        </p:txBody>
      </p:sp>
      <p:pic>
        <p:nvPicPr>
          <p:cNvPr id="3074" name="Picture 2" descr="Andrew Ng on Twitter: &quot;The AI Index 2018 report is out! Lots of great data.  My key takeaways: (i) AI's rapid growth--in jobs, publications,  performance--continues. (ii) We still need to do better">
            <a:hlinkClick r:id="rId2"/>
            <a:extLst>
              <a:ext uri="{FF2B5EF4-FFF2-40B4-BE49-F238E27FC236}">
                <a16:creationId xmlns:a16="http://schemas.microsoft.com/office/drawing/2014/main" id="{04393A2B-DC27-26F8-2727-C2C63B9D20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9756" y="1600200"/>
            <a:ext cx="3570698" cy="23328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uter Vision and AI Trends in 2021 - InData Labs">
            <a:hlinkClick r:id="rId4"/>
            <a:extLst>
              <a:ext uri="{FF2B5EF4-FFF2-40B4-BE49-F238E27FC236}">
                <a16:creationId xmlns:a16="http://schemas.microsoft.com/office/drawing/2014/main" id="{15E9245B-F91F-8FD8-A42F-AF85C506CA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454" y="3326183"/>
            <a:ext cx="4733546" cy="301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5896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ítulo 1"/>
          <p:cNvSpPr>
            <a:spLocks noGrp="1"/>
          </p:cNvSpPr>
          <p:nvPr>
            <p:ph type="title"/>
          </p:nvPr>
        </p:nvSpPr>
        <p:spPr>
          <a:xfrm>
            <a:off x="611188" y="301625"/>
            <a:ext cx="8229600"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Some more references of interest</a:t>
            </a:r>
          </a:p>
        </p:txBody>
      </p:sp>
      <p:sp>
        <p:nvSpPr>
          <p:cNvPr id="165891" name="Marcador de contenido 2"/>
          <p:cNvSpPr>
            <a:spLocks noGrp="1" noChangeArrowheads="1"/>
          </p:cNvSpPr>
          <p:nvPr>
            <p:ph idx="1"/>
          </p:nvPr>
        </p:nvSpPr>
        <p:spPr>
          <a:xfrm>
            <a:off x="769938" y="4149725"/>
            <a:ext cx="3538537" cy="2260600"/>
          </a:xfrm>
        </p:spPr>
        <p:txBody>
          <a:bodyPr>
            <a:normAutofit/>
          </a:bodyPr>
          <a:lstStyle/>
          <a:p>
            <a:r>
              <a:rPr lang="en-US" altLang="es-ES" sz="1100" dirty="0">
                <a:cs typeface="Calibri" panose="020F0502020204030204" pitchFamily="34" charset="0"/>
                <a:hlinkClick r:id="rId3"/>
              </a:rPr>
              <a:t>https://www.youtube.com/watch?v=Tzv9T8wTykU</a:t>
            </a:r>
            <a:endParaRPr lang="en-US" altLang="es-ES" sz="1100" dirty="0">
              <a:cs typeface="Calibri" panose="020F0502020204030204" pitchFamily="34" charset="0"/>
            </a:endParaRPr>
          </a:p>
          <a:p>
            <a:r>
              <a:rPr lang="en-US" altLang="es-ES" sz="1100" dirty="0">
                <a:cs typeface="Calibri" panose="020F0502020204030204" pitchFamily="34" charset="0"/>
                <a:hlinkClick r:id="rId4"/>
              </a:rPr>
              <a:t>https://www.youtube.com/watch?v=PT7Q9u9m5es</a:t>
            </a:r>
            <a:endParaRPr lang="en-US" altLang="es-ES" sz="1100" dirty="0">
              <a:cs typeface="Calibri" panose="020F0502020204030204" pitchFamily="34" charset="0"/>
            </a:endParaRPr>
          </a:p>
          <a:p>
            <a:r>
              <a:rPr lang="en-US" altLang="es-ES" sz="1100" dirty="0">
                <a:cs typeface="Calibri" panose="020F0502020204030204" pitchFamily="34" charset="0"/>
                <a:hlinkClick r:id="rId5"/>
              </a:rPr>
              <a:t>https://www.youtube.com/watch?v=ty5QtslaAHM</a:t>
            </a:r>
            <a:endParaRPr lang="en-US" altLang="es-ES" sz="1100" dirty="0">
              <a:cs typeface="Calibri" panose="020F0502020204030204" pitchFamily="34" charset="0"/>
            </a:endParaRPr>
          </a:p>
          <a:p>
            <a:r>
              <a:rPr lang="en-US" altLang="es-ES" sz="1100" dirty="0">
                <a:cs typeface="Calibri" panose="020F0502020204030204" pitchFamily="34" charset="0"/>
                <a:hlinkClick r:id="rId6"/>
              </a:rPr>
              <a:t>https://www.youtube.com/watch?v=XZAwtbkELRA</a:t>
            </a:r>
            <a:endParaRPr lang="en-US" altLang="es-ES" sz="1100" dirty="0">
              <a:cs typeface="Calibri" panose="020F0502020204030204" pitchFamily="34" charset="0"/>
            </a:endParaRPr>
          </a:p>
          <a:p>
            <a:r>
              <a:rPr lang="en-US" altLang="es-ES" sz="1100" dirty="0">
                <a:cs typeface="Calibri" panose="020F0502020204030204" pitchFamily="34" charset="0"/>
                <a:hlinkClick r:id="rId7"/>
              </a:rPr>
              <a:t>https://www.youtube.com/user/CVOwebsite</a:t>
            </a:r>
            <a:endParaRPr lang="en-US" altLang="es-ES" sz="1100" dirty="0">
              <a:cs typeface="Calibri" panose="020F0502020204030204" pitchFamily="34" charset="0"/>
            </a:endParaRPr>
          </a:p>
          <a:p>
            <a:r>
              <a:rPr lang="en-US" altLang="es-ES" sz="1100" dirty="0">
                <a:cs typeface="Calibri" panose="020F0502020204030204" pitchFamily="34" charset="0"/>
                <a:hlinkClick r:id="rId8"/>
              </a:rPr>
              <a:t>https://www.youtube.com/watch?v=_uwZrzLFizE</a:t>
            </a:r>
            <a:endParaRPr lang="en-US" altLang="es-ES" sz="1100" dirty="0">
              <a:cs typeface="Calibri" panose="020F0502020204030204" pitchFamily="34" charset="0"/>
            </a:endParaRPr>
          </a:p>
          <a:p>
            <a:r>
              <a:rPr lang="en-US" altLang="es-ES" sz="1100" dirty="0">
                <a:cs typeface="Calibri" panose="020F0502020204030204" pitchFamily="34" charset="0"/>
                <a:hlinkClick r:id="rId9"/>
              </a:rPr>
              <a:t>https://www.youtube.com/watch?v=H4arwvdC7Z4</a:t>
            </a:r>
            <a:endParaRPr lang="en-US" altLang="es-ES" sz="1100" dirty="0">
              <a:cs typeface="Calibri" panose="020F0502020204030204" pitchFamily="34" charset="0"/>
            </a:endParaRPr>
          </a:p>
          <a:p>
            <a:r>
              <a:rPr lang="en-US" altLang="es-ES" sz="1100" dirty="0">
                <a:cs typeface="Calibri" panose="020F0502020204030204" pitchFamily="34" charset="0"/>
                <a:hlinkClick r:id="rId10"/>
              </a:rPr>
              <a:t>https://www.youtube.com/watch?v=NHThkxUP-S8</a:t>
            </a:r>
            <a:endParaRPr lang="en-US" altLang="es-ES" sz="1100" dirty="0">
              <a:cs typeface="Calibri" panose="020F0502020204030204" pitchFamily="34" charset="0"/>
            </a:endParaRPr>
          </a:p>
          <a:p>
            <a:r>
              <a:rPr lang="en-US" altLang="es-ES" sz="1100" dirty="0">
                <a:cs typeface="Calibri" panose="020F0502020204030204" pitchFamily="34" charset="0"/>
                <a:hlinkClick r:id="rId11"/>
              </a:rPr>
              <a:t>https://www.youtube.com/watch?v=1Ugo2KEV2XQ</a:t>
            </a:r>
            <a:endParaRPr lang="en-US" altLang="es-ES" sz="1100" dirty="0">
              <a:cs typeface="Calibri" panose="020F0502020204030204" pitchFamily="34" charset="0"/>
            </a:endParaRPr>
          </a:p>
          <a:p>
            <a:r>
              <a:rPr lang="en-US" altLang="es-ES" sz="1100" dirty="0">
                <a:cs typeface="Calibri" panose="020F0502020204030204" pitchFamily="34" charset="0"/>
                <a:hlinkClick r:id="rId12"/>
              </a:rPr>
              <a:t>https://www.youtube.com/watch?v=5rQBH1TH9pA</a:t>
            </a:r>
            <a:endParaRPr lang="en-US" altLang="es-ES" sz="1100" dirty="0">
              <a:cs typeface="Calibri" panose="020F0502020204030204" pitchFamily="34" charset="0"/>
            </a:endParaRPr>
          </a:p>
          <a:p>
            <a:endParaRPr lang="en-US" altLang="es-ES" sz="1100" dirty="0">
              <a:cs typeface="Calibri" panose="020F0502020204030204" pitchFamily="34" charset="0"/>
            </a:endParaRPr>
          </a:p>
          <a:p>
            <a:pPr>
              <a:buFontTx/>
              <a:buNone/>
            </a:pPr>
            <a:endParaRPr lang="en-US" altLang="es-ES" sz="1600" dirty="0">
              <a:cs typeface="Calibri" panose="020F0502020204030204" pitchFamily="34" charset="0"/>
            </a:endParaRPr>
          </a:p>
        </p:txBody>
      </p:sp>
      <p:pic>
        <p:nvPicPr>
          <p:cNvPr id="165892" name="Imagen 1">
            <a:hlinkClick r:id="rId4"/>
          </p:cNvPr>
          <p:cNvPicPr>
            <a:picLocks noChangeAspect="1"/>
          </p:cNvPicPr>
          <p:nvPr/>
        </p:nvPicPr>
        <p:blipFill>
          <a:blip r:embed="rId13" cstate="print">
            <a:extLst>
              <a:ext uri="{28A0092B-C50C-407E-A947-70E740481C1C}">
                <a14:useLocalDpi xmlns:a14="http://schemas.microsoft.com/office/drawing/2010/main" val="0"/>
              </a:ext>
            </a:extLst>
          </a:blip>
          <a:srcRect l="16142" t="13300" r="23221" b="13200"/>
          <a:stretch>
            <a:fillRect/>
          </a:stretch>
        </p:blipFill>
        <p:spPr bwMode="auto">
          <a:xfrm>
            <a:off x="769938" y="1444625"/>
            <a:ext cx="3802062" cy="25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5893" name="Imagen 3">
            <a:hlinkClick r:id="rId5"/>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612577" y="3833686"/>
            <a:ext cx="4511675" cy="2538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589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64FB4120-BCA2-5C4B-A620-509917E59990}"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6DF425AB-94AB-AB42-8B30-BF6228CC203A}"/>
              </a:ext>
            </a:extLst>
          </p:cNvPr>
          <p:cNvSpPr>
            <a:spLocks noGrp="1"/>
          </p:cNvSpPr>
          <p:nvPr>
            <p:ph type="sldNum" sz="quarter" idx="12"/>
          </p:nvPr>
        </p:nvSpPr>
        <p:spPr/>
        <p:txBody>
          <a:bodyPr/>
          <a:lstStyle/>
          <a:p>
            <a:pPr>
              <a:defRPr/>
            </a:pPr>
            <a:fld id="{92C0268C-C029-4760-98E8-5BF4E76A023E}" type="slidenum">
              <a:rPr lang="en-US" smtClean="0"/>
              <a:pPr>
                <a:defRPr/>
              </a:pPr>
              <a:t>101</a:t>
            </a:fld>
            <a:endParaRPr lang="en-US"/>
          </a:p>
        </p:txBody>
      </p:sp>
    </p:spTree>
    <p:extLst>
      <p:ext uri="{BB962C8B-B14F-4D97-AF65-F5344CB8AC3E}">
        <p14:creationId xmlns:p14="http://schemas.microsoft.com/office/powerpoint/2010/main" val="5445917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ítulo 1"/>
          <p:cNvSpPr>
            <a:spLocks noGrp="1" noChangeArrowheads="1"/>
          </p:cNvSpPr>
          <p:nvPr>
            <p:ph type="title"/>
          </p:nvPr>
        </p:nvSpPr>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Robots in hospitals</a:t>
            </a:r>
          </a:p>
        </p:txBody>
      </p:sp>
      <p:pic>
        <p:nvPicPr>
          <p:cNvPr id="133123" name="Marcador de contenido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594" t="18855" r="17549" b="11559"/>
          <a:stretch>
            <a:fillRect/>
          </a:stretch>
        </p:blipFill>
        <p:spPr>
          <a:xfrm>
            <a:off x="1403350" y="1484313"/>
            <a:ext cx="6624638" cy="4678362"/>
          </a:xfrm>
        </p:spPr>
      </p:pic>
      <p:sp>
        <p:nvSpPr>
          <p:cNvPr id="13312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0E59041-8B32-BE47-898A-15807CFEFB5F}"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A476A527-BC56-0840-99C1-43368B58BFBD}"/>
              </a:ext>
            </a:extLst>
          </p:cNvPr>
          <p:cNvSpPr>
            <a:spLocks noGrp="1"/>
          </p:cNvSpPr>
          <p:nvPr>
            <p:ph type="sldNum" sz="quarter" idx="12"/>
          </p:nvPr>
        </p:nvSpPr>
        <p:spPr/>
        <p:txBody>
          <a:bodyPr/>
          <a:lstStyle/>
          <a:p>
            <a:pPr>
              <a:defRPr/>
            </a:pPr>
            <a:fld id="{92C0268C-C029-4760-98E8-5BF4E76A023E}" type="slidenum">
              <a:rPr lang="en-US" smtClean="0"/>
              <a:pPr>
                <a:defRPr/>
              </a:pPr>
              <a:t>102</a:t>
            </a:fld>
            <a:endParaRPr lang="en-US"/>
          </a:p>
        </p:txBody>
      </p:sp>
    </p:spTree>
    <p:extLst>
      <p:ext uri="{BB962C8B-B14F-4D97-AF65-F5344CB8AC3E}">
        <p14:creationId xmlns:p14="http://schemas.microsoft.com/office/powerpoint/2010/main" val="2565663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ítulo 1"/>
          <p:cNvSpPr>
            <a:spLocks noGrp="1" noChangeArrowheads="1"/>
          </p:cNvSpPr>
          <p:nvPr>
            <p:ph type="title"/>
          </p:nvPr>
        </p:nvSpPr>
        <p:spPr/>
        <p:txBody>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Internet of Things</a:t>
            </a:r>
          </a:p>
        </p:txBody>
      </p:sp>
      <p:pic>
        <p:nvPicPr>
          <p:cNvPr id="134147" name="Marcador de contenido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5675" cy="4525963"/>
          </a:xfrm>
        </p:spPr>
      </p:pic>
      <p:sp>
        <p:nvSpPr>
          <p:cNvPr id="13414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D6C64BEE-3BD9-5C4E-950A-7C240848C4F1}"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9961ED4A-F261-3F42-A583-4D57ABAFDA19}"/>
              </a:ext>
            </a:extLst>
          </p:cNvPr>
          <p:cNvSpPr>
            <a:spLocks noGrp="1"/>
          </p:cNvSpPr>
          <p:nvPr>
            <p:ph type="sldNum" sz="quarter" idx="12"/>
          </p:nvPr>
        </p:nvSpPr>
        <p:spPr/>
        <p:txBody>
          <a:bodyPr/>
          <a:lstStyle/>
          <a:p>
            <a:pPr>
              <a:defRPr/>
            </a:pPr>
            <a:fld id="{92C0268C-C029-4760-98E8-5BF4E76A023E}" type="slidenum">
              <a:rPr lang="en-US" smtClean="0"/>
              <a:pPr>
                <a:defRPr/>
              </a:pPr>
              <a:t>103</a:t>
            </a:fld>
            <a:endParaRPr lang="en-US"/>
          </a:p>
        </p:txBody>
      </p:sp>
    </p:spTree>
    <p:extLst>
      <p:ext uri="{BB962C8B-B14F-4D97-AF65-F5344CB8AC3E}">
        <p14:creationId xmlns:p14="http://schemas.microsoft.com/office/powerpoint/2010/main" val="914095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ítulo 1"/>
          <p:cNvSpPr>
            <a:spLocks noGrp="1" noChangeArrowheads="1"/>
          </p:cNvSpPr>
          <p:nvPr>
            <p:ph type="title"/>
          </p:nvPr>
        </p:nvSpPr>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Visiting Mars </a:t>
            </a:r>
          </a:p>
        </p:txBody>
      </p:sp>
      <p:pic>
        <p:nvPicPr>
          <p:cNvPr id="135171" name="Marcador de contenido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00" t="16980" r="8871" b="9903"/>
          <a:stretch>
            <a:fillRect/>
          </a:stretch>
        </p:blipFill>
        <p:spPr>
          <a:xfrm>
            <a:off x="1187450" y="1700213"/>
            <a:ext cx="7140575" cy="4321175"/>
          </a:xfrm>
        </p:spPr>
      </p:pic>
      <p:sp>
        <p:nvSpPr>
          <p:cNvPr id="13517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940B9AA-BAD8-AA4C-97D7-C1059289AE54}"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5CE20AFC-00E1-1C48-B182-9E7470621F37}"/>
              </a:ext>
            </a:extLst>
          </p:cNvPr>
          <p:cNvSpPr>
            <a:spLocks noGrp="1"/>
          </p:cNvSpPr>
          <p:nvPr>
            <p:ph type="sldNum" sz="quarter" idx="12"/>
          </p:nvPr>
        </p:nvSpPr>
        <p:spPr/>
        <p:txBody>
          <a:bodyPr/>
          <a:lstStyle/>
          <a:p>
            <a:pPr>
              <a:defRPr/>
            </a:pPr>
            <a:fld id="{92C0268C-C029-4760-98E8-5BF4E76A023E}" type="slidenum">
              <a:rPr lang="en-US" smtClean="0"/>
              <a:pPr>
                <a:defRPr/>
              </a:pPr>
              <a:t>104</a:t>
            </a:fld>
            <a:endParaRPr lang="en-US"/>
          </a:p>
        </p:txBody>
      </p:sp>
    </p:spTree>
    <p:extLst>
      <p:ext uri="{BB962C8B-B14F-4D97-AF65-F5344CB8AC3E}">
        <p14:creationId xmlns:p14="http://schemas.microsoft.com/office/powerpoint/2010/main" val="2350668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Interactive Games</a:t>
            </a:r>
          </a:p>
        </p:txBody>
      </p:sp>
      <p:sp>
        <p:nvSpPr>
          <p:cNvPr id="167939" name="Content Placeholder 2"/>
          <p:cNvSpPr>
            <a:spLocks noGrp="1" noChangeArrowheads="1"/>
          </p:cNvSpPr>
          <p:nvPr>
            <p:ph idx="1"/>
          </p:nvPr>
        </p:nvSpPr>
        <p:spPr/>
        <p:txBody>
          <a:bodyPr/>
          <a:lstStyle/>
          <a:p>
            <a:r>
              <a:rPr lang="en-US" altLang="es-ES" sz="2400" dirty="0">
                <a:cs typeface="Calibri" panose="020F0502020204030204" pitchFamily="34" charset="0"/>
                <a:hlinkClick r:id="rId2"/>
              </a:rPr>
              <a:t>Object Recognition</a:t>
            </a:r>
            <a:endParaRPr lang="en-US" altLang="es-ES" sz="2400" dirty="0">
              <a:cs typeface="Calibri" panose="020F0502020204030204" pitchFamily="34" charset="0"/>
              <a:hlinkClick r:id="rId3"/>
            </a:endParaRPr>
          </a:p>
          <a:p>
            <a:r>
              <a:rPr lang="en-US" altLang="es-ES" sz="2400" dirty="0">
                <a:cs typeface="Calibri" panose="020F0502020204030204" pitchFamily="34" charset="0"/>
                <a:hlinkClick r:id="rId3"/>
              </a:rPr>
              <a:t>Mario</a:t>
            </a:r>
            <a:endParaRPr lang="en-US" altLang="es-ES" sz="2400" dirty="0">
              <a:cs typeface="Calibri" panose="020F0502020204030204" pitchFamily="34" charset="0"/>
              <a:hlinkClick r:id="rId4"/>
            </a:endParaRPr>
          </a:p>
          <a:p>
            <a:r>
              <a:rPr lang="en-US" altLang="es-ES" sz="2400" dirty="0">
                <a:cs typeface="Calibri" panose="020F0502020204030204" pitchFamily="34" charset="0"/>
                <a:hlinkClick r:id="rId4"/>
              </a:rPr>
              <a:t>3D</a:t>
            </a:r>
            <a:endParaRPr lang="en-US" altLang="es-ES" sz="2400" dirty="0">
              <a:cs typeface="Calibri" panose="020F0502020204030204" pitchFamily="34" charset="0"/>
            </a:endParaRPr>
          </a:p>
          <a:p>
            <a:r>
              <a:rPr lang="en-US" altLang="es-ES" sz="2400" dirty="0">
                <a:cs typeface="Calibri" panose="020F0502020204030204" pitchFamily="34" charset="0"/>
                <a:hlinkClick r:id="rId5"/>
              </a:rPr>
              <a:t>Robot</a:t>
            </a:r>
            <a:r>
              <a:rPr lang="en-US" altLang="es-ES" sz="2400" dirty="0">
                <a:cs typeface="Calibri" panose="020F0502020204030204" pitchFamily="34" charset="0"/>
              </a:rPr>
              <a:t>, etc.</a:t>
            </a:r>
          </a:p>
        </p:txBody>
      </p:sp>
      <p:pic>
        <p:nvPicPr>
          <p:cNvPr id="167940" name="Picture 2" descr="http://news.cnet.com/i/tim/2010/06/22/Kinect_specs_610x40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840163"/>
            <a:ext cx="3352800" cy="2227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7941" name="Picture 4" descr="http://xbox360media.ign.com/xbox360/image/article/111/1112845/dance-central-20100816111932700-00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3860800"/>
            <a:ext cx="3924300" cy="220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794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41490EC-1E0A-6E4D-81EF-A4036CE8C321}"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B70A3A18-9A54-5D41-B7AA-7DE168D7BC34}"/>
              </a:ext>
            </a:extLst>
          </p:cNvPr>
          <p:cNvSpPr>
            <a:spLocks noGrp="1"/>
          </p:cNvSpPr>
          <p:nvPr>
            <p:ph type="sldNum" sz="quarter" idx="12"/>
          </p:nvPr>
        </p:nvSpPr>
        <p:spPr/>
        <p:txBody>
          <a:bodyPr/>
          <a:lstStyle/>
          <a:p>
            <a:pPr>
              <a:defRPr/>
            </a:pPr>
            <a:fld id="{92C0268C-C029-4760-98E8-5BF4E76A023E}" type="slidenum">
              <a:rPr lang="en-US" smtClean="0"/>
              <a:pPr>
                <a:defRPr/>
              </a:pPr>
              <a:t>105</a:t>
            </a:fld>
            <a:endParaRPr lang="en-US"/>
          </a:p>
        </p:txBody>
      </p:sp>
    </p:spTree>
    <p:extLst>
      <p:ext uri="{BB962C8B-B14F-4D97-AF65-F5344CB8AC3E}">
        <p14:creationId xmlns:p14="http://schemas.microsoft.com/office/powerpoint/2010/main" val="16738971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00213"/>
            <a:ext cx="8351838" cy="400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267" name="Rectangle 3"/>
          <p:cNvSpPr>
            <a:spLocks noGrp="1" noChangeArrowheads="1"/>
          </p:cNvSpPr>
          <p:nvPr>
            <p:ph type="title"/>
          </p:nvPr>
        </p:nvSpPr>
        <p:spPr>
          <a:xfrm>
            <a:off x="0" y="549275"/>
            <a:ext cx="9144000"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3D viewers</a:t>
            </a:r>
          </a:p>
        </p:txBody>
      </p:sp>
      <p:sp>
        <p:nvSpPr>
          <p:cNvPr id="168964" name="Rectangle 6"/>
          <p:cNvSpPr>
            <a:spLocks noChangeArrowheads="1"/>
          </p:cNvSpPr>
          <p:nvPr/>
        </p:nvSpPr>
        <p:spPr bwMode="auto">
          <a:xfrm>
            <a:off x="684213" y="5949950"/>
            <a:ext cx="7991475"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400"/>
              <a:t>Earth viewers (modelatge 3D), Imatge  des de Microsoft</a:t>
            </a:r>
            <a:r>
              <a:rPr lang="en-US" altLang="en-US" sz="1400"/>
              <a:t>’</a:t>
            </a:r>
            <a:r>
              <a:rPr lang="en-US" altLang="es-ES" sz="1400"/>
              <a:t>s </a:t>
            </a:r>
            <a:r>
              <a:rPr lang="en-US" altLang="es-ES" sz="1400">
                <a:hlinkClick r:id="rId4"/>
              </a:rPr>
              <a:t>Virtual Earth</a:t>
            </a:r>
            <a:endParaRPr lang="en-US" altLang="es-ES" sz="1400"/>
          </a:p>
          <a:p>
            <a:pPr algn="ctr" eaLnBrk="1" hangingPunct="1">
              <a:spcBef>
                <a:spcPct val="0"/>
              </a:spcBef>
              <a:buFontTx/>
              <a:buNone/>
            </a:pPr>
            <a:r>
              <a:rPr lang="en-US" altLang="es-ES" sz="1400"/>
              <a:t>(veure també:  </a:t>
            </a:r>
            <a:r>
              <a:rPr lang="en-US" altLang="es-ES" sz="1400">
                <a:hlinkClick r:id="rId5"/>
              </a:rPr>
              <a:t>Google Earth</a:t>
            </a:r>
            <a:r>
              <a:rPr lang="en-US" altLang="es-ES" sz="1400"/>
              <a:t>)</a:t>
            </a:r>
          </a:p>
        </p:txBody>
      </p:sp>
      <p:sp>
        <p:nvSpPr>
          <p:cNvPr id="168965"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F34E6C7-A4B9-454D-B830-C57885ACBDB8}"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7AC3B7E5-BD20-2448-9580-9F691E5FF4A9}"/>
              </a:ext>
            </a:extLst>
          </p:cNvPr>
          <p:cNvSpPr>
            <a:spLocks noGrp="1"/>
          </p:cNvSpPr>
          <p:nvPr>
            <p:ph type="sldNum" sz="quarter" idx="12"/>
          </p:nvPr>
        </p:nvSpPr>
        <p:spPr/>
        <p:txBody>
          <a:bodyPr/>
          <a:lstStyle/>
          <a:p>
            <a:pPr>
              <a:defRPr/>
            </a:pPr>
            <a:fld id="{92C0268C-C029-4760-98E8-5BF4E76A023E}" type="slidenum">
              <a:rPr lang="en-US" smtClean="0"/>
              <a:pPr>
                <a:defRPr/>
              </a:pPr>
              <a:t>106</a:t>
            </a:fld>
            <a:endParaRPr lang="en-US"/>
          </a:p>
        </p:txBody>
      </p:sp>
    </p:spTree>
    <p:extLst>
      <p:ext uri="{BB962C8B-B14F-4D97-AF65-F5344CB8AC3E}">
        <p14:creationId xmlns:p14="http://schemas.microsoft.com/office/powerpoint/2010/main" val="33841392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468313" y="0"/>
            <a:ext cx="8229600"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Photosynth</a:t>
            </a:r>
          </a:p>
        </p:txBody>
      </p:sp>
      <p:sp>
        <p:nvSpPr>
          <p:cNvPr id="171011" name="Rectangle 3"/>
          <p:cNvSpPr>
            <a:spLocks noGrp="1" noChangeArrowheads="1"/>
          </p:cNvSpPr>
          <p:nvPr>
            <p:ph type="body" idx="1"/>
          </p:nvPr>
        </p:nvSpPr>
        <p:spPr/>
        <p:txBody>
          <a:bodyPr/>
          <a:lstStyle/>
          <a:p>
            <a:endParaRPr lang="es-ES" altLang="es-ES">
              <a:cs typeface="Calibri" panose="020F0502020204030204" pitchFamily="34" charset="0"/>
            </a:endParaRPr>
          </a:p>
        </p:txBody>
      </p:sp>
      <p:pic>
        <p:nvPicPr>
          <p:cNvPr id="171012"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65262"/>
            <a:ext cx="8296275" cy="417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1013" name="Rectangle 5"/>
          <p:cNvSpPr>
            <a:spLocks noChangeArrowheads="1"/>
          </p:cNvSpPr>
          <p:nvPr/>
        </p:nvSpPr>
        <p:spPr bwMode="auto">
          <a:xfrm>
            <a:off x="2849563" y="5516563"/>
            <a:ext cx="35433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2800"/>
              <a:t>http://photosynth.net/</a:t>
            </a:r>
            <a:endParaRPr lang="en-US" altLang="es-ES" sz="2000"/>
          </a:p>
          <a:p>
            <a:pPr algn="ctr" eaLnBrk="1" hangingPunct="1">
              <a:spcBef>
                <a:spcPct val="0"/>
              </a:spcBef>
              <a:buFontTx/>
              <a:buNone/>
            </a:pPr>
            <a:r>
              <a:rPr lang="en-US" altLang="es-ES" sz="2000">
                <a:hlinkClick r:id="rId5"/>
              </a:rPr>
              <a:t>Photo Tourism technology</a:t>
            </a:r>
            <a:endParaRPr lang="en-US" altLang="es-ES" sz="2000"/>
          </a:p>
        </p:txBody>
      </p:sp>
      <p:sp>
        <p:nvSpPr>
          <p:cNvPr id="17101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B0C21B71-F6C6-3F47-A887-178C4237FE91}"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7DD8C534-F398-D044-A3C1-0DA6BD0C8619}"/>
              </a:ext>
            </a:extLst>
          </p:cNvPr>
          <p:cNvSpPr>
            <a:spLocks noGrp="1"/>
          </p:cNvSpPr>
          <p:nvPr>
            <p:ph type="sldNum" sz="quarter" idx="12"/>
          </p:nvPr>
        </p:nvSpPr>
        <p:spPr/>
        <p:txBody>
          <a:bodyPr/>
          <a:lstStyle/>
          <a:p>
            <a:pPr>
              <a:defRPr/>
            </a:pPr>
            <a:fld id="{92C0268C-C029-4760-98E8-5BF4E76A023E}" type="slidenum">
              <a:rPr lang="en-US" smtClean="0"/>
              <a:pPr>
                <a:defRPr/>
              </a:pPr>
              <a:t>107</a:t>
            </a:fld>
            <a:endParaRPr lang="en-US"/>
          </a:p>
        </p:txBody>
      </p:sp>
    </p:spTree>
    <p:extLst>
      <p:ext uri="{BB962C8B-B14F-4D97-AF65-F5344CB8AC3E}">
        <p14:creationId xmlns:p14="http://schemas.microsoft.com/office/powerpoint/2010/main" val="4506569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0" y="274638"/>
            <a:ext cx="9144000"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Optical character recognition (OCR)</a:t>
            </a:r>
          </a:p>
        </p:txBody>
      </p:sp>
      <p:pic>
        <p:nvPicPr>
          <p:cNvPr id="173059" name="Picture 3" descr="asample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690813"/>
            <a:ext cx="3170238"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60" name="Text Box 4"/>
          <p:cNvSpPr txBox="1">
            <a:spLocks noChangeArrowheads="1"/>
          </p:cNvSpPr>
          <p:nvPr/>
        </p:nvSpPr>
        <p:spPr bwMode="auto">
          <a:xfrm>
            <a:off x="1095375" y="5362575"/>
            <a:ext cx="25590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600"/>
              <a:t>Digits recognition, AT&amp;T labs</a:t>
            </a:r>
          </a:p>
          <a:p>
            <a:pPr algn="ctr" eaLnBrk="1" hangingPunct="1">
              <a:spcBef>
                <a:spcPct val="0"/>
              </a:spcBef>
              <a:buFontTx/>
              <a:buNone/>
            </a:pPr>
            <a:endParaRPr lang="en-US" altLang="es-ES" sz="1600"/>
          </a:p>
        </p:txBody>
      </p:sp>
      <p:sp>
        <p:nvSpPr>
          <p:cNvPr id="173061" name="Rectangle 5"/>
          <p:cNvSpPr>
            <a:spLocks noChangeArrowheads="1"/>
          </p:cNvSpPr>
          <p:nvPr/>
        </p:nvSpPr>
        <p:spPr bwMode="auto">
          <a:xfrm>
            <a:off x="179388" y="1341438"/>
            <a:ext cx="8277225" cy="533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257300" indent="-3429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r>
              <a:rPr lang="en-US" altLang="es-ES" sz="2800"/>
              <a:t>Technology to convert scanned docs to text </a:t>
            </a:r>
          </a:p>
          <a:p>
            <a:pPr lvl="2" eaLnBrk="1" hangingPunct="1"/>
            <a:r>
              <a:rPr lang="en-US" altLang="es-ES" sz="2000">
                <a:ea typeface="MS PGothic" panose="020B0600070205080204" pitchFamily="34" charset="-128"/>
              </a:rPr>
              <a:t>If you have a scanner probably came with OCR software</a:t>
            </a:r>
          </a:p>
        </p:txBody>
      </p:sp>
      <p:pic>
        <p:nvPicPr>
          <p:cNvPr id="173062" name="Picture 6" descr="California_license_plate_AN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2997200"/>
            <a:ext cx="1512887" cy="1166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63" name="Text Box 7"/>
          <p:cNvSpPr txBox="1">
            <a:spLocks noChangeArrowheads="1"/>
          </p:cNvSpPr>
          <p:nvPr/>
        </p:nvSpPr>
        <p:spPr bwMode="auto">
          <a:xfrm>
            <a:off x="4325938" y="5157788"/>
            <a:ext cx="4573587"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600"/>
              <a:t>Plates recognition</a:t>
            </a:r>
          </a:p>
          <a:p>
            <a:pPr algn="ctr" eaLnBrk="1" hangingPunct="1">
              <a:spcBef>
                <a:spcPct val="0"/>
              </a:spcBef>
              <a:buFontTx/>
              <a:buNone/>
            </a:pPr>
            <a:r>
              <a:rPr lang="en-US" altLang="es-ES" sz="1200">
                <a:hlinkClick r:id="rId5"/>
              </a:rPr>
              <a:t>http://en.wikipedia.org/wiki/Automatic_number_plate_recognition</a:t>
            </a:r>
            <a:endParaRPr lang="en-US" altLang="es-ES" sz="1200"/>
          </a:p>
          <a:p>
            <a:pPr algn="ctr" eaLnBrk="1" hangingPunct="1">
              <a:spcBef>
                <a:spcPct val="0"/>
              </a:spcBef>
              <a:buFontTx/>
              <a:buNone/>
            </a:pPr>
            <a:endParaRPr lang="en-US" altLang="es-ES" sz="1200"/>
          </a:p>
        </p:txBody>
      </p:sp>
      <p:pic>
        <p:nvPicPr>
          <p:cNvPr id="17306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2708275"/>
            <a:ext cx="2663825" cy="184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65"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87F590F-6991-5C47-B324-317A227DBEB8}"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DA3EC462-82B4-DC40-BDB0-7DFE327A712D}"/>
              </a:ext>
            </a:extLst>
          </p:cNvPr>
          <p:cNvSpPr>
            <a:spLocks noGrp="1"/>
          </p:cNvSpPr>
          <p:nvPr>
            <p:ph type="sldNum" sz="quarter" idx="12"/>
          </p:nvPr>
        </p:nvSpPr>
        <p:spPr/>
        <p:txBody>
          <a:bodyPr/>
          <a:lstStyle/>
          <a:p>
            <a:pPr>
              <a:defRPr/>
            </a:pPr>
            <a:fld id="{92C0268C-C029-4760-98E8-5BF4E76A023E}" type="slidenum">
              <a:rPr lang="en-US" smtClean="0"/>
              <a:pPr>
                <a:defRPr/>
              </a:pPr>
              <a:t>108</a:t>
            </a:fld>
            <a:endParaRPr lang="en-US"/>
          </a:p>
        </p:txBody>
      </p:sp>
    </p:spTree>
    <p:extLst>
      <p:ext uri="{BB962C8B-B14F-4D97-AF65-F5344CB8AC3E}">
        <p14:creationId xmlns:p14="http://schemas.microsoft.com/office/powerpoint/2010/main" val="16500023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Face detection</a:t>
            </a:r>
          </a:p>
        </p:txBody>
      </p:sp>
      <p:sp>
        <p:nvSpPr>
          <p:cNvPr id="175107" name="Rectangle 3"/>
          <p:cNvSpPr>
            <a:spLocks noGrp="1" noChangeArrowheads="1"/>
          </p:cNvSpPr>
          <p:nvPr>
            <p:ph type="body" idx="1"/>
          </p:nvPr>
        </p:nvSpPr>
        <p:spPr>
          <a:xfrm>
            <a:off x="685800" y="4876800"/>
            <a:ext cx="7772400" cy="1295400"/>
          </a:xfrm>
        </p:spPr>
        <p:txBody>
          <a:bodyPr/>
          <a:lstStyle/>
          <a:p>
            <a:r>
              <a:rPr lang="ca-ES" altLang="es-ES">
                <a:cs typeface="Calibri" panose="020F0502020204030204" pitchFamily="34" charset="0"/>
              </a:rPr>
              <a:t>Almost all digital cameras: Canon, Sony, Fuji, …</a:t>
            </a:r>
          </a:p>
          <a:p>
            <a:pPr lvl="1">
              <a:buFontTx/>
              <a:buNone/>
            </a:pPr>
            <a:endParaRPr lang="ca-ES" altLang="es-ES">
              <a:cs typeface="Calibri" panose="020F0502020204030204" pitchFamily="34" charset="0"/>
            </a:endParaRPr>
          </a:p>
        </p:txBody>
      </p:sp>
      <p:pic>
        <p:nvPicPr>
          <p:cNvPr id="175108" name="Picture 5" descr="tested_4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268413"/>
            <a:ext cx="4619625"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5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7413" y="2811463"/>
            <a:ext cx="4162425" cy="197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1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DCD11032-B144-5D45-8A59-73DDF9E5D5DA}"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5621636E-4BD0-9D4A-9DB2-858BE94195E4}"/>
              </a:ext>
            </a:extLst>
          </p:cNvPr>
          <p:cNvSpPr>
            <a:spLocks noGrp="1"/>
          </p:cNvSpPr>
          <p:nvPr>
            <p:ph type="sldNum" sz="quarter" idx="12"/>
          </p:nvPr>
        </p:nvSpPr>
        <p:spPr/>
        <p:txBody>
          <a:bodyPr/>
          <a:lstStyle/>
          <a:p>
            <a:pPr>
              <a:defRPr/>
            </a:pPr>
            <a:fld id="{92C0268C-C029-4760-98E8-5BF4E76A023E}" type="slidenum">
              <a:rPr lang="en-US" smtClean="0"/>
              <a:pPr>
                <a:defRPr/>
              </a:pPr>
              <a:t>109</a:t>
            </a:fld>
            <a:endParaRPr lang="en-US"/>
          </a:p>
        </p:txBody>
      </p:sp>
    </p:spTree>
    <p:extLst>
      <p:ext uri="{BB962C8B-B14F-4D97-AF65-F5344CB8AC3E}">
        <p14:creationId xmlns:p14="http://schemas.microsoft.com/office/powerpoint/2010/main" val="3153258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457200" y="392376"/>
            <a:ext cx="8229600" cy="990600"/>
          </a:xfrm>
        </p:spPr>
        <p:txBody>
          <a:bodyPr>
            <a:normAutofit/>
          </a:bodyPr>
          <a:lstStyle/>
          <a:p>
            <a:pPr>
              <a:lnSpc>
                <a:spcPct val="90000"/>
              </a:lnSpc>
              <a:defRPr/>
            </a:pPr>
            <a:r>
              <a:rPr lang="en-US" altLang="es-ES" b="1" dirty="0">
                <a:solidFill>
                  <a:srgbClr val="0432FF"/>
                </a:solidFill>
                <a:latin typeface="Calibri" panose="020F0502020204030204" pitchFamily="34" charset="0"/>
                <a:cs typeface="Calibri"/>
              </a:rPr>
              <a:t>Measurement vs. Perception</a:t>
            </a:r>
          </a:p>
        </p:txBody>
      </p:sp>
      <p:pic>
        <p:nvPicPr>
          <p:cNvPr id="20483" name="Picture 5" descr="guitar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196975"/>
            <a:ext cx="3678237" cy="506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204913"/>
            <a:ext cx="2951163" cy="5176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5"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D8BA6DD8-3E04-DF4D-8D74-6C8613CBA172}"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33299438-EA8E-954A-A500-B33C613DF22D}"/>
              </a:ext>
            </a:extLst>
          </p:cNvPr>
          <p:cNvSpPr>
            <a:spLocks noGrp="1"/>
          </p:cNvSpPr>
          <p:nvPr>
            <p:ph type="sldNum" sz="quarter" idx="12"/>
          </p:nvPr>
        </p:nvSpPr>
        <p:spPr/>
        <p:txBody>
          <a:bodyPr/>
          <a:lstStyle/>
          <a:p>
            <a:pPr>
              <a:defRPr/>
            </a:pPr>
            <a:fld id="{92C0268C-C029-4760-98E8-5BF4E76A023E}" type="slidenum">
              <a:rPr lang="en-US" smtClean="0"/>
              <a:pPr>
                <a:defRPr/>
              </a:pPr>
              <a:t>11</a:t>
            </a:fld>
            <a:endParaRPr lang="en-US"/>
          </a:p>
        </p:txBody>
      </p:sp>
    </p:spTree>
    <p:extLst>
      <p:ext uri="{BB962C8B-B14F-4D97-AF65-F5344CB8AC3E}">
        <p14:creationId xmlns:p14="http://schemas.microsoft.com/office/powerpoint/2010/main" val="37154336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ítulo 1"/>
          <p:cNvSpPr>
            <a:spLocks noGrp="1" noChangeArrowheads="1"/>
          </p:cNvSpPr>
          <p:nvPr>
            <p:ph type="title"/>
          </p:nvPr>
        </p:nvSpPr>
        <p:spPr>
          <a:xfrm>
            <a:off x="251520" y="347472"/>
            <a:ext cx="8229600" cy="9906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Face  analysis</a:t>
            </a:r>
          </a:p>
        </p:txBody>
      </p:sp>
      <p:pic>
        <p:nvPicPr>
          <p:cNvPr id="177155" name="Marcador de contenido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1196975"/>
            <a:ext cx="6480175" cy="4860925"/>
          </a:xfrm>
        </p:spPr>
      </p:pic>
      <p:sp>
        <p:nvSpPr>
          <p:cNvPr id="177156" name="CuadroTexto 4"/>
          <p:cNvSpPr txBox="1">
            <a:spLocks noChangeArrowheads="1"/>
          </p:cNvSpPr>
          <p:nvPr/>
        </p:nvSpPr>
        <p:spPr bwMode="auto">
          <a:xfrm>
            <a:off x="3779838" y="6237288"/>
            <a:ext cx="2624137"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en-US" altLang="es-ES" sz="2800"/>
              <a:t>NEC Corporation</a:t>
            </a:r>
          </a:p>
        </p:txBody>
      </p:sp>
      <p:sp>
        <p:nvSpPr>
          <p:cNvPr id="177157"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92A921D4-0CBF-0C4C-A6CE-947CB47D32CC}"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121C6B5C-7316-7D47-A8C1-CFC9B0956783}"/>
              </a:ext>
            </a:extLst>
          </p:cNvPr>
          <p:cNvSpPr>
            <a:spLocks noGrp="1"/>
          </p:cNvSpPr>
          <p:nvPr>
            <p:ph type="sldNum" sz="quarter" idx="12"/>
          </p:nvPr>
        </p:nvSpPr>
        <p:spPr/>
        <p:txBody>
          <a:bodyPr/>
          <a:lstStyle/>
          <a:p>
            <a:pPr>
              <a:defRPr/>
            </a:pPr>
            <a:fld id="{92C0268C-C029-4760-98E8-5BF4E76A023E}" type="slidenum">
              <a:rPr lang="en-US" smtClean="0"/>
              <a:pPr>
                <a:defRPr/>
              </a:pPr>
              <a:t>110</a:t>
            </a:fld>
            <a:endParaRPr lang="en-US"/>
          </a:p>
        </p:txBody>
      </p:sp>
    </p:spTree>
    <p:extLst>
      <p:ext uri="{BB962C8B-B14F-4D97-AF65-F5344CB8AC3E}">
        <p14:creationId xmlns:p14="http://schemas.microsoft.com/office/powerpoint/2010/main" val="38599599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1 Título"/>
          <p:cNvSpPr>
            <a:spLocks noGrp="1"/>
          </p:cNvSpPr>
          <p:nvPr>
            <p:ph type="title"/>
          </p:nvPr>
        </p:nvSpPr>
        <p:spPr/>
        <p:txBody>
          <a:bodyPr/>
          <a:lstStyle/>
          <a:p>
            <a:pPr algn="ctr" fontAlgn="base">
              <a:lnSpc>
                <a:spcPct val="90000"/>
              </a:lnSpc>
              <a:spcAft>
                <a:spcPct val="0"/>
              </a:spcAft>
              <a:defRPr/>
            </a:pPr>
            <a:r>
              <a:rPr lang="ca-ES" altLang="es-ES" b="1" dirty="0" err="1">
                <a:solidFill>
                  <a:srgbClr val="0432FF"/>
                </a:solidFill>
                <a:latin typeface="Calibri" panose="020F0502020204030204" pitchFamily="34" charset="0"/>
                <a:cs typeface="Calibri"/>
              </a:rPr>
              <a:t>Google</a:t>
            </a:r>
            <a:r>
              <a:rPr lang="ca-ES" altLang="es-ES" b="1" dirty="0">
                <a:solidFill>
                  <a:srgbClr val="0432FF"/>
                </a:solidFill>
                <a:latin typeface="Calibri" panose="020F0502020204030204" pitchFamily="34" charset="0"/>
                <a:cs typeface="Calibri"/>
              </a:rPr>
              <a:t> </a:t>
            </a:r>
            <a:r>
              <a:rPr lang="ca-ES" altLang="es-ES" b="1" dirty="0" err="1">
                <a:solidFill>
                  <a:srgbClr val="0432FF"/>
                </a:solidFill>
                <a:latin typeface="Calibri" panose="020F0502020204030204" pitchFamily="34" charset="0"/>
                <a:cs typeface="Calibri"/>
              </a:rPr>
              <a:t>maps</a:t>
            </a:r>
            <a:endParaRPr lang="ca-ES" altLang="es-ES" b="1" dirty="0">
              <a:solidFill>
                <a:srgbClr val="0432FF"/>
              </a:solidFill>
              <a:latin typeface="Calibri" panose="020F0502020204030204" pitchFamily="34" charset="0"/>
              <a:cs typeface="Calibri"/>
            </a:endParaRPr>
          </a:p>
        </p:txBody>
      </p:sp>
      <p:sp>
        <p:nvSpPr>
          <p:cNvPr id="178179" name="4 Marcador de contenido"/>
          <p:cNvSpPr>
            <a:spLocks noGrp="1" noChangeArrowheads="1"/>
          </p:cNvSpPr>
          <p:nvPr>
            <p:ph idx="1"/>
          </p:nvPr>
        </p:nvSpPr>
        <p:spPr/>
        <p:txBody>
          <a:bodyPr/>
          <a:lstStyle/>
          <a:p>
            <a:endParaRPr lang="ca-ES" altLang="es-ES">
              <a:cs typeface="Calibri" panose="020F0502020204030204" pitchFamily="34" charset="0"/>
            </a:endParaRPr>
          </a:p>
        </p:txBody>
      </p:sp>
      <p:pic>
        <p:nvPicPr>
          <p:cNvPr id="178180" name="Picture 3"/>
          <p:cNvPicPr>
            <a:picLocks noChangeAspect="1" noChangeArrowheads="1"/>
          </p:cNvPicPr>
          <p:nvPr/>
        </p:nvPicPr>
        <p:blipFill>
          <a:blip r:embed="rId3">
            <a:extLst>
              <a:ext uri="{28A0092B-C50C-407E-A947-70E740481C1C}">
                <a14:useLocalDpi xmlns:a14="http://schemas.microsoft.com/office/drawing/2010/main" val="0"/>
              </a:ext>
            </a:extLst>
          </a:blip>
          <a:srcRect l="37" t="20703" r="-513" b="7031"/>
          <a:stretch>
            <a:fillRect/>
          </a:stretch>
        </p:blipFill>
        <p:spPr bwMode="auto">
          <a:xfrm>
            <a:off x="211138" y="1428750"/>
            <a:ext cx="8718550" cy="450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8181"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3033CFB-5C68-9447-AF20-7595A65086FB}"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FCFA98FB-0C57-9C47-AFF7-3A4A8C1F51F8}"/>
              </a:ext>
            </a:extLst>
          </p:cNvPr>
          <p:cNvSpPr>
            <a:spLocks noGrp="1"/>
          </p:cNvSpPr>
          <p:nvPr>
            <p:ph type="sldNum" sz="quarter" idx="12"/>
          </p:nvPr>
        </p:nvSpPr>
        <p:spPr/>
        <p:txBody>
          <a:bodyPr/>
          <a:lstStyle/>
          <a:p>
            <a:pPr>
              <a:defRPr/>
            </a:pPr>
            <a:fld id="{92C0268C-C029-4760-98E8-5BF4E76A023E}" type="slidenum">
              <a:rPr lang="en-US" smtClean="0"/>
              <a:pPr>
                <a:defRPr/>
              </a:pPr>
              <a:t>111</a:t>
            </a:fld>
            <a:endParaRPr lang="en-US"/>
          </a:p>
        </p:txBody>
      </p:sp>
    </p:spTree>
    <p:extLst>
      <p:ext uri="{BB962C8B-B14F-4D97-AF65-F5344CB8AC3E}">
        <p14:creationId xmlns:p14="http://schemas.microsoft.com/office/powerpoint/2010/main" val="9208854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1 Título"/>
          <p:cNvSpPr>
            <a:spLocks noGrp="1"/>
          </p:cNvSpPr>
          <p:nvPr>
            <p:ph type="title"/>
          </p:nvPr>
        </p:nvSpPr>
        <p:spPr>
          <a:xfrm>
            <a:off x="457200" y="142875"/>
            <a:ext cx="8229600" cy="1143000"/>
          </a:xfrm>
        </p:spPr>
        <p:txBody>
          <a:bodyPr/>
          <a:lstStyle/>
          <a:p>
            <a:pPr algn="ctr" fontAlgn="base">
              <a:lnSpc>
                <a:spcPct val="90000"/>
              </a:lnSpc>
              <a:spcAft>
                <a:spcPct val="0"/>
              </a:spcAft>
              <a:defRPr/>
            </a:pPr>
            <a:r>
              <a:rPr lang="ca-ES" altLang="es-ES" b="1" dirty="0" err="1">
                <a:solidFill>
                  <a:srgbClr val="0432FF"/>
                </a:solidFill>
                <a:latin typeface="Calibri" panose="020F0502020204030204" pitchFamily="34" charset="0"/>
                <a:cs typeface="Calibri"/>
              </a:rPr>
              <a:t>Picasa</a:t>
            </a:r>
            <a:endParaRPr lang="ca-ES" altLang="es-ES" b="1" dirty="0">
              <a:solidFill>
                <a:srgbClr val="0432FF"/>
              </a:solidFill>
              <a:latin typeface="Calibri" panose="020F0502020204030204" pitchFamily="34" charset="0"/>
              <a:cs typeface="Calibri"/>
            </a:endParaRPr>
          </a:p>
        </p:txBody>
      </p:sp>
      <p:pic>
        <p:nvPicPr>
          <p:cNvPr id="18022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6927" t="37250" r="48225" b="5927"/>
          <a:stretch>
            <a:fillRect/>
          </a:stretch>
        </p:blipFill>
        <p:spPr>
          <a:xfrm>
            <a:off x="2357438" y="1071563"/>
            <a:ext cx="4429125" cy="5694362"/>
          </a:xfrm>
        </p:spPr>
      </p:pic>
      <p:sp>
        <p:nvSpPr>
          <p:cNvPr id="18022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5BD5B5B5-9587-6940-9043-83E5E898856A}"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A5D44339-D794-F347-9E7E-237B1D934913}"/>
              </a:ext>
            </a:extLst>
          </p:cNvPr>
          <p:cNvSpPr>
            <a:spLocks noGrp="1"/>
          </p:cNvSpPr>
          <p:nvPr>
            <p:ph type="sldNum" sz="quarter" idx="12"/>
          </p:nvPr>
        </p:nvSpPr>
        <p:spPr/>
        <p:txBody>
          <a:bodyPr/>
          <a:lstStyle/>
          <a:p>
            <a:pPr>
              <a:defRPr/>
            </a:pPr>
            <a:fld id="{92C0268C-C029-4760-98E8-5BF4E76A023E}" type="slidenum">
              <a:rPr lang="en-US" smtClean="0"/>
              <a:pPr>
                <a:defRPr/>
              </a:pPr>
              <a:t>112</a:t>
            </a:fld>
            <a:endParaRPr lang="en-US"/>
          </a:p>
        </p:txBody>
      </p:sp>
    </p:spTree>
    <p:extLst>
      <p:ext uri="{BB962C8B-B14F-4D97-AF65-F5344CB8AC3E}">
        <p14:creationId xmlns:p14="http://schemas.microsoft.com/office/powerpoint/2010/main" val="375377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Smile detection</a:t>
            </a:r>
          </a:p>
        </p:txBody>
      </p:sp>
      <p:sp>
        <p:nvSpPr>
          <p:cNvPr id="182275" name="Rectangle 3"/>
          <p:cNvSpPr>
            <a:spLocks noGrp="1" noChangeArrowheads="1"/>
          </p:cNvSpPr>
          <p:nvPr>
            <p:ph type="body" idx="1"/>
          </p:nvPr>
        </p:nvSpPr>
        <p:spPr/>
        <p:txBody>
          <a:bodyPr/>
          <a:lstStyle/>
          <a:p>
            <a:endParaRPr lang="es-ES" altLang="es-ES">
              <a:cs typeface="Calibri" panose="020F0502020204030204" pitchFamily="34" charset="0"/>
            </a:endParaRPr>
          </a:p>
        </p:txBody>
      </p:sp>
      <p:pic>
        <p:nvPicPr>
          <p:cNvPr id="18227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565400"/>
            <a:ext cx="7443788" cy="324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27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14475"/>
            <a:ext cx="7467600" cy="1050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2278" name="Rectangle 8"/>
          <p:cNvSpPr>
            <a:spLocks noChangeArrowheads="1"/>
          </p:cNvSpPr>
          <p:nvPr/>
        </p:nvSpPr>
        <p:spPr bwMode="auto">
          <a:xfrm>
            <a:off x="2051050" y="5875338"/>
            <a:ext cx="45307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2000">
                <a:hlinkClick r:id="rId5"/>
              </a:rPr>
              <a:t>Sony Cyber-shot® T70 Digital Still Camera </a:t>
            </a:r>
            <a:endParaRPr lang="en-US" altLang="es-ES" sz="2000"/>
          </a:p>
        </p:txBody>
      </p:sp>
      <p:sp>
        <p:nvSpPr>
          <p:cNvPr id="182279"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03AF5D32-3497-D243-9DBF-F9D3D0068AE8}"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521CB5C0-0451-984C-823E-8D396F03BC3D}"/>
              </a:ext>
            </a:extLst>
          </p:cNvPr>
          <p:cNvSpPr>
            <a:spLocks noGrp="1"/>
          </p:cNvSpPr>
          <p:nvPr>
            <p:ph type="sldNum" sz="quarter" idx="12"/>
          </p:nvPr>
        </p:nvSpPr>
        <p:spPr/>
        <p:txBody>
          <a:bodyPr/>
          <a:lstStyle/>
          <a:p>
            <a:pPr>
              <a:defRPr/>
            </a:pPr>
            <a:fld id="{92C0268C-C029-4760-98E8-5BF4E76A023E}" type="slidenum">
              <a:rPr lang="en-US" smtClean="0"/>
              <a:pPr>
                <a:defRPr/>
              </a:pPr>
              <a:t>113</a:t>
            </a:fld>
            <a:endParaRPr lang="en-US"/>
          </a:p>
        </p:txBody>
      </p:sp>
    </p:spTree>
    <p:extLst>
      <p:ext uri="{BB962C8B-B14F-4D97-AF65-F5344CB8AC3E}">
        <p14:creationId xmlns:p14="http://schemas.microsoft.com/office/powerpoint/2010/main" val="37175134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0" y="404813"/>
            <a:ext cx="9036050"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Object recognition in supermarkets</a:t>
            </a:r>
          </a:p>
        </p:txBody>
      </p:sp>
      <p:pic>
        <p:nvPicPr>
          <p:cNvPr id="184324" name="Picture 5" descr="Detection of Bottom of the Cart Loss in Retail Check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1557338"/>
            <a:ext cx="2774950" cy="329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25" name="Rectangle 6"/>
          <p:cNvSpPr>
            <a:spLocks noChangeArrowheads="1"/>
          </p:cNvSpPr>
          <p:nvPr/>
        </p:nvSpPr>
        <p:spPr bwMode="auto">
          <a:xfrm>
            <a:off x="457200" y="4915941"/>
            <a:ext cx="8121650"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100" dirty="0">
                <a:hlinkClick r:id="rId4"/>
              </a:rPr>
              <a:t>LaneHawk by EvolutionRobotics</a:t>
            </a:r>
            <a:endParaRPr lang="en-US" altLang="es-ES" sz="1100" dirty="0"/>
          </a:p>
          <a:p>
            <a:pPr eaLnBrk="1" hangingPunct="1">
              <a:spcBef>
                <a:spcPct val="0"/>
              </a:spcBef>
              <a:buFontTx/>
              <a:buNone/>
            </a:pPr>
            <a:r>
              <a:rPr lang="en-US" altLang="en-US" sz="1100" dirty="0"/>
              <a:t>“</a:t>
            </a:r>
            <a:r>
              <a:rPr lang="en-US" altLang="es-ES" sz="1100" dirty="0"/>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a:t>
            </a:r>
            <a:r>
              <a:rPr lang="en-US" altLang="es-ES" sz="1100" dirty="0" err="1"/>
              <a:t>LaneHawk,you</a:t>
            </a:r>
            <a:r>
              <a:rPr lang="en-US" altLang="es-ES" sz="1100" dirty="0"/>
              <a:t> are assured to get paid for it… </a:t>
            </a:r>
            <a:r>
              <a:rPr lang="en-US" altLang="en-US" sz="1100" dirty="0"/>
              <a:t>“</a:t>
            </a:r>
            <a:endParaRPr lang="en-US" altLang="es-ES" sz="1100" dirty="0"/>
          </a:p>
        </p:txBody>
      </p:sp>
      <p:sp>
        <p:nvSpPr>
          <p:cNvPr id="184326"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96AF5898-3882-704C-8C05-325AECF282AD}"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A49A22E1-1D19-BC48-AA97-A6BF51A22712}"/>
              </a:ext>
            </a:extLst>
          </p:cNvPr>
          <p:cNvSpPr>
            <a:spLocks noGrp="1"/>
          </p:cNvSpPr>
          <p:nvPr>
            <p:ph type="sldNum" sz="quarter" idx="12"/>
          </p:nvPr>
        </p:nvSpPr>
        <p:spPr/>
        <p:txBody>
          <a:bodyPr/>
          <a:lstStyle/>
          <a:p>
            <a:pPr>
              <a:defRPr/>
            </a:pPr>
            <a:fld id="{92C0268C-C029-4760-98E8-5BF4E76A023E}" type="slidenum">
              <a:rPr lang="en-US" smtClean="0"/>
              <a:pPr>
                <a:defRPr/>
              </a:pPr>
              <a:t>114</a:t>
            </a:fld>
            <a:endParaRPr lang="en-US"/>
          </a:p>
        </p:txBody>
      </p:sp>
    </p:spTree>
    <p:extLst>
      <p:ext uri="{BB962C8B-B14F-4D97-AF65-F5344CB8AC3E}">
        <p14:creationId xmlns:p14="http://schemas.microsoft.com/office/powerpoint/2010/main" val="21435380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87524" y="356056"/>
            <a:ext cx="8229600" cy="9906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Vision based biometrics</a:t>
            </a:r>
          </a:p>
        </p:txBody>
      </p:sp>
      <p:pic>
        <p:nvPicPr>
          <p:cNvPr id="188419" name="Picture 3" descr="youngProcessed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708" y="4349088"/>
            <a:ext cx="1795584" cy="1346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8420" name="Picture 4" descr="matched2002_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7108" y="4349088"/>
            <a:ext cx="1795584" cy="1346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8421" name="Picture 5" descr="afghanportrai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157288"/>
            <a:ext cx="3810000" cy="284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8422" name="Rectangle 6"/>
          <p:cNvSpPr>
            <a:spLocks noChangeArrowheads="1"/>
          </p:cNvSpPr>
          <p:nvPr/>
        </p:nvSpPr>
        <p:spPr bwMode="auto">
          <a:xfrm>
            <a:off x="395288" y="4003675"/>
            <a:ext cx="7834312"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n-US" sz="1600" dirty="0"/>
              <a:t>“</a:t>
            </a:r>
            <a:r>
              <a:rPr lang="en-US" altLang="es-ES" sz="1600" dirty="0"/>
              <a:t>As an Afghan girl was identified by his employer iris</a:t>
            </a:r>
            <a:r>
              <a:rPr lang="en-US" altLang="en-US" sz="1600" dirty="0"/>
              <a:t>“</a:t>
            </a:r>
            <a:r>
              <a:rPr lang="en-US" altLang="es-ES" sz="1600" dirty="0"/>
              <a:t>,… Read the story </a:t>
            </a:r>
          </a:p>
        </p:txBody>
      </p:sp>
      <p:sp>
        <p:nvSpPr>
          <p:cNvPr id="188423"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0BE66A7A-BFAC-5E4B-B41D-18E145DA8842}"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D6246ECA-0739-4044-9C63-7A475D700499}"/>
              </a:ext>
            </a:extLst>
          </p:cNvPr>
          <p:cNvSpPr>
            <a:spLocks noGrp="1"/>
          </p:cNvSpPr>
          <p:nvPr>
            <p:ph type="sldNum" sz="quarter" idx="12"/>
          </p:nvPr>
        </p:nvSpPr>
        <p:spPr/>
        <p:txBody>
          <a:bodyPr/>
          <a:lstStyle/>
          <a:p>
            <a:pPr>
              <a:defRPr/>
            </a:pPr>
            <a:fld id="{92C0268C-C029-4760-98E8-5BF4E76A023E}" type="slidenum">
              <a:rPr lang="en-US" smtClean="0"/>
              <a:pPr>
                <a:defRPr/>
              </a:pPr>
              <a:t>115</a:t>
            </a:fld>
            <a:endParaRPr lang="en-US"/>
          </a:p>
        </p:txBody>
      </p:sp>
      <p:pic>
        <p:nvPicPr>
          <p:cNvPr id="9" name="Picture 16" descr="10">
            <a:extLst>
              <a:ext uri="{FF2B5EF4-FFF2-40B4-BE49-F238E27FC236}">
                <a16:creationId xmlns:a16="http://schemas.microsoft.com/office/drawing/2014/main" id="{71BA5F66-6000-5D45-B59B-E8821FB2F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1131259"/>
            <a:ext cx="1898966" cy="2872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17">
            <a:extLst>
              <a:ext uri="{FF2B5EF4-FFF2-40B4-BE49-F238E27FC236}">
                <a16:creationId xmlns:a16="http://schemas.microsoft.com/office/drawing/2014/main" id="{2EF79227-85BA-E24A-9B9D-4B2497F04A48}"/>
              </a:ext>
            </a:extLst>
          </p:cNvPr>
          <p:cNvSpPr>
            <a:spLocks noChangeArrowheads="1"/>
          </p:cNvSpPr>
          <p:nvPr/>
        </p:nvSpPr>
        <p:spPr bwMode="auto">
          <a:xfrm>
            <a:off x="1066800" y="6292850"/>
            <a:ext cx="67373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800" dirty="0">
                <a:hlinkClick r:id="rId7"/>
              </a:rPr>
              <a:t>Discover the story about the Afghanistan's girl and iris recognition</a:t>
            </a:r>
            <a:endParaRPr lang="en-US" altLang="es-ES" sz="1800" dirty="0"/>
          </a:p>
        </p:txBody>
      </p:sp>
    </p:spTree>
    <p:extLst>
      <p:ext uri="{BB962C8B-B14F-4D97-AF65-F5344CB8AC3E}">
        <p14:creationId xmlns:p14="http://schemas.microsoft.com/office/powerpoint/2010/main" val="35490389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457200" y="274638"/>
            <a:ext cx="8686800" cy="1143000"/>
          </a:xfrm>
        </p:spPr>
        <p:txBody>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Mobile visual search: </a:t>
            </a:r>
            <a:r>
              <a:rPr lang="en-US" altLang="es-ES" b="1" dirty="0">
                <a:solidFill>
                  <a:srgbClr val="0432FF"/>
                </a:solidFill>
                <a:latin typeface="Calibri" panose="020F0502020204030204" pitchFamily="34" charset="0"/>
                <a:cs typeface="Calibri"/>
                <a:hlinkClick r:id="rId3">
                  <a:extLst>
                    <a:ext uri="{A12FA001-AC4F-418D-AE19-62706E023703}">
                      <ahyp:hlinkClr xmlns:ahyp="http://schemas.microsoft.com/office/drawing/2018/hyperlinkcolor" val="tx"/>
                    </a:ext>
                  </a:extLst>
                </a:hlinkClick>
              </a:rPr>
              <a:t>Google Goggles</a:t>
            </a:r>
            <a:endParaRPr lang="en-US" altLang="es-ES" b="1" dirty="0">
              <a:solidFill>
                <a:srgbClr val="0432FF"/>
              </a:solidFill>
              <a:latin typeface="Calibri" panose="020F0502020204030204" pitchFamily="34" charset="0"/>
              <a:cs typeface="Calibri"/>
            </a:endParaRPr>
          </a:p>
        </p:txBody>
      </p:sp>
      <p:pic>
        <p:nvPicPr>
          <p:cNvPr id="19251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292225"/>
            <a:ext cx="7369175" cy="4671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pic>
        <p:nvPicPr>
          <p:cNvPr id="192516" name="Picture 7">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5963279"/>
            <a:ext cx="2895600"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sp>
        <p:nvSpPr>
          <p:cNvPr id="192517"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E93C6596-E7E7-B74D-92C7-BC0D990F146B}"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2EEB7D83-C9A2-A644-B638-37FCC609BCDE}"/>
              </a:ext>
            </a:extLst>
          </p:cNvPr>
          <p:cNvSpPr>
            <a:spLocks noGrp="1"/>
          </p:cNvSpPr>
          <p:nvPr>
            <p:ph type="sldNum" sz="quarter" idx="12"/>
          </p:nvPr>
        </p:nvSpPr>
        <p:spPr/>
        <p:txBody>
          <a:bodyPr/>
          <a:lstStyle/>
          <a:p>
            <a:pPr>
              <a:defRPr/>
            </a:pPr>
            <a:fld id="{92C0268C-C029-4760-98E8-5BF4E76A023E}" type="slidenum">
              <a:rPr lang="en-US" smtClean="0"/>
              <a:pPr>
                <a:defRPr/>
              </a:pPr>
              <a:t>116</a:t>
            </a:fld>
            <a:endParaRPr lang="en-US"/>
          </a:p>
        </p:txBody>
      </p:sp>
    </p:spTree>
    <p:extLst>
      <p:ext uri="{BB962C8B-B14F-4D97-AF65-F5344CB8AC3E}">
        <p14:creationId xmlns:p14="http://schemas.microsoft.com/office/powerpoint/2010/main" val="2532943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755650" y="692150"/>
            <a:ext cx="8153400" cy="838200"/>
          </a:xfrm>
        </p:spPr>
        <p:txBody>
          <a:bodyPr>
            <a:normAutofit/>
          </a:bodyPr>
          <a:lstStyle/>
          <a:p>
            <a:pPr algn="ctr" fontAlgn="base">
              <a:lnSpc>
                <a:spcPct val="90000"/>
              </a:lnSpc>
              <a:spcAft>
                <a:spcPct val="0"/>
              </a:spcAft>
              <a:defRPr/>
            </a:pPr>
            <a:r>
              <a:rPr lang="en-US" b="1" dirty="0">
                <a:solidFill>
                  <a:srgbClr val="0432FF"/>
                </a:solidFill>
                <a:latin typeface="Calibri" panose="020F0502020204030204" pitchFamily="34" charset="0"/>
                <a:cs typeface="Calibri"/>
              </a:rPr>
              <a:t>Mobile visual search: iPhone Apps</a:t>
            </a:r>
          </a:p>
        </p:txBody>
      </p:sp>
      <p:pic>
        <p:nvPicPr>
          <p:cNvPr id="194563"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22463"/>
            <a:ext cx="8188325" cy="463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graphicFrame>
        <p:nvGraphicFramePr>
          <p:cNvPr id="194564" name="Object 7"/>
          <p:cNvGraphicFramePr>
            <a:graphicFrameLocks noChangeAspect="1"/>
          </p:cNvGraphicFramePr>
          <p:nvPr/>
        </p:nvGraphicFramePr>
        <p:xfrm>
          <a:off x="5940425" y="1628775"/>
          <a:ext cx="2146300" cy="635000"/>
        </p:xfrm>
        <a:graphic>
          <a:graphicData uri="http://schemas.openxmlformats.org/presentationml/2006/ole">
            <mc:AlternateContent xmlns:mc="http://schemas.openxmlformats.org/markup-compatibility/2006">
              <mc:Choice xmlns:v="urn:schemas-microsoft-com:vml" Requires="v">
                <p:oleObj name="Image" r:id="rId5" imgW="2146032" imgH="634697" progId="Photoshop.Image.10">
                  <p:embed/>
                </p:oleObj>
              </mc:Choice>
              <mc:Fallback>
                <p:oleObj name="Image" r:id="rId5" imgW="2146032" imgH="634697" progId="Photoshop.Image.1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425" y="1628775"/>
                        <a:ext cx="2146300" cy="635000"/>
                      </a:xfrm>
                      <a:prstGeom prst="rect">
                        <a:avLst/>
                      </a:prstGeom>
                      <a:noFill/>
                      <a:ln>
                        <a:noFill/>
                      </a:ln>
                      <a:effectLst/>
                      <a:extLst>
                        <a:ext uri="{909E8E84-426E-40dd-AFC4-6F175D3DCCD1}">
                          <a14:hiddenFill xmlns="" xmlns:a14="http://schemas.microsoft.com/office/drawing/2010/main">
                            <a:solidFill>
                              <a:srgbClr val="FF9900"/>
                            </a:solidFill>
                          </a14:hiddenFill>
                        </a:ext>
                        <a:ext uri="{91240B29-F687-4f45-9708-019B960494DF}">
                          <a14:hiddenLine xmlns="" xmlns:a14="http://schemas.microsoft.com/office/drawing/2010/main" w="190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4565"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8E4DD46E-5104-9B41-A939-8B6D379F4F62}"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D8420EAC-A32F-744A-84AF-9242364AC11C}"/>
              </a:ext>
            </a:extLst>
          </p:cNvPr>
          <p:cNvSpPr>
            <a:spLocks noGrp="1"/>
          </p:cNvSpPr>
          <p:nvPr>
            <p:ph type="sldNum" sz="quarter" idx="12"/>
          </p:nvPr>
        </p:nvSpPr>
        <p:spPr/>
        <p:txBody>
          <a:bodyPr/>
          <a:lstStyle/>
          <a:p>
            <a:pPr>
              <a:defRPr/>
            </a:pPr>
            <a:fld id="{92C0268C-C029-4760-98E8-5BF4E76A023E}" type="slidenum">
              <a:rPr lang="en-US" smtClean="0"/>
              <a:pPr>
                <a:defRPr/>
              </a:pPr>
              <a:t>117</a:t>
            </a:fld>
            <a:endParaRPr lang="en-US"/>
          </a:p>
        </p:txBody>
      </p:sp>
    </p:spTree>
    <p:extLst>
      <p:ext uri="{BB962C8B-B14F-4D97-AF65-F5344CB8AC3E}">
        <p14:creationId xmlns:p14="http://schemas.microsoft.com/office/powerpoint/2010/main" val="3686235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a:bodyPr>
          <a:lstStyle/>
          <a:p>
            <a:r>
              <a:rPr lang="en-US" altLang="es-ES" b="1" dirty="0">
                <a:solidFill>
                  <a:srgbClr val="0432FF"/>
                </a:solidFill>
                <a:latin typeface="Calibri" panose="020F0502020204030204" pitchFamily="34" charset="0"/>
                <a:cs typeface="Calibri"/>
              </a:rPr>
              <a:t>Login without password…</a:t>
            </a:r>
          </a:p>
        </p:txBody>
      </p:sp>
      <p:pic>
        <p:nvPicPr>
          <p:cNvPr id="196612" name="Picture 4" descr="XM Micro Biometric Fingerprint M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333500"/>
            <a:ext cx="2136775" cy="400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6613" name="Rectangle 6"/>
          <p:cNvSpPr>
            <a:spLocks noChangeArrowheads="1"/>
          </p:cNvSpPr>
          <p:nvPr/>
        </p:nvSpPr>
        <p:spPr bwMode="auto">
          <a:xfrm>
            <a:off x="1524000" y="5410200"/>
            <a:ext cx="2514600"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600"/>
              <a:t>Fingerprints for many portable scanners or other devices </a:t>
            </a:r>
          </a:p>
        </p:txBody>
      </p:sp>
      <p:pic>
        <p:nvPicPr>
          <p:cNvPr id="196614" name="Picture 9" descr="FINGERPR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3048000"/>
            <a:ext cx="1057275"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615" name="Picture 11" descr="login_dialo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2679700"/>
            <a:ext cx="2209800" cy="219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6616" name="Rectangle 12"/>
          <p:cNvSpPr>
            <a:spLocks noChangeArrowheads="1"/>
          </p:cNvSpPr>
          <p:nvPr/>
        </p:nvSpPr>
        <p:spPr bwMode="auto">
          <a:xfrm>
            <a:off x="4953000" y="5621923"/>
            <a:ext cx="35814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600" dirty="0">
                <a:hlinkClick r:id="rId5"/>
              </a:rPr>
              <a:t>Face recognition</a:t>
            </a:r>
            <a:endParaRPr lang="en-US" altLang="es-ES" sz="1400" dirty="0"/>
          </a:p>
        </p:txBody>
      </p:sp>
      <p:pic>
        <p:nvPicPr>
          <p:cNvPr id="196617" name="Picture 14" descr="woman_lapt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3900" y="2933700"/>
            <a:ext cx="17145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661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273E5A01-2075-834E-B7A6-00C782A2B1A4}"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D149145B-9745-5247-9604-E74B666E5BC4}"/>
              </a:ext>
            </a:extLst>
          </p:cNvPr>
          <p:cNvSpPr>
            <a:spLocks noGrp="1"/>
          </p:cNvSpPr>
          <p:nvPr>
            <p:ph type="sldNum" sz="quarter" idx="12"/>
          </p:nvPr>
        </p:nvSpPr>
        <p:spPr/>
        <p:txBody>
          <a:bodyPr/>
          <a:lstStyle/>
          <a:p>
            <a:pPr>
              <a:defRPr/>
            </a:pPr>
            <a:fld id="{92C0268C-C029-4760-98E8-5BF4E76A023E}" type="slidenum">
              <a:rPr lang="en-US" smtClean="0"/>
              <a:pPr>
                <a:defRPr/>
              </a:pPr>
              <a:t>118</a:t>
            </a:fld>
            <a:endParaRPr lang="en-US"/>
          </a:p>
        </p:txBody>
      </p:sp>
    </p:spTree>
    <p:extLst>
      <p:ext uri="{BB962C8B-B14F-4D97-AF65-F5344CB8AC3E}">
        <p14:creationId xmlns:p14="http://schemas.microsoft.com/office/powerpoint/2010/main" val="310650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0" y="274638"/>
            <a:ext cx="9144000" cy="1143000"/>
          </a:xfrm>
        </p:spPr>
        <p:txBody>
          <a:bodyPr>
            <a:normAutofit/>
          </a:bodyPr>
          <a:lstStyle/>
          <a:p>
            <a:pPr>
              <a:defRPr/>
            </a:pPr>
            <a:r>
              <a:rPr lang="en-US" altLang="es-ES" b="1" dirty="0">
                <a:solidFill>
                  <a:srgbClr val="0432FF"/>
                </a:solidFill>
                <a:latin typeface="Calibri" panose="020F0502020204030204" pitchFamily="34" charset="0"/>
                <a:cs typeface="Calibri"/>
              </a:rPr>
              <a:t>Mobile recognition</a:t>
            </a:r>
          </a:p>
        </p:txBody>
      </p:sp>
      <p:sp>
        <p:nvSpPr>
          <p:cNvPr id="198659" name="Rectangle 3"/>
          <p:cNvSpPr>
            <a:spLocks noGrp="1" noChangeArrowheads="1"/>
          </p:cNvSpPr>
          <p:nvPr>
            <p:ph type="body" idx="1"/>
          </p:nvPr>
        </p:nvSpPr>
        <p:spPr>
          <a:xfrm>
            <a:off x="685800" y="4495800"/>
            <a:ext cx="7772400" cy="1676400"/>
          </a:xfrm>
        </p:spPr>
        <p:txBody>
          <a:bodyPr/>
          <a:lstStyle/>
          <a:p>
            <a:r>
              <a:rPr lang="en-US" altLang="es-ES">
                <a:cs typeface="Calibri" panose="020F0502020204030204" pitchFamily="34" charset="0"/>
              </a:rPr>
              <a:t>Microsoft Research</a:t>
            </a:r>
          </a:p>
          <a:p>
            <a:pPr lvl="1"/>
            <a:r>
              <a:rPr lang="en-US" altLang="es-ES">
                <a:cs typeface="Calibri" panose="020F0502020204030204" pitchFamily="34" charset="0"/>
                <a:hlinkClick r:id="rId3"/>
              </a:rPr>
              <a:t>Point &amp; Find</a:t>
            </a:r>
            <a:r>
              <a:rPr lang="en-US" altLang="es-ES">
                <a:cs typeface="Calibri" panose="020F0502020204030204" pitchFamily="34" charset="0"/>
              </a:rPr>
              <a:t>, </a:t>
            </a:r>
            <a:r>
              <a:rPr lang="en-US" altLang="es-ES">
                <a:cs typeface="Calibri" panose="020F0502020204030204" pitchFamily="34" charset="0"/>
                <a:hlinkClick r:id="rId4"/>
              </a:rPr>
              <a:t>Nokia</a:t>
            </a:r>
            <a:endParaRPr lang="en-US" altLang="es-ES">
              <a:cs typeface="Calibri" panose="020F0502020204030204" pitchFamily="34" charset="0"/>
            </a:endParaRPr>
          </a:p>
        </p:txBody>
      </p:sp>
      <p:pic>
        <p:nvPicPr>
          <p:cNvPr id="198660" name="Picture 5" descr="Smart Phot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8725" y="1371600"/>
            <a:ext cx="6543675" cy="2776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8661" name="Picture 7" descr="Lincolntitle0sm">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4868863"/>
            <a:ext cx="142875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866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4F6D9C96-7CAF-B147-B81A-BAA728A92772}"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BAEEF7E7-AC5A-2945-995A-14EFB9B5F0F2}"/>
              </a:ext>
            </a:extLst>
          </p:cNvPr>
          <p:cNvSpPr>
            <a:spLocks noGrp="1"/>
          </p:cNvSpPr>
          <p:nvPr>
            <p:ph type="sldNum" sz="quarter" idx="12"/>
          </p:nvPr>
        </p:nvSpPr>
        <p:spPr/>
        <p:txBody>
          <a:bodyPr/>
          <a:lstStyle/>
          <a:p>
            <a:pPr>
              <a:defRPr/>
            </a:pPr>
            <a:fld id="{92C0268C-C029-4760-98E8-5BF4E76A023E}" type="slidenum">
              <a:rPr lang="en-US" smtClean="0"/>
              <a:pPr>
                <a:defRPr/>
              </a:pPr>
              <a:t>119</a:t>
            </a:fld>
            <a:endParaRPr lang="en-US"/>
          </a:p>
        </p:txBody>
      </p:sp>
    </p:spTree>
    <p:extLst>
      <p:ext uri="{BB962C8B-B14F-4D97-AF65-F5344CB8AC3E}">
        <p14:creationId xmlns:p14="http://schemas.microsoft.com/office/powerpoint/2010/main" val="1362066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14400" y="125524"/>
            <a:ext cx="8229600" cy="1143000"/>
          </a:xfrm>
        </p:spPr>
        <p:txBody>
          <a:bodyPr vert="horz" lIns="91440" tIns="45720" rIns="91440" bIns="45720" rtlCol="0" anchor="ctr">
            <a:normAutofit/>
          </a:bodyPr>
          <a:lstStyle/>
          <a:p>
            <a:pPr>
              <a:lnSpc>
                <a:spcPct val="90000"/>
              </a:lnSpc>
            </a:pPr>
            <a:r>
              <a:rPr lang="en-US" altLang="es-ES" b="1" dirty="0">
                <a:solidFill>
                  <a:srgbClr val="0432FF"/>
                </a:solidFill>
                <a:latin typeface="Calibri" panose="020F0502020204030204" pitchFamily="34" charset="0"/>
                <a:cs typeface="Calibri"/>
              </a:rPr>
              <a:t>Vision: a split personality</a:t>
            </a:r>
          </a:p>
        </p:txBody>
      </p:sp>
      <p:sp>
        <p:nvSpPr>
          <p:cNvPr id="148483" name="Rectangle 3"/>
          <p:cNvSpPr>
            <a:spLocks noGrp="1" noChangeArrowheads="1"/>
          </p:cNvSpPr>
          <p:nvPr>
            <p:ph type="body" idx="1"/>
          </p:nvPr>
        </p:nvSpPr>
        <p:spPr>
          <a:xfrm>
            <a:off x="395288" y="914400"/>
            <a:ext cx="8062912" cy="6248400"/>
          </a:xfrm>
        </p:spPr>
        <p:txBody>
          <a:bodyPr/>
          <a:lstStyle/>
          <a:p>
            <a:r>
              <a:rPr lang="en-US" altLang="es-ES" sz="1800" dirty="0">
                <a:cs typeface="Calibri" panose="020F0502020204030204" pitchFamily="34" charset="0"/>
              </a:rPr>
              <a:t>What does it mean, to see? The plain man's answer (and Aristotle's, too), would be, to know what is where by looking. </a:t>
            </a:r>
          </a:p>
          <a:p>
            <a:r>
              <a:rPr lang="en-US" altLang="en-US" sz="1800" dirty="0">
                <a:solidFill>
                  <a:schemeClr val="hlink"/>
                </a:solidFill>
                <a:cs typeface="Calibri" panose="020F0502020204030204" pitchFamily="34" charset="0"/>
              </a:rPr>
              <a:t>“</a:t>
            </a:r>
            <a:r>
              <a:rPr lang="en-US" altLang="es-ES" sz="1800" dirty="0">
                <a:solidFill>
                  <a:schemeClr val="hlink"/>
                </a:solidFill>
                <a:cs typeface="Calibri" panose="020F0502020204030204" pitchFamily="34" charset="0"/>
              </a:rPr>
              <a:t>Vision is the process of discovering from images </a:t>
            </a:r>
            <a:r>
              <a:rPr lang="en-US" altLang="es-ES" sz="1800" u="sng" dirty="0">
                <a:solidFill>
                  <a:schemeClr val="hlink"/>
                </a:solidFill>
                <a:cs typeface="Calibri" panose="020F0502020204030204" pitchFamily="34" charset="0"/>
              </a:rPr>
              <a:t>what</a:t>
            </a:r>
            <a:r>
              <a:rPr lang="en-US" altLang="es-ES" sz="1800" dirty="0">
                <a:solidFill>
                  <a:schemeClr val="hlink"/>
                </a:solidFill>
                <a:cs typeface="Calibri" panose="020F0502020204030204" pitchFamily="34" charset="0"/>
              </a:rPr>
              <a:t> is present in the world, and </a:t>
            </a:r>
            <a:r>
              <a:rPr lang="en-US" altLang="es-ES" sz="1800" u="sng" dirty="0">
                <a:solidFill>
                  <a:schemeClr val="hlink"/>
                </a:solidFill>
                <a:cs typeface="Calibri" panose="020F0502020204030204" pitchFamily="34" charset="0"/>
              </a:rPr>
              <a:t>where</a:t>
            </a:r>
            <a:r>
              <a:rPr lang="en-US" altLang="es-ES" sz="1800" dirty="0">
                <a:solidFill>
                  <a:schemeClr val="hlink"/>
                </a:solidFill>
                <a:cs typeface="Calibri" panose="020F0502020204030204" pitchFamily="34" charset="0"/>
              </a:rPr>
              <a:t> it is.</a:t>
            </a:r>
            <a:r>
              <a:rPr lang="en-US" altLang="en-US" sz="1800" dirty="0">
                <a:solidFill>
                  <a:schemeClr val="hlink"/>
                </a:solidFill>
                <a:cs typeface="Calibri" panose="020F0502020204030204" pitchFamily="34" charset="0"/>
              </a:rPr>
              <a:t>”</a:t>
            </a:r>
            <a:r>
              <a:rPr lang="en-US" altLang="es-ES" sz="1800" dirty="0">
                <a:solidFill>
                  <a:schemeClr val="hlink"/>
                </a:solidFill>
                <a:cs typeface="Calibri" panose="020F0502020204030204" pitchFamily="34" charset="0"/>
              </a:rPr>
              <a:t> Marr </a:t>
            </a:r>
          </a:p>
          <a:p>
            <a:pPr>
              <a:buFontTx/>
              <a:buNone/>
            </a:pPr>
            <a:r>
              <a:rPr lang="en-US" altLang="es-ES" sz="1800" dirty="0">
                <a:cs typeface="Calibri" panose="020F0502020204030204" pitchFamily="34" charset="0"/>
              </a:rPr>
              <a:t>			</a:t>
            </a:r>
            <a:endParaRPr lang="en-US" altLang="es-ES" sz="1800" i="1" dirty="0">
              <a:cs typeface="Calibri" panose="020F0502020204030204" pitchFamily="34" charset="0"/>
            </a:endParaRPr>
          </a:p>
          <a:p>
            <a:endParaRPr lang="en-US" altLang="es-ES" sz="2000" i="1" dirty="0">
              <a:cs typeface="Calibri" panose="020F0502020204030204" pitchFamily="34" charset="0"/>
            </a:endParaRPr>
          </a:p>
          <a:p>
            <a:endParaRPr lang="en-US" altLang="es-ES" sz="2000" i="1" dirty="0">
              <a:cs typeface="Calibri" panose="020F0502020204030204" pitchFamily="34" charset="0"/>
            </a:endParaRPr>
          </a:p>
          <a:p>
            <a:endParaRPr lang="en-US" altLang="es-ES" sz="2000" i="1" dirty="0">
              <a:cs typeface="Calibri" panose="020F0502020204030204" pitchFamily="34" charset="0"/>
            </a:endParaRPr>
          </a:p>
          <a:p>
            <a:endParaRPr lang="en-US" altLang="es-ES" sz="2000" i="1" dirty="0">
              <a:cs typeface="Calibri" panose="020F0502020204030204" pitchFamily="34" charset="0"/>
            </a:endParaRPr>
          </a:p>
          <a:p>
            <a:pPr>
              <a:buFontTx/>
              <a:buNone/>
            </a:pPr>
            <a:endParaRPr lang="en-US" altLang="es-ES" sz="2000" i="1" dirty="0">
              <a:cs typeface="Calibri" panose="020F0502020204030204" pitchFamily="34" charset="0"/>
            </a:endParaRPr>
          </a:p>
          <a:p>
            <a:r>
              <a:rPr lang="en-US" altLang="es-ES" sz="1600" dirty="0">
                <a:cs typeface="Calibri" panose="020F0502020204030204" pitchFamily="34" charset="0"/>
              </a:rPr>
              <a:t>Answer #1:</a:t>
            </a:r>
            <a:r>
              <a:rPr lang="en-US" altLang="es-ES" sz="1600" i="1" dirty="0">
                <a:cs typeface="Calibri" panose="020F0502020204030204" pitchFamily="34" charset="0"/>
              </a:rPr>
              <a:t>  pixel of brightness 243 at position (124,54)</a:t>
            </a:r>
          </a:p>
          <a:p>
            <a:pPr>
              <a:buFontTx/>
              <a:buNone/>
            </a:pPr>
            <a:r>
              <a:rPr lang="en-US" altLang="es-ES" sz="1600" i="1" dirty="0">
                <a:cs typeface="Calibri" panose="020F0502020204030204" pitchFamily="34" charset="0"/>
              </a:rPr>
              <a:t>                    …and depth .7 meters</a:t>
            </a:r>
          </a:p>
          <a:p>
            <a:r>
              <a:rPr lang="en-US" altLang="es-ES" sz="1600" dirty="0">
                <a:cs typeface="Calibri" panose="020F0502020204030204" pitchFamily="34" charset="0"/>
              </a:rPr>
              <a:t>Answer #2:</a:t>
            </a:r>
            <a:r>
              <a:rPr lang="en-US" altLang="es-ES" sz="1600" i="1" dirty="0">
                <a:cs typeface="Calibri" panose="020F0502020204030204" pitchFamily="34" charset="0"/>
              </a:rPr>
              <a:t>  looks like bottom edge of whiteboard showing at the top of the image</a:t>
            </a:r>
          </a:p>
          <a:p>
            <a:endParaRPr lang="en-US" altLang="es-ES" sz="2000" b="1" dirty="0">
              <a:cs typeface="Calibri" panose="020F0502020204030204" pitchFamily="34" charset="0"/>
            </a:endParaRPr>
          </a:p>
          <a:p>
            <a:r>
              <a:rPr lang="en-US" altLang="es-ES" sz="2000" b="1" dirty="0">
                <a:cs typeface="Calibri" panose="020F0502020204030204" pitchFamily="34" charset="0"/>
              </a:rPr>
              <a:t>Which do we want?</a:t>
            </a:r>
          </a:p>
          <a:p>
            <a:pPr lvl="1"/>
            <a:r>
              <a:rPr lang="en-US" altLang="es-ES" sz="1600" b="1" dirty="0">
                <a:cs typeface="Calibri" panose="020F0502020204030204" pitchFamily="34" charset="0"/>
              </a:rPr>
              <a:t>Is the difference just a matter of scale?</a:t>
            </a:r>
            <a:endParaRPr lang="en-US" altLang="es-ES" sz="2400" b="1" dirty="0">
              <a:cs typeface="Calibri" panose="020F0502020204030204" pitchFamily="34" charset="0"/>
            </a:endParaRPr>
          </a:p>
        </p:txBody>
      </p:sp>
      <p:graphicFrame>
        <p:nvGraphicFramePr>
          <p:cNvPr id="148484" name="Object 4"/>
          <p:cNvGraphicFramePr>
            <a:graphicFrameLocks noChangeAspect="1"/>
          </p:cNvGraphicFramePr>
          <p:nvPr>
            <p:extLst>
              <p:ext uri="{D42A27DB-BD31-4B8C-83A1-F6EECF244321}">
                <p14:modId xmlns:p14="http://schemas.microsoft.com/office/powerpoint/2010/main" val="1075454989"/>
              </p:ext>
            </p:extLst>
          </p:nvPr>
        </p:nvGraphicFramePr>
        <p:xfrm>
          <a:off x="2819400" y="2263887"/>
          <a:ext cx="2432050" cy="1824037"/>
        </p:xfrm>
        <a:graphic>
          <a:graphicData uri="http://schemas.openxmlformats.org/presentationml/2006/ole">
            <mc:AlternateContent xmlns:mc="http://schemas.openxmlformats.org/markup-compatibility/2006">
              <mc:Choice xmlns:v="urn:schemas-microsoft-com:vml" Requires="v">
                <p:oleObj name="Photo Editor Photo" r:id="rId2" imgW="3048426" imgH="2285714" progId="MSPhotoEd.3">
                  <p:embed/>
                </p:oleObj>
              </mc:Choice>
              <mc:Fallback>
                <p:oleObj name="Photo Editor Photo" r:id="rId2" imgW="3048426" imgH="228571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263887"/>
                        <a:ext cx="2432050" cy="18240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7"/>
          <p:cNvGrpSpPr>
            <a:grpSpLocks/>
          </p:cNvGrpSpPr>
          <p:nvPr/>
        </p:nvGrpSpPr>
        <p:grpSpPr bwMode="auto">
          <a:xfrm>
            <a:off x="5492750" y="2259124"/>
            <a:ext cx="2967038" cy="2286000"/>
            <a:chOff x="2116" y="672"/>
            <a:chExt cx="1869" cy="1440"/>
          </a:xfrm>
        </p:grpSpPr>
        <p:graphicFrame>
          <p:nvGraphicFramePr>
            <p:cNvPr id="21512" name="Object 8"/>
            <p:cNvGraphicFramePr>
              <a:graphicFrameLocks noChangeAspect="1"/>
            </p:cNvGraphicFramePr>
            <p:nvPr/>
          </p:nvGraphicFramePr>
          <p:xfrm>
            <a:off x="2116" y="672"/>
            <a:ext cx="1532" cy="1149"/>
          </p:xfrm>
          <a:graphic>
            <a:graphicData uri="http://schemas.openxmlformats.org/presentationml/2006/ole">
              <mc:AlternateContent xmlns:mc="http://schemas.openxmlformats.org/markup-compatibility/2006">
                <mc:Choice xmlns:v="urn:schemas-microsoft-com:vml" Requires="v">
                  <p:oleObj name="Photo Editor Photo" r:id="rId4" imgW="3048426" imgH="2285714" progId="MSPhotoEd.3">
                    <p:embed/>
                  </p:oleObj>
                </mc:Choice>
                <mc:Fallback>
                  <p:oleObj name="Photo Editor Photo" r:id="rId4" imgW="3048426" imgH="228571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 y="672"/>
                          <a:ext cx="1532" cy="11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13" name="Rectangle 9"/>
            <p:cNvSpPr>
              <a:spLocks noChangeArrowheads="1"/>
            </p:cNvSpPr>
            <p:nvPr/>
          </p:nvSpPr>
          <p:spPr bwMode="auto">
            <a:xfrm>
              <a:off x="2160" y="1728"/>
              <a:ext cx="1825"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110000"/>
                </a:lnSpc>
                <a:buFontTx/>
                <a:buNone/>
              </a:pPr>
              <a:r>
                <a:rPr lang="en-US" altLang="es-ES" sz="2800"/>
                <a:t>	 </a:t>
              </a:r>
              <a:r>
                <a:rPr lang="en-US" altLang="es-ES" sz="2000"/>
                <a:t>depth map</a:t>
              </a:r>
            </a:p>
          </p:txBody>
        </p:sp>
      </p:grpSp>
      <p:sp>
        <p:nvSpPr>
          <p:cNvPr id="148490" name="Line 10"/>
          <p:cNvSpPr>
            <a:spLocks noChangeShapeType="1"/>
          </p:cNvSpPr>
          <p:nvPr/>
        </p:nvSpPr>
        <p:spPr bwMode="auto">
          <a:xfrm flipH="1" flipV="1">
            <a:off x="3962400" y="2640124"/>
            <a:ext cx="969963" cy="15621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511" name="Marcador de fecha 2"/>
          <p:cNvSpPr>
            <a:spLocks noGrp="1"/>
          </p:cNvSpPr>
          <p:nvPr>
            <p:ph type="dt" sz="quarter" idx="10"/>
          </p:nvPr>
        </p:nvSpPr>
        <p:spPr>
          <a:xfrm>
            <a:off x="457200" y="143812"/>
            <a:ext cx="2895600" cy="329184"/>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D80E1D17-0736-B44B-9CBC-CF03CBD6868B}" type="datetime10">
              <a:rPr lang="es-ES_tradnl" altLang="es-ES" sz="1400" smtClean="0"/>
              <a:t>14:07</a:t>
            </a:fld>
            <a:endParaRPr lang="en-GB" altLang="es-ES" sz="1400"/>
          </a:p>
        </p:txBody>
      </p:sp>
      <p:sp>
        <p:nvSpPr>
          <p:cNvPr id="3" name="Slide Number Placeholder 2">
            <a:extLst>
              <a:ext uri="{FF2B5EF4-FFF2-40B4-BE49-F238E27FC236}">
                <a16:creationId xmlns:a16="http://schemas.microsoft.com/office/drawing/2014/main" id="{F31BBD8F-55EC-F140-9090-EFF4ABF3BD5B}"/>
              </a:ext>
            </a:extLst>
          </p:cNvPr>
          <p:cNvSpPr>
            <a:spLocks noGrp="1"/>
          </p:cNvSpPr>
          <p:nvPr>
            <p:ph type="sldNum" sz="quarter" idx="12"/>
          </p:nvPr>
        </p:nvSpPr>
        <p:spPr>
          <a:xfrm>
            <a:off x="7620000" y="143812"/>
            <a:ext cx="1066800" cy="329184"/>
          </a:xfrm>
        </p:spPr>
        <p:txBody>
          <a:bodyPr/>
          <a:lstStyle/>
          <a:p>
            <a:pPr>
              <a:defRPr/>
            </a:pPr>
            <a:fld id="{92C0268C-C029-4760-98E8-5BF4E76A023E}" type="slidenum">
              <a:rPr lang="en-US" smtClean="0"/>
              <a:pPr>
                <a:defRPr/>
              </a:pPr>
              <a:t>12</a:t>
            </a:fld>
            <a:endParaRPr lang="en-US"/>
          </a:p>
        </p:txBody>
      </p:sp>
    </p:spTree>
    <p:extLst>
      <p:ext uri="{BB962C8B-B14F-4D97-AF65-F5344CB8AC3E}">
        <p14:creationId xmlns:p14="http://schemas.microsoft.com/office/powerpoint/2010/main" val="505891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8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4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84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48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49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848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8483">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848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84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p:bldP spid="14849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Picture 2" descr="___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700213"/>
            <a:ext cx="2343150" cy="307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0707" name="Picture 3" descr="cap_1384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776413"/>
            <a:ext cx="5715000" cy="2619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0708" name="Text Box 4"/>
          <p:cNvSpPr txBox="1">
            <a:spLocks noChangeArrowheads="1"/>
          </p:cNvSpPr>
          <p:nvPr/>
        </p:nvSpPr>
        <p:spPr bwMode="auto">
          <a:xfrm>
            <a:off x="1965325" y="5988050"/>
            <a:ext cx="36766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600" i="1"/>
              <a:t>Matrix</a:t>
            </a:r>
            <a:r>
              <a:rPr lang="en-US" altLang="es-ES" sz="1600"/>
              <a:t>, ESC Entertainment, XYZRGB, NRC</a:t>
            </a:r>
          </a:p>
        </p:txBody>
      </p:sp>
      <p:sp>
        <p:nvSpPr>
          <p:cNvPr id="169989" name="Rectangle 5"/>
          <p:cNvSpPr>
            <a:spLocks noGrp="1" noChangeArrowheads="1"/>
          </p:cNvSpPr>
          <p:nvPr>
            <p:ph type="title"/>
          </p:nvPr>
        </p:nvSpPr>
        <p:spPr>
          <a:xfrm>
            <a:off x="0" y="620713"/>
            <a:ext cx="8686800" cy="1143000"/>
          </a:xfrm>
        </p:spPr>
        <p:txBody>
          <a:bodyPr>
            <a:normAutofit/>
          </a:bodyPr>
          <a:lstStyle/>
          <a:p>
            <a:pPr>
              <a:defRPr/>
            </a:pPr>
            <a:r>
              <a:rPr lang="en-US" altLang="es-ES" b="1" dirty="0">
                <a:solidFill>
                  <a:srgbClr val="0432FF"/>
                </a:solidFill>
                <a:latin typeface="Calibri" panose="020F0502020204030204" pitchFamily="34" charset="0"/>
                <a:cs typeface="Calibri"/>
              </a:rPr>
              <a:t>Visual effects:  shape capture</a:t>
            </a:r>
          </a:p>
        </p:txBody>
      </p:sp>
      <p:sp>
        <p:nvSpPr>
          <p:cNvPr id="20071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1B46F39-4D41-0F42-B275-90647DAB6916}"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969B4D16-598D-8D48-B35F-64A8CB8102BB}"/>
              </a:ext>
            </a:extLst>
          </p:cNvPr>
          <p:cNvSpPr>
            <a:spLocks noGrp="1"/>
          </p:cNvSpPr>
          <p:nvPr>
            <p:ph type="sldNum" sz="quarter" idx="12"/>
          </p:nvPr>
        </p:nvSpPr>
        <p:spPr/>
        <p:txBody>
          <a:bodyPr/>
          <a:lstStyle/>
          <a:p>
            <a:pPr>
              <a:defRPr/>
            </a:pPr>
            <a:fld id="{92C0268C-C029-4760-98E8-5BF4E76A023E}" type="slidenum">
              <a:rPr lang="en-US" smtClean="0"/>
              <a:pPr>
                <a:defRPr/>
              </a:pPr>
              <a:t>120</a:t>
            </a:fld>
            <a:endParaRPr lang="en-US"/>
          </a:p>
        </p:txBody>
      </p:sp>
    </p:spTree>
    <p:extLst>
      <p:ext uri="{BB962C8B-B14F-4D97-AF65-F5344CB8AC3E}">
        <p14:creationId xmlns:p14="http://schemas.microsoft.com/office/powerpoint/2010/main" val="25301185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4"/>
          <p:cNvSpPr txBox="1">
            <a:spLocks noChangeArrowheads="1"/>
          </p:cNvSpPr>
          <p:nvPr/>
        </p:nvSpPr>
        <p:spPr bwMode="auto">
          <a:xfrm>
            <a:off x="2379663" y="6276975"/>
            <a:ext cx="43910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600" i="1"/>
              <a:t>Pirates of the Carribean</a:t>
            </a:r>
            <a:r>
              <a:rPr lang="en-US" altLang="es-ES" sz="1600"/>
              <a:t>, Industrial Light and Magic</a:t>
            </a:r>
          </a:p>
        </p:txBody>
      </p:sp>
      <p:pic>
        <p:nvPicPr>
          <p:cNvPr id="20275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412875"/>
            <a:ext cx="5276850" cy="240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275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860800"/>
            <a:ext cx="5267325" cy="241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txBox="1">
            <a:spLocks noChangeArrowheads="1"/>
          </p:cNvSpPr>
          <p:nvPr/>
        </p:nvSpPr>
        <p:spPr bwMode="auto">
          <a:xfrm>
            <a:off x="0" y="260350"/>
            <a:ext cx="8686800" cy="1143000"/>
          </a:xfrm>
          <a:prstGeom prst="rect">
            <a:avLst/>
          </a:prstGeom>
          <a:noFill/>
          <a:ln w="9525">
            <a:noFill/>
            <a:miter lim="800000"/>
            <a:headEnd/>
            <a:tailEnd/>
          </a:ln>
        </p:spPr>
        <p:txBody>
          <a:bodyPr anchor="ctr"/>
          <a:lstStyle/>
          <a:p>
            <a:pPr>
              <a:defRPr/>
            </a:pPr>
            <a:r>
              <a:rPr lang="en-US" altLang="es-ES" sz="4000" spc="-100" dirty="0">
                <a:solidFill>
                  <a:srgbClr val="0432FF"/>
                </a:solidFill>
                <a:latin typeface="Calibri" panose="020F0502020204030204" pitchFamily="34" charset="0"/>
                <a:ea typeface="+mj-ea"/>
                <a:cs typeface="Calibri"/>
              </a:rPr>
              <a:t>Visual effects:  shape capture</a:t>
            </a:r>
          </a:p>
        </p:txBody>
      </p:sp>
      <p:sp>
        <p:nvSpPr>
          <p:cNvPr id="20275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570AF0B3-F595-1849-B60B-3F95D409695F}"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B738F8B9-D2FB-8141-AA34-8B4C8AA84025}"/>
              </a:ext>
            </a:extLst>
          </p:cNvPr>
          <p:cNvSpPr>
            <a:spLocks noGrp="1"/>
          </p:cNvSpPr>
          <p:nvPr>
            <p:ph type="sldNum" sz="quarter" idx="12"/>
          </p:nvPr>
        </p:nvSpPr>
        <p:spPr/>
        <p:txBody>
          <a:bodyPr/>
          <a:lstStyle/>
          <a:p>
            <a:pPr>
              <a:defRPr/>
            </a:pPr>
            <a:fld id="{92C0268C-C029-4760-98E8-5BF4E76A023E}" type="slidenum">
              <a:rPr lang="en-US" smtClean="0"/>
              <a:pPr>
                <a:defRPr/>
              </a:pPr>
              <a:t>121</a:t>
            </a:fld>
            <a:endParaRPr lang="en-US"/>
          </a:p>
        </p:txBody>
      </p:sp>
    </p:spTree>
    <p:extLst>
      <p:ext uri="{BB962C8B-B14F-4D97-AF65-F5344CB8AC3E}">
        <p14:creationId xmlns:p14="http://schemas.microsoft.com/office/powerpoint/2010/main" val="20350156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a:defRPr/>
            </a:pPr>
            <a:r>
              <a:rPr lang="en-US" altLang="es-ES" b="1" dirty="0">
                <a:solidFill>
                  <a:srgbClr val="0432FF"/>
                </a:solidFill>
                <a:latin typeface="Calibri" panose="020F0502020204030204" pitchFamily="34" charset="0"/>
                <a:cs typeface="Calibri"/>
              </a:rPr>
              <a:t>Sport</a:t>
            </a:r>
          </a:p>
        </p:txBody>
      </p:sp>
      <p:pic>
        <p:nvPicPr>
          <p:cNvPr id="204804" name="Picture 5" descr="first-down-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700213"/>
            <a:ext cx="4513262" cy="338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05" name="Text Box 6"/>
          <p:cNvSpPr txBox="1">
            <a:spLocks noChangeArrowheads="1"/>
          </p:cNvSpPr>
          <p:nvPr/>
        </p:nvSpPr>
        <p:spPr bwMode="auto">
          <a:xfrm>
            <a:off x="3405188" y="5300663"/>
            <a:ext cx="240347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600" i="1" dirty="0">
                <a:hlinkClick r:id="rId4"/>
              </a:rPr>
              <a:t>Sportvision</a:t>
            </a:r>
            <a:r>
              <a:rPr lang="en-US" altLang="es-ES" sz="1600" dirty="0">
                <a:hlinkClick r:id="rId4"/>
              </a:rPr>
              <a:t> </a:t>
            </a:r>
            <a:r>
              <a:rPr lang="en-US" altLang="es-ES" sz="1600" dirty="0"/>
              <a:t>first down line</a:t>
            </a:r>
          </a:p>
        </p:txBody>
      </p:sp>
      <p:sp>
        <p:nvSpPr>
          <p:cNvPr id="204806"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D1BA165B-B511-874E-8631-62D034F26280}"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A6922411-40F5-7048-BA56-DFB2A996A179}"/>
              </a:ext>
            </a:extLst>
          </p:cNvPr>
          <p:cNvSpPr>
            <a:spLocks noGrp="1"/>
          </p:cNvSpPr>
          <p:nvPr>
            <p:ph type="sldNum" sz="quarter" idx="12"/>
          </p:nvPr>
        </p:nvSpPr>
        <p:spPr/>
        <p:txBody>
          <a:bodyPr/>
          <a:lstStyle/>
          <a:p>
            <a:pPr>
              <a:defRPr/>
            </a:pPr>
            <a:fld id="{92C0268C-C029-4760-98E8-5BF4E76A023E}" type="slidenum">
              <a:rPr lang="en-US" smtClean="0"/>
              <a:pPr>
                <a:defRPr/>
              </a:pPr>
              <a:t>122</a:t>
            </a:fld>
            <a:endParaRPr lang="en-US"/>
          </a:p>
        </p:txBody>
      </p:sp>
    </p:spTree>
    <p:extLst>
      <p:ext uri="{BB962C8B-B14F-4D97-AF65-F5344CB8AC3E}">
        <p14:creationId xmlns:p14="http://schemas.microsoft.com/office/powerpoint/2010/main" val="18593487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533400" y="260350"/>
            <a:ext cx="8229600" cy="1143000"/>
          </a:xfrm>
        </p:spPr>
        <p:txBody>
          <a:bodyPr>
            <a:normAutofit/>
          </a:bodyPr>
          <a:lstStyle/>
          <a:p>
            <a:pPr>
              <a:defRPr/>
            </a:pPr>
            <a:r>
              <a:rPr lang="en-US" altLang="es-ES" b="1" dirty="0">
                <a:solidFill>
                  <a:srgbClr val="0432FF"/>
                </a:solidFill>
                <a:latin typeface="Calibri" panose="020F0502020204030204" pitchFamily="34" charset="0"/>
                <a:cs typeface="Calibri"/>
              </a:rPr>
              <a:t>Intelligent cars</a:t>
            </a:r>
          </a:p>
        </p:txBody>
      </p:sp>
      <p:sp>
        <p:nvSpPr>
          <p:cNvPr id="206851" name="Rectangle 3"/>
          <p:cNvSpPr>
            <a:spLocks noGrp="1" noChangeArrowheads="1"/>
          </p:cNvSpPr>
          <p:nvPr>
            <p:ph type="body" idx="1"/>
          </p:nvPr>
        </p:nvSpPr>
        <p:spPr>
          <a:xfrm>
            <a:off x="179388" y="4876800"/>
            <a:ext cx="8583612" cy="2057400"/>
          </a:xfrm>
        </p:spPr>
        <p:txBody>
          <a:bodyPr/>
          <a:lstStyle/>
          <a:p>
            <a:r>
              <a:rPr lang="en-US" altLang="es-ES" sz="2400">
                <a:cs typeface="Calibri" panose="020F0502020204030204" pitchFamily="34" charset="0"/>
                <a:hlinkClick r:id="rId3"/>
              </a:rPr>
              <a:t>Mobileye</a:t>
            </a:r>
            <a:endParaRPr lang="en-US" altLang="es-ES" sz="2400">
              <a:cs typeface="Calibri" panose="020F0502020204030204" pitchFamily="34" charset="0"/>
            </a:endParaRPr>
          </a:p>
          <a:p>
            <a:pPr lvl="1"/>
            <a:r>
              <a:rPr lang="en-US" altLang="es-ES" sz="2000">
                <a:cs typeface="Calibri" panose="020F0502020204030204" pitchFamily="34" charset="0"/>
              </a:rPr>
              <a:t>Vision systems in BMW, GM, Volvo, Folkswagen</a:t>
            </a:r>
          </a:p>
          <a:p>
            <a:pPr lvl="1"/>
            <a:r>
              <a:rPr lang="en-US" altLang="es-ES" sz="2000">
                <a:cs typeface="Calibri" panose="020F0502020204030204" pitchFamily="34" charset="0"/>
              </a:rPr>
              <a:t>In 2010:  70% of the manufactured cars.</a:t>
            </a:r>
          </a:p>
          <a:p>
            <a:pPr lvl="1">
              <a:buFontTx/>
              <a:buNone/>
            </a:pPr>
            <a:r>
              <a:rPr lang="en-US" altLang="es-ES" sz="2000">
                <a:cs typeface="Calibri" panose="020F0502020204030204" pitchFamily="34" charset="0"/>
              </a:rPr>
              <a:t>- </a:t>
            </a:r>
            <a:r>
              <a:rPr lang="en-US" altLang="es-ES" sz="2000">
                <a:cs typeface="Calibri" panose="020F0502020204030204" pitchFamily="34" charset="0"/>
                <a:hlinkClick r:id="rId4"/>
              </a:rPr>
              <a:t>video</a:t>
            </a:r>
            <a:endParaRPr lang="en-US" altLang="es-ES" sz="2000">
              <a:cs typeface="Calibri" panose="020F0502020204030204" pitchFamily="34" charset="0"/>
            </a:endParaRPr>
          </a:p>
        </p:txBody>
      </p:sp>
      <p:pic>
        <p:nvPicPr>
          <p:cNvPr id="20685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75" y="1196975"/>
            <a:ext cx="7781925" cy="367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853"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68398C0A-0AAE-4449-BDB7-1ACD9CDE2187}"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5D4C8DCE-0D77-EC41-AF3A-36733B6C3C41}"/>
              </a:ext>
            </a:extLst>
          </p:cNvPr>
          <p:cNvSpPr>
            <a:spLocks noGrp="1"/>
          </p:cNvSpPr>
          <p:nvPr>
            <p:ph type="sldNum" sz="quarter" idx="12"/>
          </p:nvPr>
        </p:nvSpPr>
        <p:spPr/>
        <p:txBody>
          <a:bodyPr/>
          <a:lstStyle/>
          <a:p>
            <a:pPr>
              <a:defRPr/>
            </a:pPr>
            <a:fld id="{92C0268C-C029-4760-98E8-5BF4E76A023E}" type="slidenum">
              <a:rPr lang="en-US" smtClean="0"/>
              <a:pPr>
                <a:defRPr/>
              </a:pPr>
              <a:t>123</a:t>
            </a:fld>
            <a:endParaRPr lang="en-US"/>
          </a:p>
        </p:txBody>
      </p:sp>
    </p:spTree>
    <p:extLst>
      <p:ext uri="{BB962C8B-B14F-4D97-AF65-F5344CB8AC3E}">
        <p14:creationId xmlns:p14="http://schemas.microsoft.com/office/powerpoint/2010/main" val="6158276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p:nvPr>
        </p:nvSpPr>
        <p:spPr/>
        <p:txBody>
          <a:bodyPr>
            <a:normAutofit/>
          </a:bodyPr>
          <a:lstStyle/>
          <a:p>
            <a:pPr>
              <a:defRPr/>
            </a:pPr>
            <a:r>
              <a:rPr lang="en-US" altLang="es-ES" b="1" dirty="0">
                <a:solidFill>
                  <a:srgbClr val="0432FF"/>
                </a:solidFill>
                <a:latin typeface="Calibri" panose="020F0502020204030204" pitchFamily="34" charset="0"/>
                <a:cs typeface="Calibri"/>
              </a:rPr>
              <a:t>Google cars</a:t>
            </a:r>
          </a:p>
        </p:txBody>
      </p:sp>
      <p:pic>
        <p:nvPicPr>
          <p:cNvPr id="208899" name="Picture 2" descr="http://graphics8.nytimes.com/images/2010/10/10/us/10google-span/10google-span-article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5715000" cy="340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8900" name="TextBox 4"/>
          <p:cNvSpPr txBox="1">
            <a:spLocks noChangeArrowheads="1"/>
          </p:cNvSpPr>
          <p:nvPr/>
        </p:nvSpPr>
        <p:spPr bwMode="auto">
          <a:xfrm>
            <a:off x="304800" y="4953000"/>
            <a:ext cx="8686800" cy="170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t>Oct 9, 2010. </a:t>
            </a:r>
            <a:r>
              <a:rPr lang="en-US" altLang="es-ES" sz="1800">
                <a:hlinkClick r:id="rId3"/>
              </a:rPr>
              <a:t>"Google Cars Drive Themselves, in Traffic"</a:t>
            </a:r>
            <a:r>
              <a:rPr lang="en-US" altLang="es-ES" sz="1800"/>
              <a:t>. </a:t>
            </a:r>
            <a:r>
              <a:rPr lang="en-US" altLang="es-ES" sz="1800" i="1">
                <a:hlinkClick r:id="rId4" tooltip="The New York Times"/>
              </a:rPr>
              <a:t>The New York Times</a:t>
            </a:r>
            <a:r>
              <a:rPr lang="en-US" altLang="es-ES" sz="1800"/>
              <a:t>. John Markoff</a:t>
            </a:r>
          </a:p>
          <a:p>
            <a:pPr eaLnBrk="1" hangingPunct="1">
              <a:lnSpc>
                <a:spcPct val="90000"/>
              </a:lnSpc>
            </a:pPr>
            <a:r>
              <a:rPr lang="en-US" altLang="es-ES" sz="1800"/>
              <a:t>June 24, 2011. </a:t>
            </a:r>
            <a:r>
              <a:rPr lang="en-US" altLang="es-ES" sz="1800">
                <a:hlinkClick r:id="rId5"/>
              </a:rPr>
              <a:t>"Nevada state law paves the way for driverless cars"</a:t>
            </a:r>
            <a:r>
              <a:rPr lang="en-US" altLang="es-ES" sz="1800"/>
              <a:t>. </a:t>
            </a:r>
            <a:r>
              <a:rPr lang="en-US" altLang="es-ES" sz="1800" i="1">
                <a:hlinkClick r:id="rId6" tooltip="Financial Post"/>
              </a:rPr>
              <a:t>Financial Post</a:t>
            </a:r>
            <a:r>
              <a:rPr lang="en-US" altLang="es-ES" sz="1800"/>
              <a:t>. Christine Dobby</a:t>
            </a:r>
          </a:p>
          <a:p>
            <a:pPr eaLnBrk="1" hangingPunct="1">
              <a:lnSpc>
                <a:spcPct val="90000"/>
              </a:lnSpc>
            </a:pPr>
            <a:r>
              <a:rPr lang="en-US" altLang="es-ES" sz="1800"/>
              <a:t>Aug 9, 2011, </a:t>
            </a:r>
            <a:r>
              <a:rPr lang="en-US" altLang="es-ES" sz="1800" u="sng">
                <a:hlinkClick r:id="rId7"/>
              </a:rPr>
              <a:t>"Human error blamed after Google's driverless car sparks five-vehicle crash"</a:t>
            </a:r>
            <a:r>
              <a:rPr lang="en-US" altLang="es-ES" sz="1800"/>
              <a:t>. </a:t>
            </a:r>
            <a:r>
              <a:rPr lang="en-US" altLang="es-ES" sz="1800" i="1"/>
              <a:t>The Star</a:t>
            </a:r>
            <a:r>
              <a:rPr lang="en-US" altLang="es-ES" sz="1800"/>
              <a:t> (Toronto)</a:t>
            </a:r>
          </a:p>
        </p:txBody>
      </p:sp>
      <p:sp>
        <p:nvSpPr>
          <p:cNvPr id="208901"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6823D717-3961-AD43-8EFF-6552A079E058}"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296B81C7-2397-814B-B385-98265798870F}"/>
              </a:ext>
            </a:extLst>
          </p:cNvPr>
          <p:cNvSpPr>
            <a:spLocks noGrp="1"/>
          </p:cNvSpPr>
          <p:nvPr>
            <p:ph type="sldNum" sz="quarter" idx="12"/>
          </p:nvPr>
        </p:nvSpPr>
        <p:spPr/>
        <p:txBody>
          <a:bodyPr/>
          <a:lstStyle/>
          <a:p>
            <a:pPr>
              <a:defRPr/>
            </a:pPr>
            <a:fld id="{92C0268C-C029-4760-98E8-5BF4E76A023E}" type="slidenum">
              <a:rPr lang="en-US" smtClean="0"/>
              <a:pPr>
                <a:defRPr/>
              </a:pPr>
              <a:t>124</a:t>
            </a:fld>
            <a:endParaRPr lang="en-US"/>
          </a:p>
        </p:txBody>
      </p:sp>
    </p:spTree>
    <p:extLst>
      <p:ext uri="{BB962C8B-B14F-4D97-AF65-F5344CB8AC3E}">
        <p14:creationId xmlns:p14="http://schemas.microsoft.com/office/powerpoint/2010/main" val="3333693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107950" y="274638"/>
            <a:ext cx="8578850" cy="1143000"/>
          </a:xfrm>
        </p:spPr>
        <p:txBody>
          <a:bodyPr>
            <a:normAutofit/>
          </a:bodyPr>
          <a:lstStyle/>
          <a:p>
            <a:pPr>
              <a:defRPr/>
            </a:pPr>
            <a:r>
              <a:rPr lang="en-US" altLang="es-ES" b="1" dirty="0">
                <a:solidFill>
                  <a:srgbClr val="0432FF"/>
                </a:solidFill>
                <a:latin typeface="Calibri" panose="020F0502020204030204" pitchFamily="34" charset="0"/>
                <a:cs typeface="Calibri"/>
              </a:rPr>
              <a:t>Vision based interaction</a:t>
            </a:r>
          </a:p>
        </p:txBody>
      </p:sp>
      <p:pic>
        <p:nvPicPr>
          <p:cNvPr id="209923" name="Picture 5" descr="260px-Wii_Wiimotea">
            <a:hlinkClick r:id="rId3" tooltip="Wii Wiimotea.png"/>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22375"/>
            <a:ext cx="2476500" cy="328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9924" name="Picture 7" descr="LA audience plays NewsBreaker L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733800"/>
            <a:ext cx="3352800" cy="223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9925" name="Picture 9" descr="Digimask-Demo-2_qjpreviewt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222375"/>
            <a:ext cx="3429000" cy="2020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926" name="Text Box 10"/>
          <p:cNvSpPr txBox="1">
            <a:spLocks noChangeArrowheads="1"/>
          </p:cNvSpPr>
          <p:nvPr/>
        </p:nvSpPr>
        <p:spPr bwMode="auto">
          <a:xfrm>
            <a:off x="179388" y="4797425"/>
            <a:ext cx="25527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600"/>
              <a:t>Nintendo Wii. Work of</a:t>
            </a:r>
            <a:r>
              <a:rPr lang="en-US" altLang="es-ES" sz="1600">
                <a:hlinkClick r:id="rId7"/>
              </a:rPr>
              <a:t> Lee</a:t>
            </a:r>
            <a:r>
              <a:rPr lang="en-US" altLang="en-US" sz="1600">
                <a:hlinkClick r:id="rId7"/>
              </a:rPr>
              <a:t>’</a:t>
            </a:r>
            <a:r>
              <a:rPr lang="en-US" altLang="es-ES" sz="1600">
                <a:hlinkClick r:id="rId7"/>
              </a:rPr>
              <a:t>s </a:t>
            </a:r>
          </a:p>
          <a:p>
            <a:pPr eaLnBrk="1" hangingPunct="1">
              <a:spcBef>
                <a:spcPct val="0"/>
              </a:spcBef>
              <a:buFontTx/>
              <a:buNone/>
            </a:pPr>
            <a:r>
              <a:rPr lang="en-US" altLang="es-ES" sz="1600">
                <a:hlinkClick r:id="rId7"/>
              </a:rPr>
              <a:t>from CMU </a:t>
            </a:r>
            <a:r>
              <a:rPr lang="en-US" altLang="es-ES" sz="1600"/>
              <a:t> how to use:</a:t>
            </a:r>
          </a:p>
          <a:p>
            <a:pPr eaLnBrk="1" hangingPunct="1">
              <a:spcBef>
                <a:spcPct val="0"/>
              </a:spcBef>
              <a:buFontTx/>
              <a:buNone/>
            </a:pPr>
            <a:r>
              <a:rPr lang="en-US" altLang="es-ES" sz="1600">
                <a:hlinkClick r:id="rId8"/>
              </a:rPr>
              <a:t>multi-touch display</a:t>
            </a:r>
            <a:r>
              <a:rPr lang="en-US" altLang="es-ES" sz="1600"/>
              <a:t>! </a:t>
            </a:r>
          </a:p>
        </p:txBody>
      </p:sp>
      <p:sp>
        <p:nvSpPr>
          <p:cNvPr id="209927" name="Text Box 11"/>
          <p:cNvSpPr txBox="1">
            <a:spLocks noChangeArrowheads="1"/>
          </p:cNvSpPr>
          <p:nvPr/>
        </p:nvSpPr>
        <p:spPr bwMode="auto">
          <a:xfrm>
            <a:off x="4787900" y="3357563"/>
            <a:ext cx="425132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600">
                <a:hlinkClick r:id="rId9"/>
              </a:rPr>
              <a:t>Digimask</a:t>
            </a:r>
            <a:r>
              <a:rPr lang="en-US" altLang="es-ES" sz="1600"/>
              <a:t>:  put the face of a person to the avatar.</a:t>
            </a:r>
          </a:p>
        </p:txBody>
      </p:sp>
      <p:sp>
        <p:nvSpPr>
          <p:cNvPr id="209928" name="Text Box 12"/>
          <p:cNvSpPr txBox="1">
            <a:spLocks noChangeArrowheads="1"/>
          </p:cNvSpPr>
          <p:nvPr/>
        </p:nvSpPr>
        <p:spPr bwMode="auto">
          <a:xfrm>
            <a:off x="3730625" y="6019800"/>
            <a:ext cx="46577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n-US" sz="1600" i="1">
                <a:hlinkClick r:id="rId10"/>
              </a:rPr>
              <a:t>“</a:t>
            </a:r>
            <a:r>
              <a:rPr lang="en-US" altLang="es-ES" sz="1600" i="1">
                <a:hlinkClick r:id="rId10"/>
              </a:rPr>
              <a:t>Game turns moviegoers into Human Joysticks</a:t>
            </a:r>
            <a:r>
              <a:rPr lang="en-US" altLang="en-US" sz="1600" i="1">
                <a:hlinkClick r:id="rId10"/>
              </a:rPr>
              <a:t>”</a:t>
            </a:r>
            <a:r>
              <a:rPr lang="en-US" altLang="ja-JP" sz="1600">
                <a:hlinkClick r:id="rId10"/>
              </a:rPr>
              <a:t>, </a:t>
            </a:r>
            <a:r>
              <a:rPr lang="en-US" altLang="ja-JP" sz="1600"/>
              <a:t>CNET</a:t>
            </a:r>
          </a:p>
          <a:p>
            <a:pPr eaLnBrk="1" hangingPunct="1">
              <a:spcBef>
                <a:spcPct val="0"/>
              </a:spcBef>
              <a:buFontTx/>
              <a:buNone/>
            </a:pPr>
            <a:r>
              <a:rPr lang="en-US" altLang="es-ES" sz="1600"/>
              <a:t>A camera following the audience:</a:t>
            </a:r>
            <a:r>
              <a:rPr lang="en-US" altLang="es-ES" sz="1600">
                <a:hlinkClick r:id="rId11"/>
              </a:rPr>
              <a:t>aquest treball</a:t>
            </a:r>
            <a:r>
              <a:rPr lang="en-US" altLang="es-ES" sz="1600"/>
              <a:t>.</a:t>
            </a:r>
          </a:p>
        </p:txBody>
      </p:sp>
      <p:sp>
        <p:nvSpPr>
          <p:cNvPr id="209929"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F4F7EE3-D123-AD4C-8C73-02CBB6C9B281}"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7D41115B-5CAB-2E4C-969B-4435E325CE7F}"/>
              </a:ext>
            </a:extLst>
          </p:cNvPr>
          <p:cNvSpPr>
            <a:spLocks noGrp="1"/>
          </p:cNvSpPr>
          <p:nvPr>
            <p:ph type="sldNum" sz="quarter" idx="12"/>
          </p:nvPr>
        </p:nvSpPr>
        <p:spPr/>
        <p:txBody>
          <a:bodyPr/>
          <a:lstStyle/>
          <a:p>
            <a:pPr>
              <a:defRPr/>
            </a:pPr>
            <a:fld id="{92C0268C-C029-4760-98E8-5BF4E76A023E}" type="slidenum">
              <a:rPr lang="en-US" smtClean="0"/>
              <a:pPr>
                <a:defRPr/>
              </a:pPr>
              <a:t>125</a:t>
            </a:fld>
            <a:endParaRPr lang="en-US"/>
          </a:p>
        </p:txBody>
      </p:sp>
    </p:spTree>
    <p:extLst>
      <p:ext uri="{BB962C8B-B14F-4D97-AF65-F5344CB8AC3E}">
        <p14:creationId xmlns:p14="http://schemas.microsoft.com/office/powerpoint/2010/main" val="23639282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a:defRPr/>
            </a:pPr>
            <a:r>
              <a:rPr lang="ca-ES" altLang="es-ES" b="1" dirty="0" err="1">
                <a:solidFill>
                  <a:srgbClr val="0432FF"/>
                </a:solidFill>
                <a:latin typeface="Calibri" panose="020F0502020204030204" pitchFamily="34" charset="0"/>
                <a:cs typeface="Calibri"/>
              </a:rPr>
              <a:t>Vision</a:t>
            </a:r>
            <a:r>
              <a:rPr lang="ca-ES" altLang="es-ES" b="1" dirty="0">
                <a:solidFill>
                  <a:srgbClr val="0432FF"/>
                </a:solidFill>
                <a:latin typeface="Calibri" panose="020F0502020204030204" pitchFamily="34" charset="0"/>
                <a:cs typeface="Calibri"/>
              </a:rPr>
              <a:t> in </a:t>
            </a:r>
            <a:r>
              <a:rPr lang="ca-ES" altLang="es-ES" b="1" dirty="0" err="1">
                <a:solidFill>
                  <a:srgbClr val="0432FF"/>
                </a:solidFill>
                <a:latin typeface="Calibri" panose="020F0502020204030204" pitchFamily="34" charset="0"/>
                <a:cs typeface="Calibri"/>
              </a:rPr>
              <a:t>the</a:t>
            </a:r>
            <a:r>
              <a:rPr lang="ca-ES" altLang="es-ES" b="1" dirty="0">
                <a:solidFill>
                  <a:srgbClr val="0432FF"/>
                </a:solidFill>
                <a:latin typeface="Calibri" panose="020F0502020204030204" pitchFamily="34" charset="0"/>
                <a:cs typeface="Calibri"/>
              </a:rPr>
              <a:t> </a:t>
            </a:r>
            <a:r>
              <a:rPr lang="ca-ES" altLang="es-ES" b="1" dirty="0" err="1">
                <a:solidFill>
                  <a:srgbClr val="0432FF"/>
                </a:solidFill>
                <a:latin typeface="Calibri" panose="020F0502020204030204" pitchFamily="34" charset="0"/>
                <a:cs typeface="Calibri"/>
              </a:rPr>
              <a:t>space</a:t>
            </a:r>
            <a:endParaRPr lang="ca-ES" altLang="es-ES" b="1" dirty="0">
              <a:solidFill>
                <a:srgbClr val="0432FF"/>
              </a:solidFill>
              <a:latin typeface="Calibri" panose="020F0502020204030204" pitchFamily="34" charset="0"/>
              <a:cs typeface="Calibri"/>
            </a:endParaRPr>
          </a:p>
        </p:txBody>
      </p:sp>
      <p:sp>
        <p:nvSpPr>
          <p:cNvPr id="211971" name="Rectangle 3"/>
          <p:cNvSpPr>
            <a:spLocks noGrp="1" noChangeArrowheads="1"/>
          </p:cNvSpPr>
          <p:nvPr>
            <p:ph type="body" idx="1"/>
          </p:nvPr>
        </p:nvSpPr>
        <p:spPr/>
        <p:txBody>
          <a:bodyPr/>
          <a:lstStyle/>
          <a:p>
            <a:endParaRPr lang="es-ES" altLang="es-ES">
              <a:cs typeface="Calibri" panose="020F0502020204030204" pitchFamily="34" charset="0"/>
            </a:endParaRPr>
          </a:p>
        </p:txBody>
      </p:sp>
      <p:pic>
        <p:nvPicPr>
          <p:cNvPr id="211972" name="Picture 6" descr="1198865273_31824-1_Sol1369A_WestValley_L257F_b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76350"/>
            <a:ext cx="8534400" cy="2333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1973" name="Rectangle 7"/>
          <p:cNvSpPr>
            <a:spLocks noChangeArrowheads="1"/>
          </p:cNvSpPr>
          <p:nvPr/>
        </p:nvSpPr>
        <p:spPr bwMode="auto">
          <a:xfrm>
            <a:off x="685800" y="4495800"/>
            <a:ext cx="80010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200150" indent="-28575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buFontTx/>
              <a:buNone/>
            </a:pPr>
            <a:r>
              <a:rPr lang="ca-ES" altLang="es-ES" sz="2800"/>
              <a:t>Vision systems (JPL) for:</a:t>
            </a:r>
          </a:p>
          <a:p>
            <a:pPr lvl="1" eaLnBrk="1" hangingPunct="1">
              <a:buFontTx/>
              <a:buChar char="•"/>
            </a:pPr>
            <a:r>
              <a:rPr lang="ca-ES" altLang="es-ES" sz="2000">
                <a:ea typeface="MS PGothic" panose="020B0600070205080204" pitchFamily="34" charset="-128"/>
              </a:rPr>
              <a:t>P</a:t>
            </a:r>
            <a:r>
              <a:rPr lang="en-US" altLang="es-ES" sz="2000">
                <a:ea typeface="MS PGothic" panose="020B0600070205080204" pitchFamily="34" charset="-128"/>
              </a:rPr>
              <a:t>anorama stitching </a:t>
            </a:r>
          </a:p>
          <a:p>
            <a:pPr lvl="1" eaLnBrk="1" hangingPunct="1">
              <a:buFontTx/>
              <a:buChar char="•"/>
            </a:pPr>
            <a:r>
              <a:rPr lang="en-US" altLang="es-ES" sz="2000">
                <a:ea typeface="MS PGothic" panose="020B0600070205080204" pitchFamily="34" charset="-128"/>
              </a:rPr>
              <a:t>3D Terrain Modeling </a:t>
            </a:r>
          </a:p>
          <a:p>
            <a:pPr lvl="1" eaLnBrk="1" hangingPunct="1">
              <a:buFontTx/>
              <a:buChar char="•"/>
            </a:pPr>
            <a:r>
              <a:rPr lang="en-US" altLang="es-ES" sz="2000">
                <a:ea typeface="MS PGothic" panose="020B0600070205080204" pitchFamily="34" charset="-128"/>
              </a:rPr>
              <a:t>Obstacle detection, tracking the position </a:t>
            </a:r>
            <a:endParaRPr lang="ca-ES" altLang="es-ES" sz="2000">
              <a:ea typeface="MS PGothic" panose="020B0600070205080204" pitchFamily="34" charset="-128"/>
            </a:endParaRPr>
          </a:p>
          <a:p>
            <a:pPr lvl="2" eaLnBrk="1" hangingPunct="1"/>
            <a:r>
              <a:rPr lang="ca-ES" altLang="en-US" sz="2000">
                <a:ea typeface="MS PGothic" panose="020B0600070205080204" pitchFamily="34" charset="-128"/>
              </a:rPr>
              <a:t>“</a:t>
            </a:r>
            <a:r>
              <a:rPr lang="ca-ES" altLang="ja-JP" sz="2000">
                <a:ea typeface="MS PGothic" panose="020B0600070205080204" pitchFamily="34" charset="-128"/>
                <a:hlinkClick r:id="rId4"/>
              </a:rPr>
              <a:t>Computer Vision on Mars</a:t>
            </a:r>
            <a:r>
              <a:rPr lang="ca-ES" altLang="en-US" sz="2000">
                <a:ea typeface="MS PGothic" panose="020B0600070205080204" pitchFamily="34" charset="-128"/>
              </a:rPr>
              <a:t>”</a:t>
            </a:r>
            <a:r>
              <a:rPr lang="ca-ES" altLang="ja-JP" sz="2000">
                <a:ea typeface="MS PGothic" panose="020B0600070205080204" pitchFamily="34" charset="-128"/>
              </a:rPr>
              <a:t> by Matthies et al.</a:t>
            </a:r>
            <a:endParaRPr lang="ca-ES" altLang="es-ES" sz="2000">
              <a:ea typeface="MS PGothic" panose="020B0600070205080204" pitchFamily="34" charset="-128"/>
            </a:endParaRPr>
          </a:p>
        </p:txBody>
      </p:sp>
      <p:sp>
        <p:nvSpPr>
          <p:cNvPr id="211974" name="Rectangle 8"/>
          <p:cNvSpPr>
            <a:spLocks noChangeArrowheads="1"/>
          </p:cNvSpPr>
          <p:nvPr/>
        </p:nvSpPr>
        <p:spPr bwMode="auto">
          <a:xfrm>
            <a:off x="838200" y="3609975"/>
            <a:ext cx="777240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600" dirty="0">
                <a:hlinkClick r:id="rId5"/>
              </a:rPr>
              <a:t>NASA'S Mars Exploration Rover Spirit </a:t>
            </a:r>
            <a:r>
              <a:rPr lang="en-US" altLang="es-ES" sz="1600" dirty="0"/>
              <a:t>captured this westward view from atop </a:t>
            </a:r>
            <a:br>
              <a:rPr lang="en-US" altLang="es-ES" sz="1600" dirty="0"/>
            </a:br>
            <a:r>
              <a:rPr lang="en-US" altLang="es-ES" sz="1600" dirty="0"/>
              <a:t>a low plateau where Spirit spent the closing months of 2007. </a:t>
            </a:r>
          </a:p>
        </p:txBody>
      </p:sp>
      <p:sp>
        <p:nvSpPr>
          <p:cNvPr id="211975"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A475D2A-AA81-EC4A-BCF0-65DA9568583D}"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85CDA3EE-15FE-4642-A27B-660203CA5564}"/>
              </a:ext>
            </a:extLst>
          </p:cNvPr>
          <p:cNvSpPr>
            <a:spLocks noGrp="1"/>
          </p:cNvSpPr>
          <p:nvPr>
            <p:ph type="sldNum" sz="quarter" idx="12"/>
          </p:nvPr>
        </p:nvSpPr>
        <p:spPr/>
        <p:txBody>
          <a:bodyPr/>
          <a:lstStyle/>
          <a:p>
            <a:pPr>
              <a:defRPr/>
            </a:pPr>
            <a:fld id="{92C0268C-C029-4760-98E8-5BF4E76A023E}" type="slidenum">
              <a:rPr lang="en-US" smtClean="0"/>
              <a:pPr>
                <a:defRPr/>
              </a:pPr>
              <a:t>126</a:t>
            </a:fld>
            <a:endParaRPr lang="en-US"/>
          </a:p>
        </p:txBody>
      </p:sp>
    </p:spTree>
    <p:extLst>
      <p:ext uri="{BB962C8B-B14F-4D97-AF65-F5344CB8AC3E}">
        <p14:creationId xmlns:p14="http://schemas.microsoft.com/office/powerpoint/2010/main" val="17232078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p:cNvSpPr>
            <a:spLocks noGrp="1"/>
          </p:cNvSpPr>
          <p:nvPr>
            <p:ph type="title"/>
          </p:nvPr>
        </p:nvSpPr>
        <p:spPr/>
        <p:txBody>
          <a:bodyPr>
            <a:normAutofit/>
          </a:bodyPr>
          <a:lstStyle/>
          <a:p>
            <a:pPr>
              <a:defRPr/>
            </a:pPr>
            <a:r>
              <a:rPr lang="en-US" altLang="es-ES" b="1" dirty="0">
                <a:solidFill>
                  <a:srgbClr val="0432FF"/>
                </a:solidFill>
                <a:latin typeface="Calibri" panose="020F0502020204030204" pitchFamily="34" charset="0"/>
                <a:cs typeface="Calibri"/>
              </a:rPr>
              <a:t>Industrial robots</a:t>
            </a:r>
          </a:p>
        </p:txBody>
      </p:sp>
      <p:pic>
        <p:nvPicPr>
          <p:cNvPr id="2140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28800"/>
            <a:ext cx="4645025" cy="3883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4020" name="TextBox 6"/>
          <p:cNvSpPr txBox="1">
            <a:spLocks noChangeArrowheads="1"/>
          </p:cNvSpPr>
          <p:nvPr/>
        </p:nvSpPr>
        <p:spPr bwMode="auto">
          <a:xfrm>
            <a:off x="323850" y="6021388"/>
            <a:ext cx="7994650" cy="487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pPr>
            <a:r>
              <a:rPr lang="en-US" altLang="es-ES" sz="2800">
                <a:solidFill>
                  <a:srgbClr val="000000"/>
                </a:solidFill>
              </a:rPr>
              <a:t>Vision-guided robots position nut runners on wheels</a:t>
            </a:r>
          </a:p>
        </p:txBody>
      </p:sp>
      <p:pic>
        <p:nvPicPr>
          <p:cNvPr id="2140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667000"/>
            <a:ext cx="2867025" cy="210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402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DEECCFEF-72FB-F743-B47E-7AA36BF536E5}"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E1D603B8-E06C-9D48-8214-F9EB6C77C26F}"/>
              </a:ext>
            </a:extLst>
          </p:cNvPr>
          <p:cNvSpPr>
            <a:spLocks noGrp="1"/>
          </p:cNvSpPr>
          <p:nvPr>
            <p:ph type="sldNum" sz="quarter" idx="12"/>
          </p:nvPr>
        </p:nvSpPr>
        <p:spPr/>
        <p:txBody>
          <a:bodyPr/>
          <a:lstStyle/>
          <a:p>
            <a:pPr>
              <a:defRPr/>
            </a:pPr>
            <a:fld id="{92C0268C-C029-4760-98E8-5BF4E76A023E}" type="slidenum">
              <a:rPr lang="en-US" smtClean="0"/>
              <a:pPr>
                <a:defRPr/>
              </a:pPr>
              <a:t>127</a:t>
            </a:fld>
            <a:endParaRPr lang="en-US"/>
          </a:p>
        </p:txBody>
      </p:sp>
    </p:spTree>
    <p:extLst>
      <p:ext uri="{BB962C8B-B14F-4D97-AF65-F5344CB8AC3E}">
        <p14:creationId xmlns:p14="http://schemas.microsoft.com/office/powerpoint/2010/main" val="38297685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normAutofit/>
          </a:bodyPr>
          <a:lstStyle/>
          <a:p>
            <a:pPr>
              <a:defRPr/>
            </a:pPr>
            <a:r>
              <a:rPr lang="en-US" altLang="es-ES" b="1" dirty="0">
                <a:solidFill>
                  <a:srgbClr val="0432FF"/>
                </a:solidFill>
                <a:latin typeface="Calibri" panose="020F0502020204030204" pitchFamily="34" charset="0"/>
                <a:cs typeface="Calibri"/>
              </a:rPr>
              <a:t>Robotics</a:t>
            </a:r>
          </a:p>
        </p:txBody>
      </p:sp>
      <p:sp>
        <p:nvSpPr>
          <p:cNvPr id="216067" name="AutoShape 6" descr="2_on_1_melee2"/>
          <p:cNvSpPr>
            <a:spLocks noChangeAspect="1" noChangeArrowheads="1"/>
          </p:cNvSpPr>
          <p:nvPr/>
        </p:nvSpPr>
        <p:spPr bwMode="auto">
          <a:xfrm>
            <a:off x="8462963" y="3281363"/>
            <a:ext cx="2968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es-ES" altLang="es-ES" sz="1800"/>
          </a:p>
        </p:txBody>
      </p:sp>
      <p:sp>
        <p:nvSpPr>
          <p:cNvPr id="216068" name="AutoShape 8" descr="2_on_1_melee2"/>
          <p:cNvSpPr>
            <a:spLocks noChangeAspect="1" noChangeArrowheads="1"/>
          </p:cNvSpPr>
          <p:nvPr/>
        </p:nvSpPr>
        <p:spPr bwMode="auto">
          <a:xfrm>
            <a:off x="8462963" y="3281363"/>
            <a:ext cx="296862"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es-ES" altLang="es-ES" sz="1800"/>
          </a:p>
        </p:txBody>
      </p:sp>
      <p:pic>
        <p:nvPicPr>
          <p:cNvPr id="216069" name="Picture 9" descr="2_on_1_melee2">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90700"/>
            <a:ext cx="4419600" cy="331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6070" name="Rectangle 10"/>
          <p:cNvSpPr>
            <a:spLocks noChangeArrowheads="1"/>
          </p:cNvSpPr>
          <p:nvPr/>
        </p:nvSpPr>
        <p:spPr bwMode="auto">
          <a:xfrm>
            <a:off x="5592763" y="5276850"/>
            <a:ext cx="233203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600">
                <a:hlinkClick r:id="rId5"/>
              </a:rPr>
              <a:t>http://www.robocup.org/</a:t>
            </a:r>
            <a:endParaRPr lang="en-US" altLang="es-ES" sz="1600"/>
          </a:p>
          <a:p>
            <a:pPr eaLnBrk="1" hangingPunct="1">
              <a:spcBef>
                <a:spcPct val="0"/>
              </a:spcBef>
              <a:buFontTx/>
              <a:buNone/>
            </a:pPr>
            <a:endParaRPr lang="en-US" altLang="es-ES" sz="1600"/>
          </a:p>
        </p:txBody>
      </p:sp>
      <p:pic>
        <p:nvPicPr>
          <p:cNvPr id="216071" name="Picture 12" descr="Image:NASA Mars Rover.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1882775"/>
            <a:ext cx="4029075" cy="322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6072" name="Rectangle 13"/>
          <p:cNvSpPr>
            <a:spLocks noChangeArrowheads="1"/>
          </p:cNvSpPr>
          <p:nvPr/>
        </p:nvSpPr>
        <p:spPr bwMode="auto">
          <a:xfrm>
            <a:off x="439738" y="5257800"/>
            <a:ext cx="3684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600"/>
              <a:t>NASA</a:t>
            </a:r>
            <a:r>
              <a:rPr lang="en-US" altLang="en-US" sz="1600"/>
              <a:t>’</a:t>
            </a:r>
            <a:r>
              <a:rPr lang="en-US" altLang="es-ES" sz="1600"/>
              <a:t>s Mars Spirit Rover</a:t>
            </a:r>
          </a:p>
          <a:p>
            <a:pPr algn="ctr" eaLnBrk="1" hangingPunct="1">
              <a:spcBef>
                <a:spcPct val="0"/>
              </a:spcBef>
              <a:buFontTx/>
              <a:buNone/>
            </a:pPr>
            <a:r>
              <a:rPr lang="en-US" altLang="es-ES" sz="1600">
                <a:hlinkClick r:id="rId8"/>
              </a:rPr>
              <a:t>http://en.wikipedia.org/wiki/Spirit_rover</a:t>
            </a:r>
            <a:endParaRPr lang="en-US" altLang="es-ES" sz="1600"/>
          </a:p>
        </p:txBody>
      </p:sp>
      <p:sp>
        <p:nvSpPr>
          <p:cNvPr id="216073"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8F3F5B89-6AC9-054E-9CEC-70503CFF1DE8}"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C6DCC877-65C0-AF48-AB2B-578254BA821E}"/>
              </a:ext>
            </a:extLst>
          </p:cNvPr>
          <p:cNvSpPr>
            <a:spLocks noGrp="1"/>
          </p:cNvSpPr>
          <p:nvPr>
            <p:ph type="sldNum" sz="quarter" idx="12"/>
          </p:nvPr>
        </p:nvSpPr>
        <p:spPr/>
        <p:txBody>
          <a:bodyPr/>
          <a:lstStyle/>
          <a:p>
            <a:pPr>
              <a:defRPr/>
            </a:pPr>
            <a:fld id="{92C0268C-C029-4760-98E8-5BF4E76A023E}" type="slidenum">
              <a:rPr lang="en-US" smtClean="0"/>
              <a:pPr>
                <a:defRPr/>
              </a:pPr>
              <a:t>128</a:t>
            </a:fld>
            <a:endParaRPr lang="en-US"/>
          </a:p>
        </p:txBody>
      </p:sp>
    </p:spTree>
    <p:extLst>
      <p:ext uri="{BB962C8B-B14F-4D97-AF65-F5344CB8AC3E}">
        <p14:creationId xmlns:p14="http://schemas.microsoft.com/office/powerpoint/2010/main" val="38247969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a:defRPr/>
            </a:pPr>
            <a:r>
              <a:rPr lang="es-ES" altLang="es-ES" b="1" dirty="0">
                <a:solidFill>
                  <a:srgbClr val="0432FF"/>
                </a:solidFill>
                <a:latin typeface="Calibri" panose="020F0502020204030204" pitchFamily="34" charset="0"/>
                <a:cs typeface="Calibri"/>
              </a:rPr>
              <a:t>Elder </a:t>
            </a:r>
            <a:r>
              <a:rPr lang="es-ES" altLang="es-ES" b="1" dirty="0" err="1">
                <a:solidFill>
                  <a:srgbClr val="0432FF"/>
                </a:solidFill>
                <a:latin typeface="Calibri" panose="020F0502020204030204" pitchFamily="34" charset="0"/>
                <a:cs typeface="Calibri"/>
              </a:rPr>
              <a:t>people</a:t>
            </a:r>
            <a:r>
              <a:rPr lang="es-ES" altLang="es-ES" b="1" dirty="0">
                <a:solidFill>
                  <a:srgbClr val="0432FF"/>
                </a:solidFill>
                <a:latin typeface="Calibri" panose="020F0502020204030204" pitchFamily="34" charset="0"/>
                <a:cs typeface="Calibri"/>
              </a:rPr>
              <a:t> </a:t>
            </a:r>
            <a:r>
              <a:rPr lang="es-ES" altLang="es-ES" b="1" dirty="0" err="1">
                <a:solidFill>
                  <a:srgbClr val="0432FF"/>
                </a:solidFill>
                <a:latin typeface="Calibri" panose="020F0502020204030204" pitchFamily="34" charset="0"/>
                <a:cs typeface="Calibri"/>
              </a:rPr>
              <a:t>assistance</a:t>
            </a:r>
            <a:endParaRPr lang="en-US" altLang="es-ES" b="1" dirty="0">
              <a:solidFill>
                <a:srgbClr val="0432FF"/>
              </a:solidFill>
              <a:latin typeface="Calibri" panose="020F0502020204030204" pitchFamily="34" charset="0"/>
              <a:cs typeface="Calibri"/>
            </a:endParaRPr>
          </a:p>
        </p:txBody>
      </p:sp>
      <p:pic>
        <p:nvPicPr>
          <p:cNvPr id="218115" name="Picture 3">
            <a:hlinkClick r:id="rId3"/>
          </p:cNvPr>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l="6250" t="18134" r="36882" b="24588"/>
          <a:stretch>
            <a:fillRect/>
          </a:stretch>
        </p:blipFill>
        <p:spPr>
          <a:xfrm>
            <a:off x="323850" y="1268413"/>
            <a:ext cx="5472113" cy="3940175"/>
          </a:xfrm>
        </p:spPr>
      </p:pic>
      <p:pic>
        <p:nvPicPr>
          <p:cNvPr id="218116" name="Imagen 1">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4005263"/>
            <a:ext cx="3919538" cy="2205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117"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15261AE-9E06-5F46-862A-A79F57EF7EE3}"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7973A4CD-8784-9C4E-85D4-038E6AA1A627}"/>
              </a:ext>
            </a:extLst>
          </p:cNvPr>
          <p:cNvSpPr>
            <a:spLocks noGrp="1"/>
          </p:cNvSpPr>
          <p:nvPr>
            <p:ph type="sldNum" sz="quarter" idx="12"/>
          </p:nvPr>
        </p:nvSpPr>
        <p:spPr/>
        <p:txBody>
          <a:bodyPr/>
          <a:lstStyle/>
          <a:p>
            <a:pPr>
              <a:defRPr/>
            </a:pPr>
            <a:fld id="{92C0268C-C029-4760-98E8-5BF4E76A023E}" type="slidenum">
              <a:rPr lang="en-US" smtClean="0"/>
              <a:pPr>
                <a:defRPr/>
              </a:pPr>
              <a:t>129</a:t>
            </a:fld>
            <a:endParaRPr lang="en-US"/>
          </a:p>
        </p:txBody>
      </p:sp>
    </p:spTree>
    <p:extLst>
      <p:ext uri="{BB962C8B-B14F-4D97-AF65-F5344CB8AC3E}">
        <p14:creationId xmlns:p14="http://schemas.microsoft.com/office/powerpoint/2010/main" val="3605961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lnSpc>
                <a:spcPct val="90000"/>
              </a:lnSpc>
              <a:defRPr/>
            </a:pPr>
            <a:r>
              <a:rPr lang="en-US" altLang="es-ES" b="1" dirty="0">
                <a:solidFill>
                  <a:srgbClr val="0432FF"/>
                </a:solidFill>
                <a:latin typeface="Calibri" panose="020F0502020204030204" pitchFamily="34" charset="0"/>
                <a:cs typeface="Calibri"/>
              </a:rPr>
              <a:t>What is Computer Vision?</a:t>
            </a:r>
          </a:p>
        </p:txBody>
      </p:sp>
      <p:sp>
        <p:nvSpPr>
          <p:cNvPr id="21507" name="Content Placeholder 2"/>
          <p:cNvSpPr>
            <a:spLocks noGrp="1"/>
          </p:cNvSpPr>
          <p:nvPr>
            <p:ph idx="1"/>
          </p:nvPr>
        </p:nvSpPr>
        <p:spPr>
          <a:xfrm>
            <a:off x="457200" y="1600200"/>
            <a:ext cx="8458200" cy="4525963"/>
          </a:xfrm>
        </p:spPr>
        <p:txBody>
          <a:bodyPr/>
          <a:lstStyle/>
          <a:p>
            <a:pPr eaLnBrk="1" hangingPunct="1">
              <a:defRPr/>
            </a:pPr>
            <a:r>
              <a:rPr lang="en-US" sz="2400" i="1" dirty="0">
                <a:latin typeface="Calibri" charset="0"/>
                <a:ea typeface="MS PGothic" charset="0"/>
                <a:cs typeface="Calibri" charset="0"/>
              </a:rPr>
              <a:t>Vision</a:t>
            </a:r>
            <a:r>
              <a:rPr lang="en-US" sz="2400" dirty="0">
                <a:latin typeface="Calibri" charset="0"/>
                <a:ea typeface="MS PGothic" charset="0"/>
                <a:cs typeface="Calibri" charset="0"/>
              </a:rPr>
              <a:t> is about </a:t>
            </a:r>
            <a:r>
              <a:rPr lang="en-US" sz="2400" u="sng" dirty="0">
                <a:solidFill>
                  <a:srgbClr val="FF0000"/>
                </a:solidFill>
                <a:latin typeface="Calibri" charset="0"/>
                <a:ea typeface="MS PGothic" charset="0"/>
                <a:cs typeface="Calibri" charset="0"/>
              </a:rPr>
              <a:t>discovering from images what</a:t>
            </a:r>
            <a:r>
              <a:rPr lang="en-US" sz="2400" dirty="0">
                <a:latin typeface="Calibri" charset="0"/>
                <a:ea typeface="MS PGothic" charset="0"/>
                <a:cs typeface="Calibri" charset="0"/>
              </a:rPr>
              <a:t> is present in the scene and </a:t>
            </a:r>
            <a:r>
              <a:rPr lang="en-US" sz="2400" u="sng" dirty="0">
                <a:solidFill>
                  <a:srgbClr val="FF0000"/>
                </a:solidFill>
                <a:latin typeface="Calibri" charset="0"/>
                <a:ea typeface="MS PGothic" charset="0"/>
                <a:cs typeface="Calibri" charset="0"/>
              </a:rPr>
              <a:t>where</a:t>
            </a:r>
            <a:r>
              <a:rPr lang="en-US" sz="2400" dirty="0">
                <a:solidFill>
                  <a:srgbClr val="FF0000"/>
                </a:solidFill>
                <a:latin typeface="Calibri" charset="0"/>
                <a:ea typeface="MS PGothic" charset="0"/>
                <a:cs typeface="Calibri" charset="0"/>
              </a:rPr>
              <a:t> </a:t>
            </a:r>
            <a:r>
              <a:rPr lang="en-US" sz="2400" dirty="0">
                <a:latin typeface="Calibri" charset="0"/>
                <a:ea typeface="MS PGothic" charset="0"/>
                <a:cs typeface="Calibri" charset="0"/>
              </a:rPr>
              <a:t>it is.</a:t>
            </a:r>
          </a:p>
          <a:p>
            <a:pPr eaLnBrk="1" hangingPunct="1">
              <a:buFontTx/>
              <a:buNone/>
              <a:defRPr/>
            </a:pPr>
            <a:r>
              <a:rPr lang="en-US" sz="2400" dirty="0">
                <a:latin typeface="Calibri" charset="0"/>
                <a:ea typeface="MS PGothic" charset="0"/>
                <a:cs typeface="Calibri" charset="0"/>
              </a:rPr>
              <a:t> </a:t>
            </a:r>
          </a:p>
          <a:p>
            <a:pPr eaLnBrk="1" hangingPunct="1">
              <a:buFontTx/>
              <a:buNone/>
              <a:defRPr/>
            </a:pPr>
            <a:endParaRPr lang="en-US" sz="2400" dirty="0">
              <a:latin typeface="Calibri" charset="0"/>
              <a:ea typeface="MS PGothic" charset="0"/>
              <a:cs typeface="Calibri" charset="0"/>
            </a:endParaRPr>
          </a:p>
          <a:p>
            <a:pPr eaLnBrk="1" hangingPunct="1">
              <a:defRPr/>
            </a:pPr>
            <a:r>
              <a:rPr lang="en-US" sz="2400" dirty="0">
                <a:latin typeface="Calibri" charset="0"/>
                <a:ea typeface="MS PGothic" charset="0"/>
                <a:cs typeface="Calibri" charset="0"/>
              </a:rPr>
              <a:t>In </a:t>
            </a:r>
            <a:r>
              <a:rPr lang="en-US" sz="2400" i="1" dirty="0">
                <a:latin typeface="Calibri" charset="0"/>
                <a:ea typeface="MS PGothic" charset="0"/>
                <a:cs typeface="Calibri" charset="0"/>
              </a:rPr>
              <a:t>Computer Vision </a:t>
            </a:r>
            <a:r>
              <a:rPr lang="en-US" sz="2400" dirty="0">
                <a:latin typeface="Calibri" charset="0"/>
                <a:ea typeface="MS PGothic" charset="0"/>
                <a:cs typeface="Calibri" charset="0"/>
              </a:rPr>
              <a:t>a </a:t>
            </a:r>
            <a:r>
              <a:rPr lang="en-US" sz="2400" dirty="0">
                <a:solidFill>
                  <a:srgbClr val="FF0000"/>
                </a:solidFill>
                <a:latin typeface="Calibri" charset="0"/>
                <a:ea typeface="MS PGothic" charset="0"/>
                <a:cs typeface="Calibri" charset="0"/>
              </a:rPr>
              <a:t>camera</a:t>
            </a:r>
            <a:r>
              <a:rPr lang="en-US" sz="2400" dirty="0">
                <a:latin typeface="Calibri" charset="0"/>
                <a:ea typeface="MS PGothic" charset="0"/>
                <a:cs typeface="Calibri" charset="0"/>
              </a:rPr>
              <a:t> (or several cameras) is linked to a </a:t>
            </a:r>
            <a:r>
              <a:rPr lang="en-US" sz="2400" dirty="0">
                <a:solidFill>
                  <a:srgbClr val="FF0000"/>
                </a:solidFill>
                <a:latin typeface="Calibri" charset="0"/>
                <a:ea typeface="MS PGothic" charset="0"/>
                <a:cs typeface="Calibri" charset="0"/>
              </a:rPr>
              <a:t>computer</a:t>
            </a:r>
            <a:r>
              <a:rPr lang="en-US" sz="2400" dirty="0">
                <a:latin typeface="Calibri" charset="0"/>
                <a:ea typeface="MS PGothic" charset="0"/>
                <a:cs typeface="Calibri" charset="0"/>
              </a:rPr>
              <a:t>.</a:t>
            </a:r>
          </a:p>
          <a:p>
            <a:pPr marL="0" indent="0" eaLnBrk="1" hangingPunct="1">
              <a:buFontTx/>
              <a:buNone/>
              <a:defRPr/>
            </a:pPr>
            <a:endParaRPr lang="en-US" sz="2400" dirty="0">
              <a:latin typeface="Calibri" charset="0"/>
              <a:ea typeface="MS PGothic" charset="0"/>
              <a:cs typeface="Calibri" charset="0"/>
            </a:endParaRPr>
          </a:p>
          <a:p>
            <a:pPr lvl="1" eaLnBrk="1" hangingPunct="1">
              <a:defRPr/>
            </a:pPr>
            <a:r>
              <a:rPr lang="en-US" sz="2000" dirty="0">
                <a:latin typeface="Calibri" charset="0"/>
                <a:ea typeface="Calibri" charset="0"/>
                <a:cs typeface="Calibri" charset="0"/>
              </a:rPr>
              <a:t>The computer </a:t>
            </a:r>
            <a:r>
              <a:rPr lang="en-US" sz="2000" dirty="0">
                <a:solidFill>
                  <a:srgbClr val="FF0000"/>
                </a:solidFill>
                <a:latin typeface="Calibri" charset="0"/>
                <a:ea typeface="Calibri" charset="0"/>
                <a:cs typeface="Calibri" charset="0"/>
              </a:rPr>
              <a:t>interprets images </a:t>
            </a:r>
            <a:r>
              <a:rPr lang="en-US" sz="2000" dirty="0">
                <a:latin typeface="Calibri" charset="0"/>
                <a:ea typeface="Calibri" charset="0"/>
                <a:cs typeface="Calibri" charset="0"/>
              </a:rPr>
              <a:t>of a real scene to obtain information useful for tasks such as </a:t>
            </a:r>
            <a:r>
              <a:rPr lang="en-US" sz="2000" u="sng" dirty="0">
                <a:latin typeface="Calibri" charset="0"/>
                <a:ea typeface="Calibri" charset="0"/>
                <a:cs typeface="Calibri" charset="0"/>
              </a:rPr>
              <a:t>navigation, manipulation and recognition</a:t>
            </a:r>
            <a:r>
              <a:rPr lang="en-US" sz="2000" dirty="0">
                <a:latin typeface="Calibri" charset="0"/>
                <a:ea typeface="Calibri" charset="0"/>
                <a:cs typeface="Calibri" charset="0"/>
              </a:rPr>
              <a:t>.</a:t>
            </a:r>
          </a:p>
          <a:p>
            <a:pPr eaLnBrk="1" hangingPunct="1">
              <a:defRPr/>
            </a:pPr>
            <a:endParaRPr lang="en-US" sz="2400" dirty="0">
              <a:latin typeface="Calibri" charset="0"/>
              <a:ea typeface="MS PGothic" charset="0"/>
              <a:cs typeface="Calibri" charset="0"/>
            </a:endParaRPr>
          </a:p>
        </p:txBody>
      </p:sp>
      <p:sp>
        <p:nvSpPr>
          <p:cNvPr id="2253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2ED41CE0-872B-8D49-A3DD-F4A0FBED7D18}"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73696114-6F86-2F4E-8B8F-FCFB331CA844}"/>
              </a:ext>
            </a:extLst>
          </p:cNvPr>
          <p:cNvSpPr>
            <a:spLocks noGrp="1"/>
          </p:cNvSpPr>
          <p:nvPr>
            <p:ph type="sldNum" sz="quarter" idx="12"/>
          </p:nvPr>
        </p:nvSpPr>
        <p:spPr/>
        <p:txBody>
          <a:bodyPr/>
          <a:lstStyle/>
          <a:p>
            <a:pPr>
              <a:defRPr/>
            </a:pPr>
            <a:fld id="{92C0268C-C029-4760-98E8-5BF4E76A023E}" type="slidenum">
              <a:rPr lang="en-US" smtClean="0"/>
              <a:pPr>
                <a:defRPr/>
              </a:pPr>
              <a:t>13</a:t>
            </a:fld>
            <a:endParaRPr lang="en-US"/>
          </a:p>
        </p:txBody>
      </p:sp>
    </p:spTree>
    <p:extLst>
      <p:ext uri="{BB962C8B-B14F-4D97-AF65-F5344CB8AC3E}">
        <p14:creationId xmlns:p14="http://schemas.microsoft.com/office/powerpoint/2010/main" val="13318244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251520" y="500063"/>
            <a:ext cx="9648825" cy="1143000"/>
          </a:xfrm>
        </p:spPr>
        <p:txBody>
          <a:bodyPr>
            <a:normAutofit/>
          </a:bodyPr>
          <a:lstStyle/>
          <a:p>
            <a:pPr>
              <a:defRPr/>
            </a:pPr>
            <a:r>
              <a:rPr lang="en-US" altLang="es-ES" b="1" dirty="0">
                <a:solidFill>
                  <a:srgbClr val="0432FF"/>
                </a:solidFill>
                <a:latin typeface="Calibri" panose="020F0502020204030204" pitchFamily="34" charset="0"/>
                <a:cs typeface="Calibri"/>
              </a:rPr>
              <a:t>Medical diagnosis and intervention</a:t>
            </a:r>
          </a:p>
        </p:txBody>
      </p:sp>
      <p:pic>
        <p:nvPicPr>
          <p:cNvPr id="220163" name="Picture 4" descr="my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16075"/>
            <a:ext cx="3505200"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016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788" y="1947863"/>
            <a:ext cx="4494212" cy="285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0165" name="Rectangle 6"/>
          <p:cNvSpPr>
            <a:spLocks noChangeArrowheads="1"/>
          </p:cNvSpPr>
          <p:nvPr/>
        </p:nvSpPr>
        <p:spPr bwMode="auto">
          <a:xfrm>
            <a:off x="5746750" y="5105400"/>
            <a:ext cx="17748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ca-ES" altLang="es-ES" sz="1600">
                <a:hlinkClick r:id="rId5"/>
              </a:rPr>
              <a:t>Grimson et al., MIT</a:t>
            </a:r>
            <a:endParaRPr lang="ca-ES" altLang="es-ES" sz="1600"/>
          </a:p>
        </p:txBody>
      </p:sp>
      <p:sp>
        <p:nvSpPr>
          <p:cNvPr id="220166" name="Rectangle 7"/>
          <p:cNvSpPr>
            <a:spLocks noChangeArrowheads="1"/>
          </p:cNvSpPr>
          <p:nvPr/>
        </p:nvSpPr>
        <p:spPr bwMode="auto">
          <a:xfrm>
            <a:off x="1690688" y="5210175"/>
            <a:ext cx="1050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600"/>
              <a:t>3D Images</a:t>
            </a:r>
          </a:p>
          <a:p>
            <a:pPr algn="ctr" eaLnBrk="1" hangingPunct="1">
              <a:spcBef>
                <a:spcPct val="0"/>
              </a:spcBef>
              <a:buFontTx/>
              <a:buNone/>
            </a:pPr>
            <a:r>
              <a:rPr lang="en-US" altLang="es-ES" sz="1600"/>
              <a:t>MRI, CT</a:t>
            </a:r>
          </a:p>
        </p:txBody>
      </p:sp>
      <p:sp>
        <p:nvSpPr>
          <p:cNvPr id="220167"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A89F84F-9200-AD4A-AC13-09793274E0CF}"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3FC48D3C-1E66-CB43-9DF1-87E0272F558C}"/>
              </a:ext>
            </a:extLst>
          </p:cNvPr>
          <p:cNvSpPr>
            <a:spLocks noGrp="1"/>
          </p:cNvSpPr>
          <p:nvPr>
            <p:ph type="sldNum" sz="quarter" idx="12"/>
          </p:nvPr>
        </p:nvSpPr>
        <p:spPr/>
        <p:txBody>
          <a:bodyPr/>
          <a:lstStyle/>
          <a:p>
            <a:pPr>
              <a:defRPr/>
            </a:pPr>
            <a:fld id="{92C0268C-C029-4760-98E8-5BF4E76A023E}" type="slidenum">
              <a:rPr lang="en-US" smtClean="0"/>
              <a:pPr>
                <a:defRPr/>
              </a:pPr>
              <a:t>130</a:t>
            </a:fld>
            <a:endParaRPr lang="en-US"/>
          </a:p>
        </p:txBody>
      </p:sp>
    </p:spTree>
    <p:extLst>
      <p:ext uri="{BB962C8B-B14F-4D97-AF65-F5344CB8AC3E}">
        <p14:creationId xmlns:p14="http://schemas.microsoft.com/office/powerpoint/2010/main" val="20335306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a:xfrm>
            <a:off x="457200" y="76200"/>
            <a:ext cx="8229600" cy="1143000"/>
          </a:xfrm>
        </p:spPr>
        <p:txBody>
          <a:bodyPr vert="horz" lIns="91440" tIns="45720" rIns="91440" bIns="45720" rtlCol="0" anchor="ctr">
            <a:normAutofit/>
          </a:bodyPr>
          <a:lstStyle/>
          <a:p>
            <a:r>
              <a:rPr lang="en-US" altLang="es-ES" b="1" dirty="0">
                <a:solidFill>
                  <a:srgbClr val="0432FF"/>
                </a:solidFill>
                <a:latin typeface="Calibri" panose="020F0502020204030204" pitchFamily="34" charset="0"/>
                <a:cs typeface="Calibri"/>
              </a:rPr>
              <a:t>Photo Tourism</a:t>
            </a:r>
          </a:p>
        </p:txBody>
      </p:sp>
      <p:sp>
        <p:nvSpPr>
          <p:cNvPr id="222211" name="Content Placeholder 2"/>
          <p:cNvSpPr>
            <a:spLocks noGrp="1" noChangeArrowheads="1"/>
          </p:cNvSpPr>
          <p:nvPr>
            <p:ph idx="1"/>
          </p:nvPr>
        </p:nvSpPr>
        <p:spPr/>
        <p:txBody>
          <a:bodyPr/>
          <a:lstStyle/>
          <a:p>
            <a:pPr eaLnBrk="1" hangingPunct="1"/>
            <a:endParaRPr lang="es-ES" altLang="es-ES">
              <a:cs typeface="Calibri" panose="020F0502020204030204" pitchFamily="34" charset="0"/>
            </a:endParaRPr>
          </a:p>
        </p:txBody>
      </p:sp>
      <p:pic>
        <p:nvPicPr>
          <p:cNvPr id="2222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104900"/>
            <a:ext cx="7596188" cy="575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2213"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E5E97C31-7297-FB41-BB30-23C16641AF91}"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36451036-93EA-C24E-ABA1-1DD7894E9731}"/>
              </a:ext>
            </a:extLst>
          </p:cNvPr>
          <p:cNvSpPr>
            <a:spLocks noGrp="1"/>
          </p:cNvSpPr>
          <p:nvPr>
            <p:ph type="sldNum" sz="quarter" idx="12"/>
          </p:nvPr>
        </p:nvSpPr>
        <p:spPr/>
        <p:txBody>
          <a:bodyPr/>
          <a:lstStyle/>
          <a:p>
            <a:pPr>
              <a:defRPr/>
            </a:pPr>
            <a:fld id="{92C0268C-C029-4760-98E8-5BF4E76A023E}" type="slidenum">
              <a:rPr lang="en-US" smtClean="0"/>
              <a:pPr>
                <a:defRPr/>
              </a:pPr>
              <a:t>131</a:t>
            </a:fld>
            <a:endParaRPr lang="en-US"/>
          </a:p>
        </p:txBody>
      </p:sp>
    </p:spTree>
    <p:extLst>
      <p:ext uri="{BB962C8B-B14F-4D97-AF65-F5344CB8AC3E}">
        <p14:creationId xmlns:p14="http://schemas.microsoft.com/office/powerpoint/2010/main" val="13916647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a:xfrm>
            <a:off x="457200" y="76200"/>
            <a:ext cx="8229600" cy="1143000"/>
          </a:xfrm>
        </p:spPr>
        <p:txBody>
          <a:bodyPr/>
          <a:lstStyle/>
          <a:p>
            <a:pPr>
              <a:defRPr/>
            </a:pPr>
            <a:r>
              <a:rPr lang="en-US" altLang="es-ES" b="1" dirty="0" err="1">
                <a:solidFill>
                  <a:srgbClr val="0432FF"/>
                </a:solidFill>
                <a:latin typeface="Calibri" panose="020F0502020204030204" pitchFamily="34" charset="0"/>
                <a:cs typeface="Calibri"/>
              </a:rPr>
              <a:t>Snaptell</a:t>
            </a:r>
            <a:endParaRPr lang="en-US" altLang="es-ES" b="1" dirty="0">
              <a:solidFill>
                <a:srgbClr val="0432FF"/>
              </a:solidFill>
              <a:latin typeface="Calibri" panose="020F0502020204030204" pitchFamily="34" charset="0"/>
              <a:cs typeface="Calibri"/>
            </a:endParaRPr>
          </a:p>
        </p:txBody>
      </p:sp>
      <p:pic>
        <p:nvPicPr>
          <p:cNvPr id="226308"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484784"/>
            <a:ext cx="6100763" cy="4621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6309"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477B1E52-E8A1-E748-B5F9-D6ED610DE99E}"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D9F52B26-5D2A-CC4C-A5E5-6D447C87263C}"/>
              </a:ext>
            </a:extLst>
          </p:cNvPr>
          <p:cNvSpPr>
            <a:spLocks noGrp="1"/>
          </p:cNvSpPr>
          <p:nvPr>
            <p:ph type="sldNum" sz="quarter" idx="12"/>
          </p:nvPr>
        </p:nvSpPr>
        <p:spPr/>
        <p:txBody>
          <a:bodyPr/>
          <a:lstStyle/>
          <a:p>
            <a:pPr>
              <a:defRPr/>
            </a:pPr>
            <a:fld id="{92C0268C-C029-4760-98E8-5BF4E76A023E}" type="slidenum">
              <a:rPr lang="en-US" smtClean="0"/>
              <a:pPr>
                <a:defRPr/>
              </a:pPr>
              <a:t>132</a:t>
            </a:fld>
            <a:endParaRPr lang="en-US"/>
          </a:p>
        </p:txBody>
      </p:sp>
    </p:spTree>
    <p:extLst>
      <p:ext uri="{BB962C8B-B14F-4D97-AF65-F5344CB8AC3E}">
        <p14:creationId xmlns:p14="http://schemas.microsoft.com/office/powerpoint/2010/main" val="4236644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04788"/>
            <a:ext cx="8229600" cy="1143000"/>
          </a:xfrm>
        </p:spPr>
        <p:txBody>
          <a:bodyPr/>
          <a:lstStyle/>
          <a:p>
            <a:pPr>
              <a:lnSpc>
                <a:spcPct val="90000"/>
              </a:lnSpc>
              <a:defRPr/>
            </a:pPr>
            <a:r>
              <a:rPr lang="en-US" altLang="es-ES" b="1" dirty="0">
                <a:solidFill>
                  <a:srgbClr val="0432FF"/>
                </a:solidFill>
                <a:latin typeface="Calibri" panose="020F0502020204030204" pitchFamily="34" charset="0"/>
                <a:cs typeface="Calibri"/>
              </a:rPr>
              <a:t>The</a:t>
            </a:r>
            <a:r>
              <a:rPr lang="en-US" altLang="es-ES" sz="4000" kern="1200" dirty="0">
                <a:solidFill>
                  <a:schemeClr val="accent5">
                    <a:lumMod val="50000"/>
                  </a:schemeClr>
                </a:solidFill>
                <a:ea typeface="Calibri"/>
              </a:rPr>
              <a:t> </a:t>
            </a:r>
            <a:r>
              <a:rPr lang="en-US" altLang="es-ES" b="1" dirty="0">
                <a:solidFill>
                  <a:srgbClr val="0432FF"/>
                </a:solidFill>
                <a:latin typeface="Calibri" panose="020F0502020204030204" pitchFamily="34" charset="0"/>
                <a:cs typeface="Calibri"/>
              </a:rPr>
              <a:t>problem</a:t>
            </a:r>
          </a:p>
        </p:txBody>
      </p:sp>
      <p:pic>
        <p:nvPicPr>
          <p:cNvPr id="33794" name="Picture 8" descr="ey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333750"/>
            <a:ext cx="1676400" cy="109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795" name="Picture 9" descr="brain-int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409950"/>
            <a:ext cx="1371600" cy="109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6" name="Text Box 13"/>
          <p:cNvSpPr txBox="1">
            <a:spLocks noChangeArrowheads="1"/>
          </p:cNvSpPr>
          <p:nvPr/>
        </p:nvSpPr>
        <p:spPr bwMode="auto">
          <a:xfrm>
            <a:off x="290513" y="2997200"/>
            <a:ext cx="1292225" cy="590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800"/>
              <a:t>Real world</a:t>
            </a:r>
            <a:br>
              <a:rPr lang="en-US" altLang="es-ES" sz="1800"/>
            </a:br>
            <a:r>
              <a:rPr lang="en-US" altLang="es-ES" sz="1800"/>
              <a:t>scene</a:t>
            </a:r>
          </a:p>
        </p:txBody>
      </p:sp>
      <p:sp>
        <p:nvSpPr>
          <p:cNvPr id="33797" name="Line 14"/>
          <p:cNvSpPr>
            <a:spLocks noChangeShapeType="1"/>
          </p:cNvSpPr>
          <p:nvPr/>
        </p:nvSpPr>
        <p:spPr bwMode="auto">
          <a:xfrm flipV="1">
            <a:off x="1524000" y="3943350"/>
            <a:ext cx="914400" cy="762000"/>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33798" name="Line 17"/>
          <p:cNvSpPr>
            <a:spLocks noChangeShapeType="1"/>
          </p:cNvSpPr>
          <p:nvPr/>
        </p:nvSpPr>
        <p:spPr bwMode="auto">
          <a:xfrm flipV="1">
            <a:off x="4191000" y="3867150"/>
            <a:ext cx="838200" cy="0"/>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33799" name="Text Box 20"/>
          <p:cNvSpPr txBox="1">
            <a:spLocks noChangeArrowheads="1"/>
          </p:cNvSpPr>
          <p:nvPr/>
        </p:nvSpPr>
        <p:spPr bwMode="auto">
          <a:xfrm>
            <a:off x="2468563" y="3073400"/>
            <a:ext cx="166052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800"/>
              <a:t>Sensing device</a:t>
            </a:r>
          </a:p>
        </p:txBody>
      </p:sp>
      <p:sp>
        <p:nvSpPr>
          <p:cNvPr id="33800" name="Text Box 21"/>
          <p:cNvSpPr txBox="1">
            <a:spLocks noChangeArrowheads="1"/>
          </p:cNvSpPr>
          <p:nvPr/>
        </p:nvSpPr>
        <p:spPr bwMode="auto">
          <a:xfrm>
            <a:off x="4645025" y="3073400"/>
            <a:ext cx="20701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800"/>
              <a:t>Interpreting device</a:t>
            </a:r>
          </a:p>
        </p:txBody>
      </p:sp>
      <p:sp>
        <p:nvSpPr>
          <p:cNvPr id="33801" name="Text Box 22"/>
          <p:cNvSpPr txBox="1">
            <a:spLocks noChangeArrowheads="1"/>
          </p:cNvSpPr>
          <p:nvPr/>
        </p:nvSpPr>
        <p:spPr bwMode="auto">
          <a:xfrm>
            <a:off x="7200900" y="3073400"/>
            <a:ext cx="160655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800"/>
              <a:t>Interpretation</a:t>
            </a:r>
          </a:p>
        </p:txBody>
      </p:sp>
      <p:sp>
        <p:nvSpPr>
          <p:cNvPr id="33802" name="Rectangle 23"/>
          <p:cNvSpPr>
            <a:spLocks noChangeArrowheads="1"/>
          </p:cNvSpPr>
          <p:nvPr/>
        </p:nvSpPr>
        <p:spPr bwMode="auto">
          <a:xfrm>
            <a:off x="7086600" y="3943350"/>
            <a:ext cx="1905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pPr>
            <a:r>
              <a:rPr lang="en-US" altLang="es-ES" sz="1600">
                <a:solidFill>
                  <a:schemeClr val="tx2"/>
                </a:solidFill>
              </a:rPr>
              <a:t>Nature</a:t>
            </a:r>
          </a:p>
          <a:p>
            <a:pPr algn="ctr" eaLnBrk="1" hangingPunct="1">
              <a:lnSpc>
                <a:spcPct val="90000"/>
              </a:lnSpc>
            </a:pPr>
            <a:r>
              <a:rPr lang="en-US" altLang="es-ES" sz="1600">
                <a:solidFill>
                  <a:schemeClr val="tx2"/>
                </a:solidFill>
              </a:rPr>
              <a:t>A butterfly on rocks</a:t>
            </a:r>
          </a:p>
          <a:p>
            <a:pPr algn="ctr" eaLnBrk="1" hangingPunct="1">
              <a:lnSpc>
                <a:spcPct val="90000"/>
              </a:lnSpc>
            </a:pPr>
            <a:r>
              <a:rPr lang="en-US" altLang="es-ES" sz="1600">
                <a:solidFill>
                  <a:schemeClr val="tx2"/>
                </a:solidFill>
              </a:rPr>
              <a:t>Strange color painted stones</a:t>
            </a:r>
          </a:p>
          <a:p>
            <a:pPr algn="ctr" eaLnBrk="1" hangingPunct="1">
              <a:lnSpc>
                <a:spcPct val="90000"/>
              </a:lnSpc>
            </a:pPr>
            <a:r>
              <a:rPr lang="en-US" altLang="es-ES" sz="1600">
                <a:solidFill>
                  <a:schemeClr val="tx2"/>
                </a:solidFill>
              </a:rPr>
              <a:t>An artistic image</a:t>
            </a:r>
          </a:p>
        </p:txBody>
      </p:sp>
      <p:grpSp>
        <p:nvGrpSpPr>
          <p:cNvPr id="33803" name="Group 26"/>
          <p:cNvGrpSpPr>
            <a:grpSpLocks/>
          </p:cNvGrpSpPr>
          <p:nvPr/>
        </p:nvGrpSpPr>
        <p:grpSpPr bwMode="auto">
          <a:xfrm>
            <a:off x="1524000" y="4629150"/>
            <a:ext cx="5638800" cy="1428750"/>
            <a:chOff x="960" y="3312"/>
            <a:chExt cx="3552" cy="900"/>
          </a:xfrm>
        </p:grpSpPr>
        <p:pic>
          <p:nvPicPr>
            <p:cNvPr id="23568" name="Picture 6" descr="xirlinkbei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 y="3312"/>
              <a:ext cx="900" cy="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69" name="Picture 12" descr="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3456"/>
              <a:ext cx="1008" cy="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70" name="Line 16"/>
            <p:cNvSpPr>
              <a:spLocks noChangeShapeType="1"/>
            </p:cNvSpPr>
            <p:nvPr/>
          </p:nvSpPr>
          <p:spPr bwMode="auto">
            <a:xfrm>
              <a:off x="960" y="3360"/>
              <a:ext cx="576" cy="432"/>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23571" name="Line 18"/>
            <p:cNvSpPr>
              <a:spLocks noChangeShapeType="1"/>
            </p:cNvSpPr>
            <p:nvPr/>
          </p:nvSpPr>
          <p:spPr bwMode="auto">
            <a:xfrm flipV="1">
              <a:off x="2640" y="3792"/>
              <a:ext cx="528" cy="0"/>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23572" name="Line 24"/>
            <p:cNvSpPr>
              <a:spLocks noChangeShapeType="1"/>
            </p:cNvSpPr>
            <p:nvPr/>
          </p:nvSpPr>
          <p:spPr bwMode="auto">
            <a:xfrm flipV="1">
              <a:off x="4176" y="3648"/>
              <a:ext cx="336" cy="144"/>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grpSp>
      <p:sp>
        <p:nvSpPr>
          <p:cNvPr id="33804" name="Line 25"/>
          <p:cNvSpPr>
            <a:spLocks noChangeShapeType="1"/>
          </p:cNvSpPr>
          <p:nvPr/>
        </p:nvSpPr>
        <p:spPr bwMode="auto">
          <a:xfrm>
            <a:off x="6629400" y="3943350"/>
            <a:ext cx="533400" cy="228600"/>
          </a:xfrm>
          <a:prstGeom prst="line">
            <a:avLst/>
          </a:prstGeom>
          <a:noFill/>
          <a:ln w="1587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endParaRPr lang="en-US"/>
          </a:p>
        </p:txBody>
      </p:sp>
      <p:sp>
        <p:nvSpPr>
          <p:cNvPr id="23566" name="Rectangle 27"/>
          <p:cNvSpPr>
            <a:spLocks noChangeArrowheads="1"/>
          </p:cNvSpPr>
          <p:nvPr/>
        </p:nvSpPr>
        <p:spPr bwMode="auto">
          <a:xfrm>
            <a:off x="228600" y="914400"/>
            <a:ext cx="8458200" cy="1649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n-GB" altLang="es-ES" sz="2400" b="0" dirty="0"/>
          </a:p>
          <a:p>
            <a:pPr eaLnBrk="1" hangingPunct="1">
              <a:lnSpc>
                <a:spcPct val="90000"/>
              </a:lnSpc>
            </a:pPr>
            <a:r>
              <a:rPr lang="en-GB" altLang="es-ES" sz="2400" b="0" dirty="0"/>
              <a:t>Want to make a computer understand images</a:t>
            </a:r>
          </a:p>
          <a:p>
            <a:pPr eaLnBrk="1" hangingPunct="1">
              <a:lnSpc>
                <a:spcPct val="90000"/>
              </a:lnSpc>
            </a:pPr>
            <a:endParaRPr lang="en-GB" altLang="es-ES" sz="2400" b="0" dirty="0"/>
          </a:p>
          <a:p>
            <a:pPr eaLnBrk="1" hangingPunct="1">
              <a:lnSpc>
                <a:spcPct val="90000"/>
              </a:lnSpc>
            </a:pPr>
            <a:r>
              <a:rPr lang="en-GB" altLang="es-ES" sz="2400" b="0" dirty="0"/>
              <a:t> We know it is possible – we do it effortlessly!</a:t>
            </a:r>
          </a:p>
        </p:txBody>
      </p:sp>
      <p:pic>
        <p:nvPicPr>
          <p:cNvPr id="33806" name="Imagen 1"/>
          <p:cNvPicPr>
            <a:picLocks noChangeAspect="1"/>
          </p:cNvPicPr>
          <p:nvPr/>
        </p:nvPicPr>
        <p:blipFill>
          <a:blip r:embed="rId7">
            <a:extLst>
              <a:ext uri="{28A0092B-C50C-407E-A947-70E740481C1C}">
                <a14:useLocalDpi xmlns:a14="http://schemas.microsoft.com/office/drawing/2010/main" val="0"/>
              </a:ext>
            </a:extLst>
          </a:blip>
          <a:srcRect l="12459" r="35178"/>
          <a:stretch>
            <a:fillRect/>
          </a:stretch>
        </p:blipFill>
        <p:spPr bwMode="auto">
          <a:xfrm>
            <a:off x="176213" y="3879850"/>
            <a:ext cx="14954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BFD7A3B5-A7F5-DE42-9FAC-530203B7920D}"/>
              </a:ext>
            </a:extLst>
          </p:cNvPr>
          <p:cNvSpPr>
            <a:spLocks noGrp="1"/>
          </p:cNvSpPr>
          <p:nvPr>
            <p:ph type="dt" sz="half" idx="10"/>
          </p:nvPr>
        </p:nvSpPr>
        <p:spPr/>
        <p:txBody>
          <a:bodyPr/>
          <a:lstStyle/>
          <a:p>
            <a:pPr>
              <a:defRPr/>
            </a:pPr>
            <a:fld id="{D0CFE75B-8EBD-2848-A621-DD4D8EE29EEC}" type="datetime10">
              <a:rPr lang="es-ES_tradnl" smtClean="0"/>
              <a:t>14:07</a:t>
            </a:fld>
            <a:endParaRPr lang="en-US" dirty="0"/>
          </a:p>
        </p:txBody>
      </p:sp>
      <p:sp>
        <p:nvSpPr>
          <p:cNvPr id="3" name="Slide Number Placeholder 2">
            <a:extLst>
              <a:ext uri="{FF2B5EF4-FFF2-40B4-BE49-F238E27FC236}">
                <a16:creationId xmlns:a16="http://schemas.microsoft.com/office/drawing/2014/main" id="{F73105CB-DC95-0E48-BD29-68F81A191176}"/>
              </a:ext>
            </a:extLst>
          </p:cNvPr>
          <p:cNvSpPr>
            <a:spLocks noGrp="1"/>
          </p:cNvSpPr>
          <p:nvPr>
            <p:ph type="sldNum" sz="quarter" idx="12"/>
          </p:nvPr>
        </p:nvSpPr>
        <p:spPr/>
        <p:txBody>
          <a:bodyPr/>
          <a:lstStyle/>
          <a:p>
            <a:pPr>
              <a:defRPr/>
            </a:pPr>
            <a:fld id="{92C0268C-C029-4760-98E8-5BF4E76A023E}" type="slidenum">
              <a:rPr lang="en-US" smtClean="0"/>
              <a:pPr>
                <a:defRPr/>
              </a:pPr>
              <a:t>14</a:t>
            </a:fld>
            <a:endParaRPr lang="en-US"/>
          </a:p>
        </p:txBody>
      </p:sp>
    </p:spTree>
    <p:extLst>
      <p:ext uri="{BB962C8B-B14F-4D97-AF65-F5344CB8AC3E}">
        <p14:creationId xmlns:p14="http://schemas.microsoft.com/office/powerpoint/2010/main" val="761846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7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7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8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8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8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8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8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33797" grpId="0" animBg="1"/>
      <p:bldP spid="33798" grpId="0" animBg="1"/>
      <p:bldP spid="33799" grpId="0"/>
      <p:bldP spid="33800" grpId="0"/>
      <p:bldP spid="33801" grpId="0"/>
      <p:bldP spid="33802" grpId="0"/>
      <p:bldP spid="338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pPr>
              <a:lnSpc>
                <a:spcPct val="90000"/>
              </a:lnSpc>
              <a:defRPr/>
            </a:pPr>
            <a:r>
              <a:rPr lang="en-US" altLang="es-ES" b="1" dirty="0">
                <a:solidFill>
                  <a:srgbClr val="0432FF"/>
                </a:solidFill>
                <a:latin typeface="Calibri" panose="020F0502020204030204" pitchFamily="34" charset="0"/>
                <a:cs typeface="Calibri"/>
              </a:rPr>
              <a:t>The Human Eye</a:t>
            </a:r>
          </a:p>
        </p:txBody>
      </p:sp>
      <p:sp>
        <p:nvSpPr>
          <p:cNvPr id="20483" name="Content Placeholder 2"/>
          <p:cNvSpPr>
            <a:spLocks noGrp="1" noChangeArrowheads="1"/>
          </p:cNvSpPr>
          <p:nvPr>
            <p:ph idx="1"/>
          </p:nvPr>
        </p:nvSpPr>
        <p:spPr>
          <a:xfrm>
            <a:off x="228600" y="1447800"/>
            <a:ext cx="3962400" cy="5105400"/>
          </a:xfrm>
        </p:spPr>
        <p:txBody>
          <a:bodyPr/>
          <a:lstStyle/>
          <a:p>
            <a:pPr eaLnBrk="1" hangingPunct="1">
              <a:lnSpc>
                <a:spcPct val="80000"/>
              </a:lnSpc>
            </a:pPr>
            <a:r>
              <a:rPr lang="en-US" altLang="es-ES" sz="1800" dirty="0">
                <a:cs typeface="Calibri" panose="020F0502020204030204" pitchFamily="34" charset="0"/>
              </a:rPr>
              <a:t>Retina measures about 5 × 5 cm and contains 10</a:t>
            </a:r>
            <a:r>
              <a:rPr lang="en-US" altLang="es-ES" sz="1800" baseline="30000" dirty="0">
                <a:cs typeface="Calibri" panose="020F0502020204030204" pitchFamily="34" charset="0"/>
              </a:rPr>
              <a:t>8</a:t>
            </a:r>
            <a:r>
              <a:rPr lang="en-US" altLang="es-ES" sz="1800" dirty="0">
                <a:cs typeface="Calibri" panose="020F0502020204030204" pitchFamily="34" charset="0"/>
              </a:rPr>
              <a:t> sampling elements (rods and cones).</a:t>
            </a:r>
          </a:p>
          <a:p>
            <a:pPr eaLnBrk="1" hangingPunct="1">
              <a:lnSpc>
                <a:spcPct val="80000"/>
              </a:lnSpc>
            </a:pPr>
            <a:endParaRPr lang="en-US" altLang="es-ES" sz="1800" dirty="0">
              <a:cs typeface="Calibri" panose="020F0502020204030204" pitchFamily="34" charset="0"/>
            </a:endParaRPr>
          </a:p>
          <a:p>
            <a:pPr eaLnBrk="1" hangingPunct="1">
              <a:lnSpc>
                <a:spcPct val="80000"/>
              </a:lnSpc>
            </a:pPr>
            <a:r>
              <a:rPr lang="en-US" altLang="es-ES" sz="1800" dirty="0">
                <a:cs typeface="Calibri" panose="020F0502020204030204" pitchFamily="34" charset="0"/>
              </a:rPr>
              <a:t>The eye</a:t>
            </a:r>
            <a:r>
              <a:rPr lang="ja-JP" altLang="en-US" sz="1800">
                <a:cs typeface="Calibri" panose="020F0502020204030204" pitchFamily="34" charset="0"/>
              </a:rPr>
              <a:t>’</a:t>
            </a:r>
            <a:r>
              <a:rPr lang="en-US" altLang="ja-JP" sz="1800" dirty="0">
                <a:cs typeface="Calibri" panose="020F0502020204030204" pitchFamily="34" charset="0"/>
              </a:rPr>
              <a:t>s spatial resolution is about 0.01</a:t>
            </a:r>
            <a:r>
              <a:rPr lang="en-US" altLang="ja-JP" sz="1800" baseline="30000" dirty="0">
                <a:cs typeface="Calibri" panose="020F0502020204030204" pitchFamily="34" charset="0"/>
              </a:rPr>
              <a:t>◦</a:t>
            </a:r>
            <a:r>
              <a:rPr lang="en-US" altLang="ja-JP" sz="1800" dirty="0">
                <a:cs typeface="Calibri" panose="020F0502020204030204" pitchFamily="34" charset="0"/>
              </a:rPr>
              <a:t> over a 150</a:t>
            </a:r>
            <a:r>
              <a:rPr lang="en-US" altLang="ja-JP" sz="1800" baseline="30000" dirty="0">
                <a:cs typeface="Calibri" panose="020F0502020204030204" pitchFamily="34" charset="0"/>
              </a:rPr>
              <a:t>◦</a:t>
            </a:r>
            <a:r>
              <a:rPr lang="en-US" altLang="ja-JP" sz="1800" dirty="0">
                <a:cs typeface="Calibri" panose="020F0502020204030204" pitchFamily="34" charset="0"/>
              </a:rPr>
              <a:t> field of view.</a:t>
            </a:r>
          </a:p>
          <a:p>
            <a:pPr eaLnBrk="1" hangingPunct="1">
              <a:lnSpc>
                <a:spcPct val="80000"/>
              </a:lnSpc>
            </a:pPr>
            <a:endParaRPr lang="en-US" altLang="es-ES" sz="1800" dirty="0">
              <a:cs typeface="Calibri" panose="020F0502020204030204" pitchFamily="34" charset="0"/>
            </a:endParaRPr>
          </a:p>
          <a:p>
            <a:pPr eaLnBrk="1" hangingPunct="1">
              <a:lnSpc>
                <a:spcPct val="80000"/>
              </a:lnSpc>
            </a:pPr>
            <a:r>
              <a:rPr lang="en-US" altLang="es-ES" sz="1800" dirty="0">
                <a:cs typeface="Calibri" panose="020F0502020204030204" pitchFamily="34" charset="0"/>
              </a:rPr>
              <a:t>Intensity resolution is about 11 bits/element, spectral range is 400–700nm.</a:t>
            </a:r>
          </a:p>
          <a:p>
            <a:pPr eaLnBrk="1" hangingPunct="1">
              <a:lnSpc>
                <a:spcPct val="80000"/>
              </a:lnSpc>
            </a:pPr>
            <a:endParaRPr lang="en-US" altLang="es-ES" sz="1800" dirty="0">
              <a:cs typeface="Calibri" panose="020F0502020204030204" pitchFamily="34" charset="0"/>
            </a:endParaRPr>
          </a:p>
          <a:p>
            <a:pPr eaLnBrk="1" hangingPunct="1">
              <a:lnSpc>
                <a:spcPct val="80000"/>
              </a:lnSpc>
            </a:pPr>
            <a:r>
              <a:rPr lang="en-US" altLang="es-ES" sz="1800" dirty="0">
                <a:cs typeface="Calibri" panose="020F0502020204030204" pitchFamily="34" charset="0"/>
              </a:rPr>
              <a:t>Temporal resolution is about 100 </a:t>
            </a:r>
            <a:r>
              <a:rPr lang="en-US" altLang="es-ES" sz="1800" dirty="0" err="1">
                <a:cs typeface="Calibri" panose="020F0502020204030204" pitchFamily="34" charset="0"/>
              </a:rPr>
              <a:t>ms</a:t>
            </a:r>
            <a:r>
              <a:rPr lang="en-US" altLang="es-ES" sz="1800" dirty="0">
                <a:cs typeface="Calibri" panose="020F0502020204030204" pitchFamily="34" charset="0"/>
              </a:rPr>
              <a:t> (10 Hz).</a:t>
            </a:r>
          </a:p>
          <a:p>
            <a:pPr eaLnBrk="1" hangingPunct="1">
              <a:lnSpc>
                <a:spcPct val="80000"/>
              </a:lnSpc>
            </a:pPr>
            <a:endParaRPr lang="en-US" altLang="es-ES" sz="1800" dirty="0">
              <a:cs typeface="Calibri" panose="020F0502020204030204" pitchFamily="34" charset="0"/>
            </a:endParaRPr>
          </a:p>
          <a:p>
            <a:pPr eaLnBrk="1" hangingPunct="1">
              <a:lnSpc>
                <a:spcPct val="80000"/>
              </a:lnSpc>
            </a:pPr>
            <a:r>
              <a:rPr lang="en-US" altLang="es-ES" sz="1800" dirty="0">
                <a:cs typeface="Calibri" panose="020F0502020204030204" pitchFamily="34" charset="0"/>
              </a:rPr>
              <a:t>Two eyes give a data rate of about 3 GB!</a:t>
            </a:r>
          </a:p>
        </p:txBody>
      </p:sp>
      <p:pic>
        <p:nvPicPr>
          <p:cNvPr id="25604" name="Picture 4" descr="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1773238"/>
            <a:ext cx="2232025" cy="1289050"/>
          </a:xfrm>
          <a:prstGeom prst="rect">
            <a:avLst/>
          </a:prstGeom>
          <a:noFill/>
          <a:ln w="9525">
            <a:solidFill>
              <a:srgbClr val="FF6600"/>
            </a:solidFill>
            <a:miter lim="800000"/>
            <a:headEnd/>
            <a:tailEnd/>
          </a:ln>
          <a:extLst>
            <a:ext uri="{909E8E84-426E-40dd-AFC4-6F175D3DCCD1}">
              <a14:hiddenFill xmlns="" xmlns:a14="http://schemas.microsoft.com/office/drawing/2010/main">
                <a:solidFill>
                  <a:srgbClr val="FFFFFF"/>
                </a:solidFill>
              </a14:hiddenFill>
            </a:ext>
          </a:extLst>
        </p:spPr>
      </p:pic>
      <p:pic>
        <p:nvPicPr>
          <p:cNvPr id="256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773238"/>
            <a:ext cx="2232025" cy="1287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6" name="Imagen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573463"/>
            <a:ext cx="4076700" cy="248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7"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02944408-2EC9-BC4D-A6E9-34BD3064C23D}"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98D48929-785F-9646-B219-A7733F95917F}"/>
              </a:ext>
            </a:extLst>
          </p:cNvPr>
          <p:cNvSpPr>
            <a:spLocks noGrp="1"/>
          </p:cNvSpPr>
          <p:nvPr>
            <p:ph type="sldNum" sz="quarter" idx="12"/>
          </p:nvPr>
        </p:nvSpPr>
        <p:spPr/>
        <p:txBody>
          <a:bodyPr/>
          <a:lstStyle/>
          <a:p>
            <a:pPr>
              <a:defRPr/>
            </a:pPr>
            <a:fld id="{92C0268C-C029-4760-98E8-5BF4E76A023E}" type="slidenum">
              <a:rPr lang="en-US" smtClean="0"/>
              <a:pPr>
                <a:defRPr/>
              </a:pPr>
              <a:t>15</a:t>
            </a:fld>
            <a:endParaRPr lang="en-US"/>
          </a:p>
        </p:txBody>
      </p:sp>
    </p:spTree>
    <p:extLst>
      <p:ext uri="{BB962C8B-B14F-4D97-AF65-F5344CB8AC3E}">
        <p14:creationId xmlns:p14="http://schemas.microsoft.com/office/powerpoint/2010/main" val="2301343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41521" y="119063"/>
            <a:ext cx="8229600" cy="1143000"/>
          </a:xfrm>
        </p:spPr>
        <p:txBody>
          <a:bodyPr>
            <a:normAutofit/>
          </a:bodyPr>
          <a:lstStyle/>
          <a:p>
            <a:pPr>
              <a:lnSpc>
                <a:spcPct val="90000"/>
              </a:lnSpc>
              <a:defRPr/>
            </a:pPr>
            <a:r>
              <a:rPr lang="en-US" altLang="es-ES" b="1" dirty="0">
                <a:solidFill>
                  <a:srgbClr val="0432FF"/>
                </a:solidFill>
                <a:latin typeface="Calibri" panose="020F0502020204030204" pitchFamily="34" charset="0"/>
                <a:cs typeface="Calibri"/>
              </a:rPr>
              <a:t>Human visual system</a:t>
            </a:r>
          </a:p>
        </p:txBody>
      </p:sp>
      <p:pic>
        <p:nvPicPr>
          <p:cNvPr id="26627" name="Picture 4" descr="thorpe_summary"/>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l="10783" b="51003"/>
          <a:stretch>
            <a:fillRect/>
          </a:stretch>
        </p:blipFill>
        <p:spPr bwMode="auto">
          <a:xfrm>
            <a:off x="3622675" y="914400"/>
            <a:ext cx="5521325"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28" name="Text Box 5"/>
          <p:cNvSpPr txBox="1">
            <a:spLocks noChangeArrowheads="1"/>
          </p:cNvSpPr>
          <p:nvPr/>
        </p:nvSpPr>
        <p:spPr bwMode="auto">
          <a:xfrm>
            <a:off x="7486650" y="4114800"/>
            <a:ext cx="1671638"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t>[Thorpe et. al.]</a:t>
            </a:r>
          </a:p>
        </p:txBody>
      </p:sp>
      <p:sp>
        <p:nvSpPr>
          <p:cNvPr id="26629" name="Rectangle 4"/>
          <p:cNvSpPr>
            <a:spLocks noChangeArrowheads="1"/>
          </p:cNvSpPr>
          <p:nvPr/>
        </p:nvSpPr>
        <p:spPr bwMode="auto">
          <a:xfrm>
            <a:off x="250825" y="2290763"/>
            <a:ext cx="32766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000" b="0" dirty="0">
                <a:solidFill>
                  <a:srgbClr val="000000"/>
                </a:solidFill>
              </a:rPr>
              <a:t>Vision is the most powerful of our own senses.</a:t>
            </a:r>
          </a:p>
        </p:txBody>
      </p:sp>
      <p:sp>
        <p:nvSpPr>
          <p:cNvPr id="26630" name="Rectangle 5"/>
          <p:cNvSpPr>
            <a:spLocks noChangeArrowheads="1"/>
          </p:cNvSpPr>
          <p:nvPr/>
        </p:nvSpPr>
        <p:spPr bwMode="auto">
          <a:xfrm>
            <a:off x="250825" y="4652963"/>
            <a:ext cx="8686800" cy="1050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000" b="0" dirty="0">
                <a:solidFill>
                  <a:srgbClr val="000000"/>
                </a:solidFill>
              </a:rPr>
              <a:t>Around 1/3 of our brain is devoted to processing the signals from our eyes.</a:t>
            </a:r>
          </a:p>
          <a:p>
            <a:pPr eaLnBrk="1" hangingPunct="1">
              <a:lnSpc>
                <a:spcPct val="90000"/>
              </a:lnSpc>
            </a:pPr>
            <a:endParaRPr lang="en-US" altLang="es-ES" sz="2000" b="0" dirty="0">
              <a:solidFill>
                <a:srgbClr val="000000"/>
              </a:solidFill>
            </a:endParaRPr>
          </a:p>
          <a:p>
            <a:pPr eaLnBrk="1" hangingPunct="1">
              <a:lnSpc>
                <a:spcPct val="90000"/>
              </a:lnSpc>
            </a:pPr>
            <a:r>
              <a:rPr lang="en-US" altLang="es-ES" sz="2000" b="0" dirty="0">
                <a:solidFill>
                  <a:srgbClr val="000000"/>
                </a:solidFill>
              </a:rPr>
              <a:t>The visual cortex has around O(10</a:t>
            </a:r>
            <a:r>
              <a:rPr lang="en-US" altLang="es-ES" sz="2000" b="0" baseline="30000" dirty="0">
                <a:solidFill>
                  <a:srgbClr val="000000"/>
                </a:solidFill>
              </a:rPr>
              <a:t>11</a:t>
            </a:r>
            <a:r>
              <a:rPr lang="en-US" altLang="es-ES" sz="2000" b="0" dirty="0">
                <a:solidFill>
                  <a:srgbClr val="000000"/>
                </a:solidFill>
              </a:rPr>
              <a:t>) neurons. </a:t>
            </a:r>
          </a:p>
        </p:txBody>
      </p:sp>
      <p:sp>
        <p:nvSpPr>
          <p:cNvPr id="26631"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B1E0B1E3-5B3C-3243-8440-CE740AEF8AF2}"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36C79D26-8DFC-664E-A573-E9CE6A4983BE}"/>
              </a:ext>
            </a:extLst>
          </p:cNvPr>
          <p:cNvSpPr>
            <a:spLocks noGrp="1"/>
          </p:cNvSpPr>
          <p:nvPr>
            <p:ph type="sldNum" sz="quarter" idx="12"/>
          </p:nvPr>
        </p:nvSpPr>
        <p:spPr/>
        <p:txBody>
          <a:bodyPr/>
          <a:lstStyle/>
          <a:p>
            <a:pPr>
              <a:defRPr/>
            </a:pPr>
            <a:fld id="{92C0268C-C029-4760-98E8-5BF4E76A023E}" type="slidenum">
              <a:rPr lang="en-US" smtClean="0"/>
              <a:pPr>
                <a:defRPr/>
              </a:pPr>
              <a:t>16</a:t>
            </a:fld>
            <a:endParaRPr lang="en-US"/>
          </a:p>
        </p:txBody>
      </p:sp>
    </p:spTree>
    <p:extLst>
      <p:ext uri="{BB962C8B-B14F-4D97-AF65-F5344CB8AC3E}">
        <p14:creationId xmlns:p14="http://schemas.microsoft.com/office/powerpoint/2010/main" val="678744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0" y="341784"/>
            <a:ext cx="9216516" cy="1143000"/>
          </a:xfrm>
        </p:spPr>
        <p:txBody>
          <a:bodyPr>
            <a:normAutofit fontScale="90000"/>
          </a:bodyPr>
          <a:lstStyle/>
          <a:p>
            <a:pPr>
              <a:lnSpc>
                <a:spcPct val="90000"/>
              </a:lnSpc>
              <a:defRPr/>
            </a:pPr>
            <a:r>
              <a:rPr lang="en-US" altLang="es-ES" b="1" dirty="0">
                <a:solidFill>
                  <a:srgbClr val="0432FF"/>
                </a:solidFill>
                <a:latin typeface="Calibri" panose="020F0502020204030204" pitchFamily="34" charset="0"/>
                <a:cs typeface="Calibri"/>
              </a:rPr>
              <a:t>Why don</a:t>
            </a:r>
            <a:r>
              <a:rPr lang="en-US" altLang="en-US" b="1" dirty="0">
                <a:solidFill>
                  <a:srgbClr val="0432FF"/>
                </a:solidFill>
                <a:latin typeface="Calibri" panose="020F0502020204030204" pitchFamily="34" charset="0"/>
                <a:cs typeface="Calibri"/>
              </a:rPr>
              <a:t>’</a:t>
            </a:r>
            <a:r>
              <a:rPr lang="en-US" altLang="ja-JP" b="1" dirty="0">
                <a:solidFill>
                  <a:srgbClr val="0432FF"/>
                </a:solidFill>
                <a:latin typeface="Calibri" panose="020F0502020204030204" pitchFamily="34" charset="0"/>
                <a:cs typeface="Calibri"/>
              </a:rPr>
              <a:t>t we just copy the human visual system?</a:t>
            </a:r>
            <a:endParaRPr lang="en-US" altLang="es-ES" b="1" dirty="0">
              <a:solidFill>
                <a:srgbClr val="0432FF"/>
              </a:solidFill>
              <a:latin typeface="Calibri" panose="020F0502020204030204" pitchFamily="34" charset="0"/>
              <a:cs typeface="Calibri"/>
            </a:endParaRPr>
          </a:p>
        </p:txBody>
      </p:sp>
      <p:sp>
        <p:nvSpPr>
          <p:cNvPr id="22531" name="Text Box 5"/>
          <p:cNvSpPr txBox="1">
            <a:spLocks noChangeArrowheads="1"/>
          </p:cNvSpPr>
          <p:nvPr/>
        </p:nvSpPr>
        <p:spPr bwMode="auto">
          <a:xfrm>
            <a:off x="228600" y="1524000"/>
            <a:ext cx="4848225" cy="5567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GB" altLang="es-ES" sz="1800" b="0" dirty="0"/>
              <a:t>People try to, but we don</a:t>
            </a:r>
            <a:r>
              <a:rPr lang="en-GB" altLang="en-US" sz="1800" b="0" dirty="0"/>
              <a:t>’</a:t>
            </a:r>
            <a:r>
              <a:rPr lang="en-GB" altLang="es-ES" sz="1800" b="0" dirty="0"/>
              <a:t>t yet have a sufficient understanding of how our visual system works.</a:t>
            </a:r>
          </a:p>
          <a:p>
            <a:pPr>
              <a:lnSpc>
                <a:spcPct val="90000"/>
              </a:lnSpc>
            </a:pPr>
            <a:endParaRPr lang="en-GB" altLang="es-ES" sz="1800" b="0" dirty="0"/>
          </a:p>
          <a:p>
            <a:pPr>
              <a:lnSpc>
                <a:spcPct val="90000"/>
              </a:lnSpc>
            </a:pPr>
            <a:r>
              <a:rPr lang="en-GB" altLang="es-ES" sz="1800" b="0" dirty="0"/>
              <a:t>O(10</a:t>
            </a:r>
            <a:r>
              <a:rPr lang="en-GB" altLang="es-ES" sz="1800" b="0" baseline="50000" dirty="0"/>
              <a:t>11</a:t>
            </a:r>
            <a:r>
              <a:rPr lang="en-GB" altLang="es-ES" sz="1800" b="0" dirty="0"/>
              <a:t>) neurons used in vision</a:t>
            </a:r>
          </a:p>
          <a:p>
            <a:pPr>
              <a:lnSpc>
                <a:spcPct val="90000"/>
              </a:lnSpc>
            </a:pPr>
            <a:endParaRPr lang="en-GB" altLang="es-ES" sz="1800" b="0" dirty="0"/>
          </a:p>
          <a:p>
            <a:pPr>
              <a:lnSpc>
                <a:spcPct val="90000"/>
              </a:lnSpc>
            </a:pPr>
            <a:r>
              <a:rPr lang="en-GB" altLang="es-ES" sz="1800" b="0" dirty="0"/>
              <a:t>By contrast, CPUs have O(10</a:t>
            </a:r>
            <a:r>
              <a:rPr lang="en-GB" altLang="es-ES" sz="1800" b="0" baseline="50000" dirty="0"/>
              <a:t>6</a:t>
            </a:r>
            <a:r>
              <a:rPr lang="en-GB" altLang="es-ES" sz="1800" b="0" dirty="0"/>
              <a:t>) transistors (most are cache memory).</a:t>
            </a:r>
          </a:p>
          <a:p>
            <a:pPr>
              <a:lnSpc>
                <a:spcPct val="90000"/>
              </a:lnSpc>
            </a:pPr>
            <a:endParaRPr lang="en-GB" altLang="es-ES" sz="1800" b="0" dirty="0"/>
          </a:p>
          <a:p>
            <a:pPr>
              <a:lnSpc>
                <a:spcPct val="90000"/>
              </a:lnSpc>
            </a:pPr>
            <a:r>
              <a:rPr lang="en-GB" altLang="es-ES" sz="1800" b="0" dirty="0"/>
              <a:t>GPUs – a great news! They have billions (10</a:t>
            </a:r>
            <a:r>
              <a:rPr lang="en-GB" altLang="es-ES" sz="1800" b="0" baseline="30000" dirty="0"/>
              <a:t>9</a:t>
            </a:r>
            <a:r>
              <a:rPr lang="en-GB" altLang="es-ES" sz="1800" b="0" dirty="0"/>
              <a:t>) of transistors.</a:t>
            </a:r>
          </a:p>
          <a:p>
            <a:pPr>
              <a:lnSpc>
                <a:spcPct val="90000"/>
              </a:lnSpc>
            </a:pPr>
            <a:endParaRPr lang="en-GB" altLang="es-ES" sz="1800" b="0" dirty="0"/>
          </a:p>
          <a:p>
            <a:pPr>
              <a:lnSpc>
                <a:spcPct val="90000"/>
              </a:lnSpc>
            </a:pPr>
            <a:r>
              <a:rPr lang="en-GB" altLang="es-ES" sz="1800" b="0" dirty="0"/>
              <a:t>Very different architectures:</a:t>
            </a:r>
          </a:p>
          <a:p>
            <a:pPr lvl="1">
              <a:lnSpc>
                <a:spcPct val="90000"/>
              </a:lnSpc>
              <a:buFontTx/>
              <a:buChar char="-"/>
            </a:pPr>
            <a:r>
              <a:rPr lang="en-GB" altLang="es-ES" sz="1800" b="0" dirty="0">
                <a:ea typeface="MS PGothic" panose="020B0600070205080204" pitchFamily="34" charset="-128"/>
              </a:rPr>
              <a:t> Brain is slow, but parallel.</a:t>
            </a:r>
          </a:p>
          <a:p>
            <a:pPr lvl="1">
              <a:lnSpc>
                <a:spcPct val="90000"/>
              </a:lnSpc>
              <a:buFontTx/>
              <a:buChar char="-"/>
            </a:pPr>
            <a:r>
              <a:rPr lang="en-GB" altLang="es-ES" sz="1800" b="0" dirty="0">
                <a:ea typeface="MS PGothic" panose="020B0600070205080204" pitchFamily="34" charset="-128"/>
              </a:rPr>
              <a:t> Computer is fast, but mainly serial.</a:t>
            </a:r>
          </a:p>
          <a:p>
            <a:pPr>
              <a:lnSpc>
                <a:spcPct val="90000"/>
              </a:lnSpc>
            </a:pPr>
            <a:endParaRPr lang="en-GB" altLang="es-ES" sz="1800" b="0" dirty="0"/>
          </a:p>
          <a:p>
            <a:pPr>
              <a:lnSpc>
                <a:spcPct val="90000"/>
              </a:lnSpc>
            </a:pPr>
            <a:r>
              <a:rPr lang="en-GB" altLang="es-ES" sz="1800" b="0" dirty="0"/>
              <a:t>Bird vs Airplane</a:t>
            </a:r>
          </a:p>
          <a:p>
            <a:pPr lvl="1">
              <a:lnSpc>
                <a:spcPct val="90000"/>
              </a:lnSpc>
              <a:buFontTx/>
              <a:buChar char="-"/>
            </a:pPr>
            <a:r>
              <a:rPr lang="en-GB" altLang="es-ES" sz="1800" b="0" dirty="0">
                <a:ea typeface="MS PGothic" panose="020B0600070205080204" pitchFamily="34" charset="-128"/>
              </a:rPr>
              <a:t>Same underlying principles.</a:t>
            </a:r>
          </a:p>
          <a:p>
            <a:pPr lvl="1">
              <a:lnSpc>
                <a:spcPct val="90000"/>
              </a:lnSpc>
              <a:buFontTx/>
              <a:buChar char="-"/>
            </a:pPr>
            <a:r>
              <a:rPr lang="en-GB" altLang="es-ES" sz="1800" b="0" dirty="0">
                <a:ea typeface="MS PGothic" panose="020B0600070205080204" pitchFamily="34" charset="-128"/>
              </a:rPr>
              <a:t>Very different hardware.</a:t>
            </a:r>
          </a:p>
          <a:p>
            <a:pPr>
              <a:lnSpc>
                <a:spcPct val="90000"/>
              </a:lnSpc>
            </a:pPr>
            <a:endParaRPr lang="en-GB" altLang="es-ES" sz="1800" b="0" dirty="0"/>
          </a:p>
        </p:txBody>
      </p:sp>
      <p:pic>
        <p:nvPicPr>
          <p:cNvPr id="276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268413"/>
            <a:ext cx="39243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5888" y="4125913"/>
            <a:ext cx="3948112" cy="275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E4F7780C-3E7F-AD42-B16C-429DC974D491}"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820F8FBA-0952-B449-9ADB-9C1FE157A0E9}"/>
              </a:ext>
            </a:extLst>
          </p:cNvPr>
          <p:cNvSpPr>
            <a:spLocks noGrp="1"/>
          </p:cNvSpPr>
          <p:nvPr>
            <p:ph type="sldNum" sz="quarter" idx="12"/>
          </p:nvPr>
        </p:nvSpPr>
        <p:spPr/>
        <p:txBody>
          <a:bodyPr/>
          <a:lstStyle/>
          <a:p>
            <a:pPr>
              <a:defRPr/>
            </a:pPr>
            <a:fld id="{92C0268C-C029-4760-98E8-5BF4E76A023E}" type="slidenum">
              <a:rPr lang="en-US" smtClean="0"/>
              <a:pPr>
                <a:defRPr/>
              </a:pPr>
              <a:t>17</a:t>
            </a:fld>
            <a:endParaRPr lang="en-US"/>
          </a:p>
        </p:txBody>
      </p:sp>
    </p:spTree>
    <p:extLst>
      <p:ext uri="{BB962C8B-B14F-4D97-AF65-F5344CB8AC3E}">
        <p14:creationId xmlns:p14="http://schemas.microsoft.com/office/powerpoint/2010/main" val="1667127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1">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1">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vert="horz" lIns="91440" tIns="45720" rIns="91440" bIns="45720" rtlCol="0" anchor="ctr">
            <a:normAutofit/>
          </a:bodyPr>
          <a:lstStyle/>
          <a:p>
            <a:pPr>
              <a:lnSpc>
                <a:spcPct val="90000"/>
              </a:lnSpc>
            </a:pPr>
            <a:r>
              <a:rPr lang="en-US" altLang="es-ES" b="1" dirty="0">
                <a:solidFill>
                  <a:srgbClr val="0432FF"/>
                </a:solidFill>
                <a:latin typeface="Calibri" panose="020F0502020204030204" pitchFamily="34" charset="0"/>
                <a:cs typeface="Calibri"/>
              </a:rPr>
              <a:t>Why to study it?</a:t>
            </a:r>
          </a:p>
        </p:txBody>
      </p:sp>
      <p:sp>
        <p:nvSpPr>
          <p:cNvPr id="29699" name="Content Placeholder 2"/>
          <p:cNvSpPr>
            <a:spLocks noGrp="1" noChangeArrowheads="1"/>
          </p:cNvSpPr>
          <p:nvPr>
            <p:ph idx="1"/>
          </p:nvPr>
        </p:nvSpPr>
        <p:spPr>
          <a:xfrm>
            <a:off x="457200" y="1600200"/>
            <a:ext cx="8534400" cy="4525963"/>
          </a:xfrm>
        </p:spPr>
        <p:txBody>
          <a:bodyPr/>
          <a:lstStyle/>
          <a:p>
            <a:pPr eaLnBrk="1" hangingPunct="1"/>
            <a:r>
              <a:rPr lang="en-US" altLang="es-ES" sz="2800" dirty="0">
                <a:cs typeface="Calibri" panose="020F0502020204030204" pitchFamily="34" charset="0"/>
              </a:rPr>
              <a:t>Gain insight into how we see</a:t>
            </a:r>
          </a:p>
          <a:p>
            <a:pPr lvl="1" eaLnBrk="1" hangingPunct="1"/>
            <a:r>
              <a:rPr lang="en-US" altLang="es-ES" sz="2400" dirty="0">
                <a:cs typeface="Calibri" panose="020F0502020204030204" pitchFamily="34" charset="0"/>
              </a:rPr>
              <a:t>Vision is explored extensively by neuroscientists to gain an understanding of how the brain operates</a:t>
            </a:r>
          </a:p>
          <a:p>
            <a:pPr eaLnBrk="1" hangingPunct="1"/>
            <a:endParaRPr lang="en-US" altLang="es-ES" sz="2800" dirty="0">
              <a:cs typeface="Calibri" panose="020F0502020204030204" pitchFamily="34" charset="0"/>
            </a:endParaRPr>
          </a:p>
          <a:p>
            <a:pPr eaLnBrk="1" hangingPunct="1"/>
            <a:r>
              <a:rPr lang="en-US" altLang="es-ES" sz="2800" dirty="0">
                <a:cs typeface="Calibri" panose="020F0502020204030204" pitchFamily="34" charset="0"/>
              </a:rPr>
              <a:t>Replicate human vision to allow a machine to see:</a:t>
            </a:r>
          </a:p>
          <a:p>
            <a:pPr lvl="1" eaLnBrk="1" hangingPunct="1"/>
            <a:r>
              <a:rPr lang="en-US" altLang="es-ES" sz="2400" dirty="0">
                <a:cs typeface="Calibri" panose="020F0502020204030204" pitchFamily="34" charset="0"/>
              </a:rPr>
              <a:t>Central to that problem of Artificial Intelligence</a:t>
            </a:r>
          </a:p>
          <a:p>
            <a:pPr lvl="1" eaLnBrk="1" hangingPunct="1"/>
            <a:r>
              <a:rPr lang="en-US" altLang="es-ES" sz="2400" dirty="0">
                <a:cs typeface="Calibri" panose="020F0502020204030204" pitchFamily="34" charset="0"/>
              </a:rPr>
              <a:t>Many industrial and real life human-centric applications</a:t>
            </a:r>
          </a:p>
          <a:p>
            <a:pPr lvl="1" eaLnBrk="1" hangingPunct="1"/>
            <a:endParaRPr lang="en-US" altLang="es-ES" sz="2400" dirty="0">
              <a:cs typeface="Calibri" panose="020F0502020204030204" pitchFamily="34" charset="0"/>
            </a:endParaRPr>
          </a:p>
        </p:txBody>
      </p:sp>
      <p:sp>
        <p:nvSpPr>
          <p:cNvPr id="2970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858C017A-A19E-054B-83F5-577076138265}"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F440DE71-A933-EE4A-A65F-7E70C3B78384}"/>
              </a:ext>
            </a:extLst>
          </p:cNvPr>
          <p:cNvSpPr>
            <a:spLocks noGrp="1"/>
          </p:cNvSpPr>
          <p:nvPr>
            <p:ph type="sldNum" sz="quarter" idx="12"/>
          </p:nvPr>
        </p:nvSpPr>
        <p:spPr/>
        <p:txBody>
          <a:bodyPr/>
          <a:lstStyle/>
          <a:p>
            <a:pPr>
              <a:defRPr/>
            </a:pPr>
            <a:fld id="{92C0268C-C029-4760-98E8-5BF4E76A023E}" type="slidenum">
              <a:rPr lang="en-US" smtClean="0"/>
              <a:pPr>
                <a:defRPr/>
              </a:pPr>
              <a:t>18</a:t>
            </a:fld>
            <a:endParaRPr lang="en-US"/>
          </a:p>
        </p:txBody>
      </p:sp>
    </p:spTree>
    <p:extLst>
      <p:ext uri="{BB962C8B-B14F-4D97-AF65-F5344CB8AC3E}">
        <p14:creationId xmlns:p14="http://schemas.microsoft.com/office/powerpoint/2010/main" val="1823223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txBox="1">
            <a:spLocks noChangeArrowheads="1"/>
          </p:cNvSpPr>
          <p:nvPr/>
        </p:nvSpPr>
        <p:spPr bwMode="auto">
          <a:xfrm>
            <a:off x="611188" y="981075"/>
            <a:ext cx="8229600" cy="1143000"/>
          </a:xfrm>
          <a:prstGeom prst="rect">
            <a:avLst/>
          </a:prstGeom>
        </p:spPr>
        <p:txBody>
          <a:bodyPr vert="horz" lIns="91440" tIns="45720" rIns="91440" bIns="45720" rtlCol="0" anchor="ctr">
            <a:normAutofit/>
          </a:bodyPr>
          <a:lstStyle>
            <a:lvl1pPr defTabSz="914400" eaLnBrk="1" latinLnBrk="0" hangingPunct="1">
              <a:lnSpc>
                <a:spcPct val="90000"/>
              </a:lnSpc>
              <a:buNone/>
              <a:defRPr sz="4000" spc="-100" baseline="0">
                <a:solidFill>
                  <a:srgbClr val="0432FF"/>
                </a:solidFill>
                <a:latin typeface="Calibri" panose="020F0502020204030204" pitchFamily="34" charset="0"/>
                <a:ea typeface="+mj-ea"/>
                <a:cs typeface="Calibri"/>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r>
              <a:rPr lang="en-US" altLang="es-ES" dirty="0"/>
              <a:t>Today:</a:t>
            </a:r>
          </a:p>
        </p:txBody>
      </p:sp>
      <p:sp>
        <p:nvSpPr>
          <p:cNvPr id="30723" name="CuadroTexto 2"/>
          <p:cNvSpPr txBox="1">
            <a:spLocks noChangeArrowheads="1"/>
          </p:cNvSpPr>
          <p:nvPr/>
        </p:nvSpPr>
        <p:spPr bwMode="auto">
          <a:xfrm>
            <a:off x="1042988" y="2349500"/>
            <a:ext cx="5696239"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What</a:t>
            </a:r>
            <a:r>
              <a:rPr lang="ca-ES" altLang="es-ES" sz="2800" dirty="0"/>
              <a:t> is Artificial </a:t>
            </a:r>
            <a:r>
              <a:rPr lang="ca-ES" altLang="es-ES" sz="2800" dirty="0" err="1"/>
              <a:t>Vision</a:t>
            </a:r>
            <a:r>
              <a:rPr lang="ca-ES" altLang="es-ES" sz="2800" dirty="0"/>
              <a:t>?</a:t>
            </a:r>
          </a:p>
          <a:p>
            <a:pPr>
              <a:lnSpc>
                <a:spcPct val="90000"/>
              </a:lnSpc>
              <a:buFontTx/>
              <a:buAutoNum type="arabicPeriod"/>
            </a:pPr>
            <a:r>
              <a:rPr lang="ca-ES" altLang="es-ES" sz="2800" dirty="0">
                <a:solidFill>
                  <a:srgbClr val="FF0000"/>
                </a:solidFill>
              </a:rPr>
              <a:t>A </a:t>
            </a:r>
            <a:r>
              <a:rPr lang="ca-ES" altLang="es-ES" sz="2800" dirty="0" err="1">
                <a:solidFill>
                  <a:srgbClr val="FF0000"/>
                </a:solidFill>
              </a:rPr>
              <a:t>little</a:t>
            </a:r>
            <a:r>
              <a:rPr lang="ca-ES" altLang="es-ES" sz="2800" dirty="0">
                <a:solidFill>
                  <a:srgbClr val="FF0000"/>
                </a:solidFill>
              </a:rPr>
              <a:t> bit of </a:t>
            </a:r>
            <a:r>
              <a:rPr lang="ca-ES" altLang="es-ES" sz="2800" dirty="0" err="1">
                <a:solidFill>
                  <a:srgbClr val="FF0000"/>
                </a:solidFill>
              </a:rPr>
              <a:t>history</a:t>
            </a:r>
            <a:endParaRPr lang="ca-ES" altLang="es-ES" sz="2800" dirty="0">
              <a:solidFill>
                <a:srgbClr val="FF0000"/>
              </a:solidFill>
            </a:endParaRPr>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Artificial </a:t>
            </a:r>
            <a:r>
              <a:rPr lang="ca-ES" altLang="es-ES" sz="2800" dirty="0" err="1"/>
              <a:t>Vision</a:t>
            </a:r>
            <a:endParaRPr lang="ca-ES" altLang="es-ES" sz="2800" dirty="0"/>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Artificial </a:t>
            </a:r>
            <a:r>
              <a:rPr lang="ca-ES" altLang="es-ES" sz="2800" dirty="0" err="1"/>
              <a:t>Vision</a:t>
            </a:r>
            <a:endParaRPr lang="ca-ES" altLang="es-ES" sz="2800" dirty="0"/>
          </a:p>
          <a:p>
            <a:pPr>
              <a:lnSpc>
                <a:spcPct val="90000"/>
              </a:lnSpc>
              <a:buFontTx/>
              <a:buAutoNum type="arabicPeriod"/>
            </a:pPr>
            <a:r>
              <a:rPr lang="ca-ES" altLang="es-ES" sz="2800" dirty="0"/>
              <a:t>Applications</a:t>
            </a:r>
          </a:p>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marL="0" indent="0">
              <a:lnSpc>
                <a:spcPct val="90000"/>
              </a:lnSpc>
              <a:buNone/>
            </a:pPr>
            <a:endParaRPr lang="ca-ES" altLang="es-ES" sz="2800" dirty="0"/>
          </a:p>
        </p:txBody>
      </p:sp>
      <p:sp>
        <p:nvSpPr>
          <p:cNvPr id="30724" name="Rectángulo 3"/>
          <p:cNvSpPr>
            <a:spLocks noChangeArrowheads="1"/>
          </p:cNvSpPr>
          <p:nvPr/>
        </p:nvSpPr>
        <p:spPr bwMode="auto">
          <a:xfrm>
            <a:off x="755650" y="5661025"/>
            <a:ext cx="777716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400">
                <a:solidFill>
                  <a:schemeClr val="accent2"/>
                </a:solidFill>
              </a:rPr>
              <a:t>Bibliography:</a:t>
            </a:r>
          </a:p>
          <a:p>
            <a:pPr lvl="1" eaLnBrk="1" hangingPunct="1">
              <a:lnSpc>
                <a:spcPct val="90000"/>
              </a:lnSpc>
              <a:buFontTx/>
              <a:buChar char="•"/>
            </a:pPr>
            <a:r>
              <a:rPr lang="en-US" altLang="es-ES" sz="2400">
                <a:ea typeface="MS PGothic" panose="020B0600070205080204" pitchFamily="34" charset="-128"/>
              </a:rPr>
              <a:t>Szeliski, CV: A&amp;A, Ch 1.0 (Introduction)</a:t>
            </a:r>
          </a:p>
        </p:txBody>
      </p:sp>
      <p:sp>
        <p:nvSpPr>
          <p:cNvPr id="2" name="Date Placeholder 1">
            <a:extLst>
              <a:ext uri="{FF2B5EF4-FFF2-40B4-BE49-F238E27FC236}">
                <a16:creationId xmlns:a16="http://schemas.microsoft.com/office/drawing/2014/main" id="{4396919F-6FEC-5740-9768-5C3A8924BFBF}"/>
              </a:ext>
            </a:extLst>
          </p:cNvPr>
          <p:cNvSpPr>
            <a:spLocks noGrp="1"/>
          </p:cNvSpPr>
          <p:nvPr>
            <p:ph type="dt" sz="half" idx="10"/>
          </p:nvPr>
        </p:nvSpPr>
        <p:spPr/>
        <p:txBody>
          <a:bodyPr/>
          <a:lstStyle/>
          <a:p>
            <a:pPr>
              <a:defRPr/>
            </a:pPr>
            <a:fld id="{C72321BE-8EFE-2246-8EF4-9A36DD8E6D5C}" type="datetime10">
              <a:rPr lang="es-ES_tradnl" smtClean="0"/>
              <a:t>14:07</a:t>
            </a:fld>
            <a:endParaRPr lang="en-US" dirty="0"/>
          </a:p>
        </p:txBody>
      </p:sp>
      <p:sp>
        <p:nvSpPr>
          <p:cNvPr id="3" name="Slide Number Placeholder 2">
            <a:extLst>
              <a:ext uri="{FF2B5EF4-FFF2-40B4-BE49-F238E27FC236}">
                <a16:creationId xmlns:a16="http://schemas.microsoft.com/office/drawing/2014/main" id="{FCD8EFB1-E9D6-E040-BA6F-A60D01F16751}"/>
              </a:ext>
            </a:extLst>
          </p:cNvPr>
          <p:cNvSpPr>
            <a:spLocks noGrp="1"/>
          </p:cNvSpPr>
          <p:nvPr>
            <p:ph type="sldNum" sz="quarter" idx="12"/>
          </p:nvPr>
        </p:nvSpPr>
        <p:spPr/>
        <p:txBody>
          <a:bodyPr/>
          <a:lstStyle/>
          <a:p>
            <a:pPr>
              <a:defRPr/>
            </a:pPr>
            <a:fld id="{92C0268C-C029-4760-98E8-5BF4E76A023E}" type="slidenum">
              <a:rPr lang="en-US" smtClean="0"/>
              <a:pPr>
                <a:defRPr/>
              </a:pPr>
              <a:t>19</a:t>
            </a:fld>
            <a:endParaRPr lang="en-US"/>
          </a:p>
        </p:txBody>
      </p:sp>
    </p:spTree>
    <p:extLst>
      <p:ext uri="{BB962C8B-B14F-4D97-AF65-F5344CB8AC3E}">
        <p14:creationId xmlns:p14="http://schemas.microsoft.com/office/powerpoint/2010/main" val="4003107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043608" y="1041023"/>
            <a:ext cx="7343775" cy="477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endParaRPr lang="en-GB" altLang="es-ES" sz="2000" b="1" dirty="0">
              <a:solidFill>
                <a:srgbClr val="CC0000"/>
              </a:solidFill>
            </a:endParaRPr>
          </a:p>
          <a:p>
            <a:pPr algn="ctr" eaLnBrk="1" hangingPunct="1">
              <a:spcBef>
                <a:spcPct val="0"/>
              </a:spcBef>
              <a:buFontTx/>
              <a:buNone/>
            </a:pPr>
            <a:endParaRPr lang="en-GB" altLang="es-ES" sz="2000" dirty="0">
              <a:solidFill>
                <a:srgbClr val="CC0000"/>
              </a:solidFill>
            </a:endParaRPr>
          </a:p>
          <a:p>
            <a:pPr algn="ctr" eaLnBrk="1" hangingPunct="1">
              <a:spcBef>
                <a:spcPct val="0"/>
              </a:spcBef>
              <a:buFontTx/>
              <a:buNone/>
            </a:pPr>
            <a:r>
              <a:rPr lang="en-GB" altLang="es-ES" sz="2000" b="1" dirty="0">
                <a:solidFill>
                  <a:srgbClr val="CC0000"/>
                </a:solidFill>
              </a:rPr>
              <a:t>Theory</a:t>
            </a:r>
            <a:endParaRPr lang="en-GB" altLang="es-ES" sz="1600" dirty="0">
              <a:latin typeface="Arial" panose="020B0604020202020204" pitchFamily="34" charset="0"/>
            </a:endParaRPr>
          </a:p>
          <a:p>
            <a:pPr algn="ctr" eaLnBrk="1" hangingPunct="1">
              <a:spcBef>
                <a:spcPct val="0"/>
              </a:spcBef>
              <a:buFontTx/>
              <a:buNone/>
            </a:pPr>
            <a:endParaRPr lang="en-GB" altLang="es-ES" sz="1800" b="1" dirty="0"/>
          </a:p>
          <a:p>
            <a:pPr algn="ctr">
              <a:spcBef>
                <a:spcPct val="0"/>
              </a:spcBef>
              <a:buFontTx/>
              <a:buNone/>
            </a:pPr>
            <a:r>
              <a:rPr lang="en-GB" altLang="es-ES" sz="1400" b="1" dirty="0">
                <a:latin typeface="Arial" panose="020B0604020202020204" pitchFamily="34" charset="0"/>
              </a:rPr>
              <a:t>Petia Ivanova Radeva</a:t>
            </a:r>
            <a:r>
              <a:rPr lang="en-GB" altLang="es-ES" sz="1400" dirty="0">
                <a:latin typeface="Arial" panose="020B0604020202020204" pitchFamily="34" charset="0"/>
              </a:rPr>
              <a:t> - Wednesday, 15:00-17:00h, B7</a:t>
            </a:r>
          </a:p>
          <a:p>
            <a:pPr algn="ctr">
              <a:spcBef>
                <a:spcPct val="0"/>
              </a:spcBef>
              <a:buFontTx/>
              <a:buNone/>
            </a:pPr>
            <a:r>
              <a:rPr lang="en-GB" altLang="es-ES" sz="1400" dirty="0">
                <a:latin typeface="Arial" panose="020B0604020202020204" pitchFamily="34" charset="0"/>
                <a:hlinkClick r:id="rId3"/>
              </a:rPr>
              <a:t>petia.ivanova@ub.edu</a:t>
            </a:r>
            <a:r>
              <a:rPr lang="en-GB" altLang="es-ES" sz="1400" dirty="0">
                <a:latin typeface="Arial" panose="020B0604020202020204" pitchFamily="34" charset="0"/>
              </a:rPr>
              <a:t> </a:t>
            </a:r>
          </a:p>
          <a:p>
            <a:pPr algn="ctr" eaLnBrk="1" hangingPunct="1">
              <a:spcBef>
                <a:spcPct val="0"/>
              </a:spcBef>
              <a:buFontTx/>
              <a:buNone/>
            </a:pPr>
            <a:endParaRPr lang="en-GB" altLang="es-ES" sz="1600" dirty="0">
              <a:solidFill>
                <a:srgbClr val="008000"/>
              </a:solidFill>
            </a:endParaRPr>
          </a:p>
          <a:p>
            <a:pPr algn="ctr">
              <a:spcBef>
                <a:spcPct val="0"/>
              </a:spcBef>
              <a:buNone/>
            </a:pPr>
            <a:endParaRPr lang="en-GB" altLang="es-ES" sz="1600" dirty="0"/>
          </a:p>
          <a:p>
            <a:pPr algn="ctr">
              <a:spcBef>
                <a:spcPct val="0"/>
              </a:spcBef>
              <a:buNone/>
            </a:pPr>
            <a:endParaRPr lang="en-GB" altLang="es-ES" sz="1600" dirty="0"/>
          </a:p>
          <a:p>
            <a:pPr algn="ctr" eaLnBrk="1" hangingPunct="1">
              <a:spcBef>
                <a:spcPct val="0"/>
              </a:spcBef>
              <a:buFontTx/>
              <a:buNone/>
            </a:pPr>
            <a:endParaRPr lang="en-GB" altLang="es-ES" sz="1600" dirty="0"/>
          </a:p>
          <a:p>
            <a:pPr algn="ctr" eaLnBrk="1" hangingPunct="1">
              <a:spcBef>
                <a:spcPct val="0"/>
              </a:spcBef>
              <a:buFontTx/>
              <a:buNone/>
            </a:pPr>
            <a:r>
              <a:rPr lang="en-GB" altLang="es-ES" sz="1800" dirty="0">
                <a:solidFill>
                  <a:srgbClr val="CC0000"/>
                </a:solidFill>
              </a:rPr>
              <a:t>Laboratory</a:t>
            </a:r>
            <a:endParaRPr lang="en-GB" altLang="es-ES" sz="1600" dirty="0">
              <a:latin typeface="Arial" panose="020B0604020202020204" pitchFamily="34" charset="0"/>
            </a:endParaRPr>
          </a:p>
          <a:p>
            <a:pPr algn="ctr">
              <a:spcBef>
                <a:spcPct val="0"/>
              </a:spcBef>
              <a:buFontTx/>
              <a:buNone/>
            </a:pPr>
            <a:endParaRPr lang="en-GB" altLang="es-ES" sz="1400" dirty="0">
              <a:latin typeface="Arial" panose="020B0604020202020204" pitchFamily="34" charset="0"/>
            </a:endParaRPr>
          </a:p>
          <a:p>
            <a:pPr lvl="1">
              <a:spcBef>
                <a:spcPct val="0"/>
              </a:spcBef>
              <a:buNone/>
            </a:pPr>
            <a:r>
              <a:rPr lang="en-GB" altLang="es-ES" sz="1000" dirty="0">
                <a:latin typeface="Arial" panose="020B0604020202020204" pitchFamily="34" charset="0"/>
              </a:rPr>
              <a:t> </a:t>
            </a:r>
            <a:r>
              <a:rPr lang="en-GB" altLang="es-ES" sz="1000" dirty="0" err="1">
                <a:latin typeface="Arial" panose="020B0604020202020204" pitchFamily="34" charset="0"/>
              </a:rPr>
              <a:t>grup</a:t>
            </a:r>
            <a:r>
              <a:rPr lang="en-GB" altLang="es-ES" sz="1000" dirty="0">
                <a:latin typeface="Arial" panose="020B0604020202020204" pitchFamily="34" charset="0"/>
              </a:rPr>
              <a:t> F, Wednesday, 17:00-19:00, IF</a:t>
            </a:r>
          </a:p>
          <a:p>
            <a:pPr lvl="1">
              <a:spcBef>
                <a:spcPct val="0"/>
              </a:spcBef>
              <a:buNone/>
            </a:pPr>
            <a:r>
              <a:rPr lang="en-GB" altLang="es-ES" sz="1000" dirty="0">
                <a:latin typeface="Arial" panose="020B0604020202020204" pitchFamily="34" charset="0"/>
              </a:rPr>
              <a:t> </a:t>
            </a:r>
            <a:r>
              <a:rPr lang="en-GB" altLang="es-ES" sz="1000" dirty="0" err="1">
                <a:latin typeface="Arial" panose="020B0604020202020204" pitchFamily="34" charset="0"/>
              </a:rPr>
              <a:t>grup</a:t>
            </a:r>
            <a:r>
              <a:rPr lang="en-GB" altLang="es-ES" sz="1000" dirty="0">
                <a:latin typeface="Arial" panose="020B0604020202020204" pitchFamily="34" charset="0"/>
              </a:rPr>
              <a:t> A, Wednesday, 17:00-19:00, ID</a:t>
            </a:r>
          </a:p>
          <a:p>
            <a:pPr lvl="1">
              <a:spcBef>
                <a:spcPct val="0"/>
              </a:spcBef>
              <a:buNone/>
            </a:pPr>
            <a:r>
              <a:rPr lang="en-GB" altLang="es-ES" sz="1000" dirty="0" err="1">
                <a:latin typeface="Arial" panose="020B0604020202020204" pitchFamily="34" charset="0"/>
              </a:rPr>
              <a:t>grup</a:t>
            </a:r>
            <a:r>
              <a:rPr lang="en-GB" altLang="es-ES" sz="1000" dirty="0">
                <a:latin typeface="Arial" panose="020B0604020202020204" pitchFamily="34" charset="0"/>
              </a:rPr>
              <a:t> B, Thursday, 17:00-19:00, ID</a:t>
            </a:r>
            <a:endParaRPr lang="en-GB" altLang="es-ES" sz="1200" dirty="0">
              <a:latin typeface="Arial" panose="020B0604020202020204" pitchFamily="34" charset="0"/>
            </a:endParaRPr>
          </a:p>
          <a:p>
            <a:pPr lvl="1">
              <a:spcBef>
                <a:spcPct val="0"/>
              </a:spcBef>
              <a:buNone/>
            </a:pPr>
            <a:endParaRPr lang="en-GB" sz="1200" b="0" dirty="0">
              <a:latin typeface="Arial" panose="020B0604020202020204" pitchFamily="34" charset="0"/>
            </a:endParaRPr>
          </a:p>
          <a:p>
            <a:pPr algn="ctr" eaLnBrk="1" hangingPunct="1">
              <a:spcBef>
                <a:spcPct val="0"/>
              </a:spcBef>
              <a:buFontTx/>
              <a:buNone/>
            </a:pPr>
            <a:endParaRPr lang="en-GB" altLang="es-ES" sz="1600" dirty="0"/>
          </a:p>
          <a:p>
            <a:pPr algn="ctr" eaLnBrk="1" hangingPunct="1">
              <a:spcBef>
                <a:spcPct val="0"/>
              </a:spcBef>
              <a:buFontTx/>
              <a:buNone/>
            </a:pPr>
            <a:r>
              <a:rPr lang="en-GB" altLang="es-ES" sz="1600" dirty="0"/>
              <a:t>Slides, laboratories, deliveries, forum and announcements</a:t>
            </a:r>
          </a:p>
          <a:p>
            <a:pPr algn="ctr" eaLnBrk="1" hangingPunct="1">
              <a:spcBef>
                <a:spcPct val="0"/>
              </a:spcBef>
              <a:buFontTx/>
              <a:buNone/>
            </a:pPr>
            <a:endParaRPr lang="en-GB" altLang="es-ES" sz="1400" dirty="0"/>
          </a:p>
          <a:p>
            <a:pPr eaLnBrk="1" hangingPunct="1">
              <a:spcBef>
                <a:spcPct val="0"/>
              </a:spcBef>
              <a:buFontTx/>
              <a:buNone/>
            </a:pPr>
            <a:endParaRPr lang="en-GB" altLang="es-ES" sz="1400" dirty="0"/>
          </a:p>
        </p:txBody>
      </p:sp>
    </p:spTree>
    <p:extLst>
      <p:ext uri="{BB962C8B-B14F-4D97-AF65-F5344CB8AC3E}">
        <p14:creationId xmlns:p14="http://schemas.microsoft.com/office/powerpoint/2010/main" val="709431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noChangeArrowheads="1"/>
          </p:cNvSpPr>
          <p:nvPr>
            <p:ph type="title" idx="4294967295"/>
          </p:nvPr>
        </p:nvSpPr>
        <p:spPr>
          <a:xfrm>
            <a:off x="446088" y="404813"/>
            <a:ext cx="8697912" cy="1143000"/>
          </a:xfrm>
        </p:spPr>
        <p:txBody>
          <a:bodyPr vert="horz" lIns="91440" tIns="45720" rIns="91440" bIns="45720" rtlCol="0" anchor="ctr">
            <a:normAutofit/>
          </a:bodyPr>
          <a:lstStyle/>
          <a:p>
            <a:pPr fontAlgn="base">
              <a:lnSpc>
                <a:spcPct val="90000"/>
              </a:lnSpc>
              <a:spcAft>
                <a:spcPct val="0"/>
              </a:spcAft>
            </a:pPr>
            <a:r>
              <a:rPr lang="en-US" altLang="es-ES" b="1" dirty="0">
                <a:solidFill>
                  <a:srgbClr val="0432FF"/>
                </a:solidFill>
                <a:latin typeface="Calibri" panose="020F0502020204030204" pitchFamily="34" charset="0"/>
                <a:cs typeface="Calibri"/>
              </a:rPr>
              <a:t>The Vision Story Begins…</a:t>
            </a:r>
          </a:p>
        </p:txBody>
      </p:sp>
      <p:sp>
        <p:nvSpPr>
          <p:cNvPr id="32771" name="Rectangle 4"/>
          <p:cNvSpPr>
            <a:spLocks noChangeArrowheads="1"/>
          </p:cNvSpPr>
          <p:nvPr/>
        </p:nvSpPr>
        <p:spPr bwMode="auto">
          <a:xfrm>
            <a:off x="457820" y="1232756"/>
            <a:ext cx="8255000" cy="4652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000" b="0" dirty="0"/>
              <a:t>In 1966, Marvin Minsky at MIT asked his undergraduate student Gerald Jay </a:t>
            </a:r>
            <a:r>
              <a:rPr lang="en-US" altLang="es-ES" sz="2000" b="0" dirty="0" err="1"/>
              <a:t>Sussman</a:t>
            </a:r>
            <a:r>
              <a:rPr lang="en-US" altLang="es-ES" sz="2000" b="0" dirty="0"/>
              <a:t> to </a:t>
            </a:r>
            <a:r>
              <a:rPr lang="en-US" altLang="en-US" sz="2000" b="0" dirty="0"/>
              <a:t>“</a:t>
            </a:r>
            <a:r>
              <a:rPr lang="en-US" altLang="es-ES" sz="2000" b="0" dirty="0"/>
              <a:t>spend the summer linking a camera to a computer and getting the computer to describe what it saw</a:t>
            </a:r>
            <a:r>
              <a:rPr lang="en-US" altLang="en-US" sz="2000" b="0" dirty="0"/>
              <a:t>”</a:t>
            </a:r>
            <a:r>
              <a:rPr lang="en-US" altLang="es-ES" sz="2000" b="0" dirty="0"/>
              <a:t>. </a:t>
            </a:r>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eaLnBrk="1" hangingPunct="1">
              <a:lnSpc>
                <a:spcPct val="90000"/>
              </a:lnSpc>
              <a:buFontTx/>
              <a:buNone/>
            </a:pPr>
            <a:endParaRPr lang="en-US" altLang="es-ES" sz="2000" b="0" dirty="0"/>
          </a:p>
          <a:p>
            <a:pPr lvl="1" eaLnBrk="1" hangingPunct="1">
              <a:lnSpc>
                <a:spcPct val="90000"/>
              </a:lnSpc>
              <a:buFont typeface="Arial" panose="020B0604020202020204" pitchFamily="34" charset="0"/>
              <a:buChar char="•"/>
            </a:pPr>
            <a:r>
              <a:rPr lang="en-US" altLang="es-ES" sz="2000" b="0" dirty="0">
                <a:ea typeface="MS PGothic" panose="020B0600070205080204" pitchFamily="34" charset="-128"/>
              </a:rPr>
              <a:t>We now know that the problem is slightly more difficult than that. (</a:t>
            </a:r>
            <a:r>
              <a:rPr lang="en-US" altLang="es-ES" sz="2000" b="0" dirty="0" err="1">
                <a:ea typeface="MS PGothic" panose="020B0600070205080204" pitchFamily="34" charset="-128"/>
              </a:rPr>
              <a:t>Szeliski</a:t>
            </a:r>
            <a:r>
              <a:rPr lang="en-US" altLang="es-ES" sz="2000" b="0" dirty="0">
                <a:ea typeface="MS PGothic" panose="020B0600070205080204" pitchFamily="34" charset="-128"/>
              </a:rPr>
              <a:t> 2009, Computer Vision)</a:t>
            </a:r>
          </a:p>
        </p:txBody>
      </p:sp>
      <p:pic>
        <p:nvPicPr>
          <p:cNvPr id="32772" name="Picture 6" descr="http://ts1.mm.bing.net/th?&amp;id=HN.608026034909941195&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606737"/>
            <a:ext cx="28575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3EBA52A5-90BF-904E-A2F9-26D35C6B3626}"/>
              </a:ext>
            </a:extLst>
          </p:cNvPr>
          <p:cNvSpPr>
            <a:spLocks noGrp="1"/>
          </p:cNvSpPr>
          <p:nvPr>
            <p:ph type="dt" sz="half" idx="10"/>
          </p:nvPr>
        </p:nvSpPr>
        <p:spPr/>
        <p:txBody>
          <a:bodyPr/>
          <a:lstStyle/>
          <a:p>
            <a:pPr>
              <a:defRPr/>
            </a:pPr>
            <a:fld id="{8C4A8EDF-2770-524C-9B39-5165BDBF95C1}" type="datetime10">
              <a:rPr lang="es-ES_tradnl" smtClean="0"/>
              <a:t>14:08</a:t>
            </a:fld>
            <a:endParaRPr lang="en-US" dirty="0"/>
          </a:p>
        </p:txBody>
      </p:sp>
      <p:sp>
        <p:nvSpPr>
          <p:cNvPr id="3" name="Slide Number Placeholder 2">
            <a:extLst>
              <a:ext uri="{FF2B5EF4-FFF2-40B4-BE49-F238E27FC236}">
                <a16:creationId xmlns:a16="http://schemas.microsoft.com/office/drawing/2014/main" id="{7D42A36D-BA24-944B-ACE3-B96FE8479349}"/>
              </a:ext>
            </a:extLst>
          </p:cNvPr>
          <p:cNvSpPr>
            <a:spLocks noGrp="1"/>
          </p:cNvSpPr>
          <p:nvPr>
            <p:ph type="sldNum" sz="quarter" idx="12"/>
          </p:nvPr>
        </p:nvSpPr>
        <p:spPr/>
        <p:txBody>
          <a:bodyPr/>
          <a:lstStyle/>
          <a:p>
            <a:pPr>
              <a:defRPr/>
            </a:pPr>
            <a:fld id="{92C0268C-C029-4760-98E8-5BF4E76A023E}" type="slidenum">
              <a:rPr lang="en-US" smtClean="0"/>
              <a:pPr>
                <a:defRPr/>
              </a:pPr>
              <a:t>20</a:t>
            </a:fld>
            <a:endParaRPr lang="en-US"/>
          </a:p>
        </p:txBody>
      </p:sp>
    </p:spTree>
    <p:extLst>
      <p:ext uri="{BB962C8B-B14F-4D97-AF65-F5344CB8AC3E}">
        <p14:creationId xmlns:p14="http://schemas.microsoft.com/office/powerpoint/2010/main" val="1763863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2432050" y="4075371"/>
            <a:ext cx="1563688" cy="3963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19" name="Rectangle 3"/>
          <p:cNvSpPr>
            <a:spLocks noChangeArrowheads="1"/>
          </p:cNvSpPr>
          <p:nvPr/>
        </p:nvSpPr>
        <p:spPr bwMode="auto">
          <a:xfrm>
            <a:off x="1044575" y="4075371"/>
            <a:ext cx="1152525" cy="3963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20" name="Text Box 4"/>
          <p:cNvSpPr txBox="1">
            <a:spLocks noChangeArrowheads="1"/>
          </p:cNvSpPr>
          <p:nvPr/>
        </p:nvSpPr>
        <p:spPr bwMode="auto">
          <a:xfrm>
            <a:off x="1116013" y="4103389"/>
            <a:ext cx="936625" cy="303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Images</a:t>
            </a:r>
            <a:endParaRPr lang="en-GB" altLang="es-ES" sz="1200">
              <a:solidFill>
                <a:srgbClr val="003399"/>
              </a:solidFill>
            </a:endParaRPr>
          </a:p>
        </p:txBody>
      </p:sp>
      <p:sp>
        <p:nvSpPr>
          <p:cNvPr id="34821" name="Text Box 5"/>
          <p:cNvSpPr txBox="1">
            <a:spLocks noChangeArrowheads="1"/>
          </p:cNvSpPr>
          <p:nvPr/>
        </p:nvSpPr>
        <p:spPr bwMode="auto">
          <a:xfrm>
            <a:off x="2484438" y="4098627"/>
            <a:ext cx="1057275" cy="303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2D structures</a:t>
            </a:r>
            <a:endParaRPr lang="en-GB" altLang="es-ES" sz="1200">
              <a:solidFill>
                <a:srgbClr val="003399"/>
              </a:solidFill>
            </a:endParaRPr>
          </a:p>
        </p:txBody>
      </p:sp>
      <p:cxnSp>
        <p:nvCxnSpPr>
          <p:cNvPr id="34822" name="AutoShape 6"/>
          <p:cNvCxnSpPr>
            <a:cxnSpLocks noChangeShapeType="1"/>
            <a:stCxn id="34819" idx="3"/>
            <a:endCxn id="34818" idx="1"/>
          </p:cNvCxnSpPr>
          <p:nvPr/>
        </p:nvCxnSpPr>
        <p:spPr bwMode="auto">
          <a:xfrm>
            <a:off x="2197100" y="4273570"/>
            <a:ext cx="234950"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23" name="Rectangle 7"/>
          <p:cNvSpPr>
            <a:spLocks noChangeArrowheads="1"/>
          </p:cNvSpPr>
          <p:nvPr/>
        </p:nvSpPr>
        <p:spPr bwMode="auto">
          <a:xfrm>
            <a:off x="4284663" y="4075371"/>
            <a:ext cx="1223962" cy="3963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24" name="Text Box 8"/>
          <p:cNvSpPr txBox="1">
            <a:spLocks noChangeArrowheads="1"/>
          </p:cNvSpPr>
          <p:nvPr/>
        </p:nvSpPr>
        <p:spPr bwMode="auto">
          <a:xfrm>
            <a:off x="4356100" y="4103389"/>
            <a:ext cx="915988" cy="303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3D features</a:t>
            </a:r>
            <a:endParaRPr lang="en-GB" altLang="es-ES" sz="1200">
              <a:solidFill>
                <a:srgbClr val="003399"/>
              </a:solidFill>
            </a:endParaRPr>
          </a:p>
        </p:txBody>
      </p:sp>
      <p:cxnSp>
        <p:nvCxnSpPr>
          <p:cNvPr id="34825" name="AutoShape 9"/>
          <p:cNvCxnSpPr>
            <a:cxnSpLocks noChangeShapeType="1"/>
            <a:stCxn id="34818" idx="3"/>
            <a:endCxn id="34823" idx="1"/>
          </p:cNvCxnSpPr>
          <p:nvPr/>
        </p:nvCxnSpPr>
        <p:spPr bwMode="auto">
          <a:xfrm>
            <a:off x="3995738" y="4273570"/>
            <a:ext cx="288925"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26" name="Rectangle 10"/>
          <p:cNvSpPr>
            <a:spLocks noChangeArrowheads="1"/>
          </p:cNvSpPr>
          <p:nvPr/>
        </p:nvSpPr>
        <p:spPr bwMode="auto">
          <a:xfrm>
            <a:off x="5797550" y="4075371"/>
            <a:ext cx="1150938" cy="3963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27" name="Text Box 11"/>
          <p:cNvSpPr txBox="1">
            <a:spLocks noChangeArrowheads="1"/>
          </p:cNvSpPr>
          <p:nvPr/>
        </p:nvSpPr>
        <p:spPr bwMode="auto">
          <a:xfrm>
            <a:off x="5868988" y="4103389"/>
            <a:ext cx="965200" cy="303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3D Solids 3D</a:t>
            </a:r>
            <a:endParaRPr lang="en-GB" altLang="es-ES" sz="1200">
              <a:solidFill>
                <a:srgbClr val="003399"/>
              </a:solidFill>
            </a:endParaRPr>
          </a:p>
        </p:txBody>
      </p:sp>
      <p:cxnSp>
        <p:nvCxnSpPr>
          <p:cNvPr id="34828" name="AutoShape 12"/>
          <p:cNvCxnSpPr>
            <a:cxnSpLocks noChangeShapeType="1"/>
            <a:stCxn id="34824" idx="3"/>
            <a:endCxn id="34826" idx="1"/>
          </p:cNvCxnSpPr>
          <p:nvPr/>
        </p:nvCxnSpPr>
        <p:spPr bwMode="auto">
          <a:xfrm>
            <a:off x="5272088" y="4255313"/>
            <a:ext cx="525462" cy="18257"/>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29" name="Rectangle 13"/>
          <p:cNvSpPr>
            <a:spLocks noChangeArrowheads="1"/>
          </p:cNvSpPr>
          <p:nvPr/>
        </p:nvSpPr>
        <p:spPr bwMode="auto">
          <a:xfrm>
            <a:off x="7237413" y="4070608"/>
            <a:ext cx="1150937" cy="396399"/>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30" name="Text Box 14"/>
          <p:cNvSpPr txBox="1">
            <a:spLocks noChangeArrowheads="1"/>
          </p:cNvSpPr>
          <p:nvPr/>
        </p:nvSpPr>
        <p:spPr bwMode="auto">
          <a:xfrm>
            <a:off x="7308850" y="4098627"/>
            <a:ext cx="658813" cy="303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200">
                <a:solidFill>
                  <a:srgbClr val="003399"/>
                </a:solidFill>
              </a:rPr>
              <a:t>Objects</a:t>
            </a:r>
            <a:endParaRPr lang="en-GB" altLang="es-ES" sz="1200">
              <a:solidFill>
                <a:srgbClr val="003399"/>
              </a:solidFill>
            </a:endParaRPr>
          </a:p>
        </p:txBody>
      </p:sp>
      <p:cxnSp>
        <p:nvCxnSpPr>
          <p:cNvPr id="34831" name="AutoShape 15"/>
          <p:cNvCxnSpPr>
            <a:cxnSpLocks noChangeShapeType="1"/>
            <a:endCxn id="34829" idx="1"/>
          </p:cNvCxnSpPr>
          <p:nvPr/>
        </p:nvCxnSpPr>
        <p:spPr bwMode="auto">
          <a:xfrm flipV="1">
            <a:off x="6951663" y="4268808"/>
            <a:ext cx="285750" cy="12461"/>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32" name="Text Box 16"/>
          <p:cNvSpPr txBox="1">
            <a:spLocks noChangeArrowheads="1"/>
          </p:cNvSpPr>
          <p:nvPr/>
        </p:nvSpPr>
        <p:spPr bwMode="auto">
          <a:xfrm>
            <a:off x="1619250" y="5027474"/>
            <a:ext cx="1368425" cy="44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000" i="1"/>
              <a:t>Image analysis: lines, contours, etc.</a:t>
            </a:r>
            <a:endParaRPr lang="en-GB" altLang="es-ES" sz="1000" i="1"/>
          </a:p>
        </p:txBody>
      </p:sp>
      <p:cxnSp>
        <p:nvCxnSpPr>
          <p:cNvPr id="34833" name="AutoShape 17"/>
          <p:cNvCxnSpPr>
            <a:cxnSpLocks noChangeShapeType="1"/>
          </p:cNvCxnSpPr>
          <p:nvPr/>
        </p:nvCxnSpPr>
        <p:spPr bwMode="auto">
          <a:xfrm flipV="1">
            <a:off x="2266950" y="4219277"/>
            <a:ext cx="0" cy="792798"/>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4834" name="Text Box 18"/>
          <p:cNvSpPr txBox="1">
            <a:spLocks noChangeArrowheads="1"/>
          </p:cNvSpPr>
          <p:nvPr/>
        </p:nvSpPr>
        <p:spPr bwMode="auto">
          <a:xfrm>
            <a:off x="3132138" y="2947611"/>
            <a:ext cx="3024187" cy="2706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000" i="1"/>
              <a:t>Surface interference by stereo vision, motion, etc.</a:t>
            </a:r>
            <a:endParaRPr lang="en-GB" altLang="es-ES" sz="1000" i="1"/>
          </a:p>
        </p:txBody>
      </p:sp>
      <p:cxnSp>
        <p:nvCxnSpPr>
          <p:cNvPr id="34835" name="AutoShape 19"/>
          <p:cNvCxnSpPr>
            <a:cxnSpLocks noChangeShapeType="1"/>
          </p:cNvCxnSpPr>
          <p:nvPr/>
        </p:nvCxnSpPr>
        <p:spPr bwMode="auto">
          <a:xfrm>
            <a:off x="4140200" y="3575229"/>
            <a:ext cx="0" cy="71247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pic>
        <p:nvPicPr>
          <p:cNvPr id="34836" name="Picture 20" descr="dic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361" y="836712"/>
            <a:ext cx="2455228" cy="1761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837" name="Group 21"/>
          <p:cNvGrpSpPr>
            <a:grpSpLocks/>
          </p:cNvGrpSpPr>
          <p:nvPr/>
        </p:nvGrpSpPr>
        <p:grpSpPr bwMode="auto">
          <a:xfrm>
            <a:off x="3132138" y="4568844"/>
            <a:ext cx="719137" cy="1030288"/>
            <a:chOff x="1565" y="2931"/>
            <a:chExt cx="907" cy="1089"/>
          </a:xfrm>
        </p:grpSpPr>
        <p:sp>
          <p:nvSpPr>
            <p:cNvPr id="34869" name="Line 22"/>
            <p:cNvSpPr>
              <a:spLocks noChangeShapeType="1"/>
            </p:cNvSpPr>
            <p:nvPr/>
          </p:nvSpPr>
          <p:spPr bwMode="auto">
            <a:xfrm>
              <a:off x="1565" y="3203"/>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0" name="Line 23"/>
            <p:cNvSpPr>
              <a:spLocks noChangeShapeType="1"/>
            </p:cNvSpPr>
            <p:nvPr/>
          </p:nvSpPr>
          <p:spPr bwMode="auto">
            <a:xfrm>
              <a:off x="1927" y="3521"/>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1" name="Line 24"/>
            <p:cNvSpPr>
              <a:spLocks noChangeShapeType="1"/>
            </p:cNvSpPr>
            <p:nvPr/>
          </p:nvSpPr>
          <p:spPr bwMode="auto">
            <a:xfrm>
              <a:off x="2472" y="3339"/>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2" name="Line 25"/>
            <p:cNvSpPr>
              <a:spLocks noChangeShapeType="1"/>
            </p:cNvSpPr>
            <p:nvPr/>
          </p:nvSpPr>
          <p:spPr bwMode="auto">
            <a:xfrm flipV="1">
              <a:off x="1565" y="2976"/>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3" name="Line 26"/>
            <p:cNvSpPr>
              <a:spLocks noChangeShapeType="1"/>
            </p:cNvSpPr>
            <p:nvPr/>
          </p:nvSpPr>
          <p:spPr bwMode="auto">
            <a:xfrm flipV="1">
              <a:off x="1973" y="3249"/>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4" name="Line 27"/>
            <p:cNvSpPr>
              <a:spLocks noChangeShapeType="1"/>
            </p:cNvSpPr>
            <p:nvPr/>
          </p:nvSpPr>
          <p:spPr bwMode="auto">
            <a:xfrm flipV="1">
              <a:off x="1973" y="3838"/>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5" name="Line 28"/>
            <p:cNvSpPr>
              <a:spLocks noChangeShapeType="1"/>
            </p:cNvSpPr>
            <p:nvPr/>
          </p:nvSpPr>
          <p:spPr bwMode="auto">
            <a:xfrm>
              <a:off x="1565" y="3748"/>
              <a:ext cx="272" cy="27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6" name="Line 29"/>
            <p:cNvSpPr>
              <a:spLocks noChangeShapeType="1"/>
            </p:cNvSpPr>
            <p:nvPr/>
          </p:nvSpPr>
          <p:spPr bwMode="auto">
            <a:xfrm>
              <a:off x="1655" y="3203"/>
              <a:ext cx="272" cy="27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77" name="Line 30"/>
            <p:cNvSpPr>
              <a:spLocks noChangeShapeType="1"/>
            </p:cNvSpPr>
            <p:nvPr/>
          </p:nvSpPr>
          <p:spPr bwMode="auto">
            <a:xfrm>
              <a:off x="2154" y="2931"/>
              <a:ext cx="272" cy="27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838" name="Group 31"/>
          <p:cNvGrpSpPr>
            <a:grpSpLocks/>
          </p:cNvGrpSpPr>
          <p:nvPr/>
        </p:nvGrpSpPr>
        <p:grpSpPr bwMode="auto">
          <a:xfrm>
            <a:off x="4930775" y="4881741"/>
            <a:ext cx="288925" cy="712470"/>
            <a:chOff x="2835" y="2392"/>
            <a:chExt cx="454" cy="636"/>
          </a:xfrm>
        </p:grpSpPr>
        <p:sp>
          <p:nvSpPr>
            <p:cNvPr id="34865" name="Line 32"/>
            <p:cNvSpPr>
              <a:spLocks noChangeShapeType="1"/>
            </p:cNvSpPr>
            <p:nvPr/>
          </p:nvSpPr>
          <p:spPr bwMode="auto">
            <a:xfrm>
              <a:off x="2835" y="2574"/>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6" name="Line 33"/>
            <p:cNvSpPr>
              <a:spLocks noChangeShapeType="1"/>
            </p:cNvSpPr>
            <p:nvPr/>
          </p:nvSpPr>
          <p:spPr bwMode="auto">
            <a:xfrm>
              <a:off x="3289" y="2392"/>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7" name="Line 34"/>
            <p:cNvSpPr>
              <a:spLocks noChangeShapeType="1"/>
            </p:cNvSpPr>
            <p:nvPr/>
          </p:nvSpPr>
          <p:spPr bwMode="auto">
            <a:xfrm flipV="1">
              <a:off x="2835" y="2392"/>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8" name="Line 35"/>
            <p:cNvSpPr>
              <a:spLocks noChangeShapeType="1"/>
            </p:cNvSpPr>
            <p:nvPr/>
          </p:nvSpPr>
          <p:spPr bwMode="auto">
            <a:xfrm flipV="1">
              <a:off x="2835" y="2845"/>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4839" name="AutoShape 36"/>
          <p:cNvSpPr>
            <a:spLocks noChangeArrowheads="1"/>
          </p:cNvSpPr>
          <p:nvPr/>
        </p:nvSpPr>
        <p:spPr bwMode="auto">
          <a:xfrm>
            <a:off x="6083300" y="3218517"/>
            <a:ext cx="576263" cy="632143"/>
          </a:xfrm>
          <a:prstGeom prst="cube">
            <a:avLst>
              <a:gd name="adj" fmla="val 25000"/>
            </a:avLst>
          </a:prstGeom>
          <a:solidFill>
            <a:srgbClr val="336699"/>
          </a:solidFill>
          <a:ln w="9525">
            <a:solidFill>
              <a:srgbClr val="336699"/>
            </a:solidFill>
            <a:miter lim="800000"/>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40" name="Text Box 37"/>
          <p:cNvSpPr txBox="1">
            <a:spLocks noChangeArrowheads="1"/>
          </p:cNvSpPr>
          <p:nvPr/>
        </p:nvSpPr>
        <p:spPr bwMode="auto">
          <a:xfrm>
            <a:off x="7451725" y="4597182"/>
            <a:ext cx="598488" cy="406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800" b="1">
                <a:solidFill>
                  <a:srgbClr val="003399"/>
                </a:solidFill>
              </a:rPr>
              <a:t>Dice</a:t>
            </a:r>
            <a:endParaRPr lang="en-GB" altLang="es-ES" sz="1800" b="1">
              <a:solidFill>
                <a:srgbClr val="003399"/>
              </a:solidFill>
            </a:endParaRPr>
          </a:p>
        </p:txBody>
      </p:sp>
      <p:sp>
        <p:nvSpPr>
          <p:cNvPr id="34841" name="Text Box 38"/>
          <p:cNvSpPr txBox="1">
            <a:spLocks noChangeArrowheads="1"/>
          </p:cNvSpPr>
          <p:nvPr/>
        </p:nvSpPr>
        <p:spPr bwMode="auto">
          <a:xfrm>
            <a:off x="1547813" y="1024830"/>
            <a:ext cx="4679950" cy="11857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600" b="1"/>
              <a:t>Q: </a:t>
            </a:r>
            <a:r>
              <a:rPr lang="ca-ES" altLang="es-ES" sz="1600"/>
              <a:t>How to answer:</a:t>
            </a:r>
          </a:p>
          <a:p>
            <a:pPr eaLnBrk="1" hangingPunct="1">
              <a:spcBef>
                <a:spcPct val="0"/>
              </a:spcBef>
              <a:buFontTx/>
              <a:buNone/>
            </a:pPr>
            <a:r>
              <a:rPr lang="ca-ES" altLang="es-ES" sz="1600" i="1"/>
              <a:t>What is this?</a:t>
            </a:r>
          </a:p>
          <a:p>
            <a:pPr eaLnBrk="1" hangingPunct="1">
              <a:spcBef>
                <a:spcPct val="0"/>
              </a:spcBef>
              <a:buFontTx/>
              <a:buNone/>
            </a:pPr>
            <a:r>
              <a:rPr lang="ca-ES" altLang="es-ES" sz="1600" b="1"/>
              <a:t>R: </a:t>
            </a:r>
            <a:r>
              <a:rPr lang="ca-ES" altLang="es-ES" sz="1600"/>
              <a:t>By a sequence of data transformations.</a:t>
            </a:r>
          </a:p>
          <a:p>
            <a:pPr eaLnBrk="1" hangingPunct="1">
              <a:spcBef>
                <a:spcPct val="0"/>
              </a:spcBef>
              <a:buFontTx/>
              <a:buNone/>
            </a:pPr>
            <a:endParaRPr lang="en-GB" altLang="es-ES" sz="1600"/>
          </a:p>
        </p:txBody>
      </p:sp>
      <p:pic>
        <p:nvPicPr>
          <p:cNvPr id="34842" name="Picture 39" descr="dice">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5628" y="3215184"/>
            <a:ext cx="951706" cy="705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43" name="Rectangle 40"/>
          <p:cNvSpPr>
            <a:spLocks noChangeArrowheads="1"/>
          </p:cNvSpPr>
          <p:nvPr/>
        </p:nvSpPr>
        <p:spPr bwMode="auto">
          <a:xfrm>
            <a:off x="827088" y="920929"/>
            <a:ext cx="7848600" cy="189992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44" name="Rectangle 41"/>
          <p:cNvSpPr>
            <a:spLocks noChangeArrowheads="1"/>
          </p:cNvSpPr>
          <p:nvPr/>
        </p:nvSpPr>
        <p:spPr bwMode="auto">
          <a:xfrm>
            <a:off x="827088" y="2659956"/>
            <a:ext cx="7848600" cy="324627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dirty="0"/>
          </a:p>
        </p:txBody>
      </p:sp>
      <p:sp>
        <p:nvSpPr>
          <p:cNvPr id="34845" name="Text Box 42"/>
          <p:cNvSpPr txBox="1">
            <a:spLocks noChangeArrowheads="1"/>
          </p:cNvSpPr>
          <p:nvPr/>
        </p:nvSpPr>
        <p:spPr bwMode="auto">
          <a:xfrm>
            <a:off x="3779838" y="93663"/>
            <a:ext cx="84455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600"/>
              <a:t>Vision...</a:t>
            </a:r>
            <a:endParaRPr lang="en-GB" altLang="es-ES" sz="1600"/>
          </a:p>
        </p:txBody>
      </p:sp>
      <p:grpSp>
        <p:nvGrpSpPr>
          <p:cNvPr id="34846" name="Group 43"/>
          <p:cNvGrpSpPr>
            <a:grpSpLocks/>
          </p:cNvGrpSpPr>
          <p:nvPr/>
        </p:nvGrpSpPr>
        <p:grpSpPr bwMode="auto">
          <a:xfrm flipV="1">
            <a:off x="4570413" y="4881741"/>
            <a:ext cx="288925" cy="712470"/>
            <a:chOff x="2835" y="2392"/>
            <a:chExt cx="454" cy="636"/>
          </a:xfrm>
        </p:grpSpPr>
        <p:sp>
          <p:nvSpPr>
            <p:cNvPr id="34861" name="Line 44"/>
            <p:cNvSpPr>
              <a:spLocks noChangeShapeType="1"/>
            </p:cNvSpPr>
            <p:nvPr/>
          </p:nvSpPr>
          <p:spPr bwMode="auto">
            <a:xfrm>
              <a:off x="2835" y="2574"/>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2" name="Line 45"/>
            <p:cNvSpPr>
              <a:spLocks noChangeShapeType="1"/>
            </p:cNvSpPr>
            <p:nvPr/>
          </p:nvSpPr>
          <p:spPr bwMode="auto">
            <a:xfrm flipH="1">
              <a:off x="3289" y="2392"/>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3" name="Line 46"/>
            <p:cNvSpPr>
              <a:spLocks noChangeShapeType="1"/>
            </p:cNvSpPr>
            <p:nvPr/>
          </p:nvSpPr>
          <p:spPr bwMode="auto">
            <a:xfrm flipV="1">
              <a:off x="2835" y="2392"/>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4" name="Line 47"/>
            <p:cNvSpPr>
              <a:spLocks noChangeShapeType="1"/>
            </p:cNvSpPr>
            <p:nvPr/>
          </p:nvSpPr>
          <p:spPr bwMode="auto">
            <a:xfrm flipV="1">
              <a:off x="2835" y="2845"/>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847" name="Group 48"/>
          <p:cNvGrpSpPr>
            <a:grpSpLocks/>
          </p:cNvGrpSpPr>
          <p:nvPr/>
        </p:nvGrpSpPr>
        <p:grpSpPr bwMode="auto">
          <a:xfrm rot="3168886">
            <a:off x="4720432" y="4582973"/>
            <a:ext cx="350837" cy="527368"/>
            <a:chOff x="2835" y="2392"/>
            <a:chExt cx="454" cy="636"/>
          </a:xfrm>
        </p:grpSpPr>
        <p:sp>
          <p:nvSpPr>
            <p:cNvPr id="34857" name="Line 49"/>
            <p:cNvSpPr>
              <a:spLocks noChangeShapeType="1"/>
            </p:cNvSpPr>
            <p:nvPr/>
          </p:nvSpPr>
          <p:spPr bwMode="auto">
            <a:xfrm>
              <a:off x="2835" y="2574"/>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58" name="Line 50"/>
            <p:cNvSpPr>
              <a:spLocks noChangeShapeType="1"/>
            </p:cNvSpPr>
            <p:nvPr/>
          </p:nvSpPr>
          <p:spPr bwMode="auto">
            <a:xfrm>
              <a:off x="3289" y="2392"/>
              <a:ext cx="0" cy="454"/>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59" name="Line 51"/>
            <p:cNvSpPr>
              <a:spLocks noChangeShapeType="1"/>
            </p:cNvSpPr>
            <p:nvPr/>
          </p:nvSpPr>
          <p:spPr bwMode="auto">
            <a:xfrm flipV="1">
              <a:off x="2835" y="2392"/>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60" name="Line 52"/>
            <p:cNvSpPr>
              <a:spLocks noChangeShapeType="1"/>
            </p:cNvSpPr>
            <p:nvPr/>
          </p:nvSpPr>
          <p:spPr bwMode="auto">
            <a:xfrm flipV="1">
              <a:off x="2835" y="2845"/>
              <a:ext cx="453" cy="182"/>
            </a:xfrm>
            <a:prstGeom prst="line">
              <a:avLst/>
            </a:prstGeom>
            <a:noFill/>
            <a:ln w="9525">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4848" name="Oval 53"/>
          <p:cNvSpPr>
            <a:spLocks noChangeArrowheads="1"/>
          </p:cNvSpPr>
          <p:nvPr/>
        </p:nvSpPr>
        <p:spPr bwMode="auto">
          <a:xfrm>
            <a:off x="3419475" y="4820067"/>
            <a:ext cx="144463" cy="78581"/>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49" name="Oval 54"/>
          <p:cNvSpPr>
            <a:spLocks noChangeArrowheads="1"/>
          </p:cNvSpPr>
          <p:nvPr/>
        </p:nvSpPr>
        <p:spPr bwMode="auto">
          <a:xfrm>
            <a:off x="3203575" y="4959291"/>
            <a:ext cx="73025" cy="158908"/>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0" name="Oval 55"/>
          <p:cNvSpPr>
            <a:spLocks noChangeArrowheads="1"/>
          </p:cNvSpPr>
          <p:nvPr/>
        </p:nvSpPr>
        <p:spPr bwMode="auto">
          <a:xfrm>
            <a:off x="3276600" y="5248216"/>
            <a:ext cx="73025" cy="158908"/>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1" name="Oval 56"/>
          <p:cNvSpPr>
            <a:spLocks noChangeArrowheads="1"/>
          </p:cNvSpPr>
          <p:nvPr/>
        </p:nvSpPr>
        <p:spPr bwMode="auto">
          <a:xfrm>
            <a:off x="3708400" y="5032316"/>
            <a:ext cx="73025" cy="158908"/>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2" name="Oval 57"/>
          <p:cNvSpPr>
            <a:spLocks noChangeArrowheads="1"/>
          </p:cNvSpPr>
          <p:nvPr/>
        </p:nvSpPr>
        <p:spPr bwMode="auto">
          <a:xfrm>
            <a:off x="3492500" y="5103753"/>
            <a:ext cx="73025" cy="158909"/>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3" name="Oval 58"/>
          <p:cNvSpPr>
            <a:spLocks noChangeArrowheads="1"/>
          </p:cNvSpPr>
          <p:nvPr/>
        </p:nvSpPr>
        <p:spPr bwMode="auto">
          <a:xfrm>
            <a:off x="3492500" y="5319653"/>
            <a:ext cx="73025" cy="158909"/>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4" name="Oval 59"/>
          <p:cNvSpPr>
            <a:spLocks noChangeArrowheads="1"/>
          </p:cNvSpPr>
          <p:nvPr/>
        </p:nvSpPr>
        <p:spPr bwMode="auto">
          <a:xfrm>
            <a:off x="3708400" y="5248216"/>
            <a:ext cx="73025" cy="158908"/>
          </a:xfrm>
          <a:prstGeom prst="ellipse">
            <a:avLst/>
          </a:prstGeom>
          <a:noFill/>
          <a:ln w="9525">
            <a:solidFill>
              <a:srgbClr val="3366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400"/>
          </a:p>
        </p:txBody>
      </p:sp>
      <p:sp>
        <p:nvSpPr>
          <p:cNvPr id="34855" name="Text Box 60"/>
          <p:cNvSpPr txBox="1">
            <a:spLocks noChangeArrowheads="1"/>
          </p:cNvSpPr>
          <p:nvPr/>
        </p:nvSpPr>
        <p:spPr bwMode="auto">
          <a:xfrm>
            <a:off x="5437188" y="5165507"/>
            <a:ext cx="3095625" cy="406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eaLnBrk="1" hangingPunct="1">
              <a:spcBef>
                <a:spcPct val="0"/>
              </a:spcBef>
              <a:buFontTx/>
              <a:buNone/>
            </a:pPr>
            <a:r>
              <a:rPr lang="ca-ES" altLang="es-ES" sz="1800">
                <a:solidFill>
                  <a:srgbClr val="FF0000"/>
                </a:solidFill>
              </a:rPr>
              <a:t>Syntactic nature</a:t>
            </a:r>
          </a:p>
        </p:txBody>
      </p:sp>
      <p:sp>
        <p:nvSpPr>
          <p:cNvPr id="34856" name="Text Box 61"/>
          <p:cNvSpPr txBox="1">
            <a:spLocks noChangeArrowheads="1"/>
          </p:cNvSpPr>
          <p:nvPr/>
        </p:nvSpPr>
        <p:spPr bwMode="auto">
          <a:xfrm>
            <a:off x="811340" y="381073"/>
            <a:ext cx="7488238" cy="65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0"/>
              </a:spcBef>
              <a:buFontTx/>
              <a:buNone/>
            </a:pPr>
            <a:r>
              <a:rPr lang="ca-ES" altLang="es-ES" sz="4000" spc="-100" dirty="0" err="1">
                <a:solidFill>
                  <a:srgbClr val="0432FF"/>
                </a:solidFill>
                <a:ea typeface="+mj-ea"/>
                <a:cs typeface="Calibri"/>
              </a:rPr>
              <a:t>Mar</a:t>
            </a:r>
            <a:r>
              <a:rPr lang="ca-ES" altLang="en-US" sz="4000" spc="-100" dirty="0" err="1">
                <a:solidFill>
                  <a:srgbClr val="0432FF"/>
                </a:solidFill>
                <a:ea typeface="+mj-ea"/>
                <a:cs typeface="Calibri"/>
              </a:rPr>
              <a:t>’</a:t>
            </a:r>
            <a:r>
              <a:rPr lang="ca-ES" altLang="es-ES" sz="4000" spc="-100" dirty="0" err="1">
                <a:solidFill>
                  <a:srgbClr val="0432FF"/>
                </a:solidFill>
                <a:ea typeface="+mj-ea"/>
                <a:cs typeface="Calibri"/>
              </a:rPr>
              <a:t>s</a:t>
            </a:r>
            <a:r>
              <a:rPr lang="ca-ES" altLang="es-ES" sz="4000" spc="-100" dirty="0">
                <a:solidFill>
                  <a:srgbClr val="0432FF"/>
                </a:solidFill>
                <a:ea typeface="+mj-ea"/>
                <a:cs typeface="Calibri"/>
              </a:rPr>
              <a:t> </a:t>
            </a:r>
            <a:r>
              <a:rPr lang="ca-ES" altLang="es-ES" sz="4000" spc="-100" dirty="0" err="1">
                <a:solidFill>
                  <a:srgbClr val="0432FF"/>
                </a:solidFill>
                <a:ea typeface="+mj-ea"/>
                <a:cs typeface="Calibri"/>
              </a:rPr>
              <a:t>Historical</a:t>
            </a:r>
            <a:r>
              <a:rPr lang="ca-ES" altLang="es-ES" sz="4000" spc="-100" dirty="0">
                <a:solidFill>
                  <a:srgbClr val="0432FF"/>
                </a:solidFill>
                <a:ea typeface="+mj-ea"/>
                <a:cs typeface="Calibri"/>
              </a:rPr>
              <a:t> </a:t>
            </a:r>
            <a:r>
              <a:rPr lang="ca-ES" altLang="es-ES" sz="4000" spc="-100" dirty="0" err="1">
                <a:solidFill>
                  <a:srgbClr val="0432FF"/>
                </a:solidFill>
                <a:ea typeface="+mj-ea"/>
                <a:cs typeface="Calibri"/>
              </a:rPr>
              <a:t>definition</a:t>
            </a:r>
            <a:endParaRPr lang="en-GB" altLang="es-ES" sz="4000" spc="-100" dirty="0">
              <a:solidFill>
                <a:srgbClr val="0432FF"/>
              </a:solidFill>
              <a:ea typeface="+mj-ea"/>
              <a:cs typeface="Calibri"/>
            </a:endParaRPr>
          </a:p>
        </p:txBody>
      </p:sp>
      <p:sp>
        <p:nvSpPr>
          <p:cNvPr id="2" name="Date Placeholder 1">
            <a:extLst>
              <a:ext uri="{FF2B5EF4-FFF2-40B4-BE49-F238E27FC236}">
                <a16:creationId xmlns:a16="http://schemas.microsoft.com/office/drawing/2014/main" id="{6A74CD43-13CB-654E-9193-4ECB51780770}"/>
              </a:ext>
            </a:extLst>
          </p:cNvPr>
          <p:cNvSpPr>
            <a:spLocks noGrp="1"/>
          </p:cNvSpPr>
          <p:nvPr>
            <p:ph type="dt" sz="half" idx="10"/>
          </p:nvPr>
        </p:nvSpPr>
        <p:spPr/>
        <p:txBody>
          <a:bodyPr/>
          <a:lstStyle/>
          <a:p>
            <a:pPr>
              <a:defRPr/>
            </a:pPr>
            <a:fld id="{EAE1057F-9049-6E46-8C59-71F08D901931}" type="datetime10">
              <a:rPr lang="es-ES_tradnl" smtClean="0"/>
              <a:t>14:08</a:t>
            </a:fld>
            <a:endParaRPr lang="en-US" dirty="0"/>
          </a:p>
        </p:txBody>
      </p:sp>
      <p:sp>
        <p:nvSpPr>
          <p:cNvPr id="3" name="Slide Number Placeholder 2">
            <a:extLst>
              <a:ext uri="{FF2B5EF4-FFF2-40B4-BE49-F238E27FC236}">
                <a16:creationId xmlns:a16="http://schemas.microsoft.com/office/drawing/2014/main" id="{0A465631-D17E-224F-BEBC-2B217B8655FA}"/>
              </a:ext>
            </a:extLst>
          </p:cNvPr>
          <p:cNvSpPr>
            <a:spLocks noGrp="1"/>
          </p:cNvSpPr>
          <p:nvPr>
            <p:ph type="sldNum" sz="quarter" idx="12"/>
          </p:nvPr>
        </p:nvSpPr>
        <p:spPr/>
        <p:txBody>
          <a:bodyPr/>
          <a:lstStyle/>
          <a:p>
            <a:pPr>
              <a:defRPr/>
            </a:pPr>
            <a:fld id="{92C0268C-C029-4760-98E8-5BF4E76A023E}" type="slidenum">
              <a:rPr lang="en-US" smtClean="0"/>
              <a:pPr>
                <a:defRPr/>
              </a:pPr>
              <a:t>21</a:t>
            </a:fld>
            <a:endParaRPr lang="en-US"/>
          </a:p>
        </p:txBody>
      </p:sp>
    </p:spTree>
    <p:extLst>
      <p:ext uri="{BB962C8B-B14F-4D97-AF65-F5344CB8AC3E}">
        <p14:creationId xmlns:p14="http://schemas.microsoft.com/office/powerpoint/2010/main" val="21771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755650" y="2781300"/>
            <a:ext cx="7488238" cy="1938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en-US" altLang="es-ES" sz="2000"/>
          </a:p>
          <a:p>
            <a:pPr eaLnBrk="1" hangingPunct="1">
              <a:spcBef>
                <a:spcPct val="0"/>
              </a:spcBef>
              <a:buFontTx/>
              <a:buNone/>
            </a:pPr>
            <a:r>
              <a:rPr lang="en-US" altLang="en-US" sz="2000"/>
              <a:t>“</a:t>
            </a:r>
            <a:r>
              <a:rPr lang="en-US" altLang="es-ES" sz="2000"/>
              <a:t>Processing visual information is syntactic in nature (and consists of a set of modules that reconstruct general descriptions of the scene).</a:t>
            </a:r>
            <a:r>
              <a:rPr lang="en-US" altLang="en-US" sz="2000"/>
              <a:t>”</a:t>
            </a:r>
            <a:r>
              <a:rPr lang="en-US" altLang="es-ES" sz="2000"/>
              <a:t> </a:t>
            </a:r>
          </a:p>
          <a:p>
            <a:pPr eaLnBrk="1" hangingPunct="1">
              <a:spcBef>
                <a:spcPct val="0"/>
              </a:spcBef>
              <a:buFontTx/>
              <a:buNone/>
            </a:pPr>
            <a:endParaRPr lang="en-US" altLang="es-ES" sz="2000"/>
          </a:p>
          <a:p>
            <a:pPr eaLnBrk="1" hangingPunct="1">
              <a:spcBef>
                <a:spcPct val="0"/>
              </a:spcBef>
              <a:buFontTx/>
              <a:buNone/>
            </a:pPr>
            <a:r>
              <a:rPr lang="en-US" altLang="en-US" sz="2000"/>
              <a:t>“</a:t>
            </a:r>
            <a:r>
              <a:rPr lang="en-US" altLang="es-ES" sz="2000"/>
              <a:t>The semantics should be treated in a purely symbolic way as a result of the syntactic analysis.</a:t>
            </a:r>
            <a:r>
              <a:rPr lang="en-US" altLang="en-US" sz="2000"/>
              <a:t>”</a:t>
            </a:r>
            <a:endParaRPr lang="en-GB" altLang="es-ES" sz="2000" b="1"/>
          </a:p>
        </p:txBody>
      </p:sp>
      <p:sp>
        <p:nvSpPr>
          <p:cNvPr id="36867" name="Text Box 5"/>
          <p:cNvSpPr txBox="1">
            <a:spLocks noChangeArrowheads="1"/>
          </p:cNvSpPr>
          <p:nvPr/>
        </p:nvSpPr>
        <p:spPr bwMode="auto">
          <a:xfrm>
            <a:off x="827088" y="1341438"/>
            <a:ext cx="7920037"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2400" b="1" u="sng">
                <a:solidFill>
                  <a:srgbClr val="FF0000"/>
                </a:solidFill>
              </a:rPr>
              <a:t>The mechanism that allows visual perception is the OPTICAL INVERSE ENGINEERING!</a:t>
            </a:r>
            <a:endParaRPr lang="en-GB" altLang="es-ES" sz="2400" b="1" u="sng">
              <a:solidFill>
                <a:srgbClr val="FF0000"/>
              </a:solidFill>
            </a:endParaRPr>
          </a:p>
        </p:txBody>
      </p:sp>
      <p:sp>
        <p:nvSpPr>
          <p:cNvPr id="34820" name="Text Box 6"/>
          <p:cNvSpPr txBox="1">
            <a:spLocks noChangeArrowheads="1"/>
          </p:cNvSpPr>
          <p:nvPr/>
        </p:nvSpPr>
        <p:spPr bwMode="auto">
          <a:xfrm>
            <a:off x="2344488" y="333375"/>
            <a:ext cx="4772524" cy="6463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a:lnSpc>
                <a:spcPct val="90000"/>
              </a:lnSpc>
              <a:spcBef>
                <a:spcPct val="0"/>
              </a:spcBef>
              <a:buNone/>
              <a:defRPr/>
            </a:pPr>
            <a:r>
              <a:rPr lang="en-US" altLang="es-ES" sz="4000" spc="-100" dirty="0">
                <a:solidFill>
                  <a:srgbClr val="0432FF"/>
                </a:solidFill>
                <a:ea typeface="+mj-ea"/>
                <a:cs typeface="Calibri"/>
              </a:rPr>
              <a:t>Historical definitions... </a:t>
            </a:r>
          </a:p>
        </p:txBody>
      </p:sp>
      <p:sp>
        <p:nvSpPr>
          <p:cNvPr id="36869" name="4 Rectángulo"/>
          <p:cNvSpPr>
            <a:spLocks noChangeArrowheads="1"/>
          </p:cNvSpPr>
          <p:nvPr/>
        </p:nvSpPr>
        <p:spPr bwMode="auto">
          <a:xfrm>
            <a:off x="3995738" y="5157788"/>
            <a:ext cx="45720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2000"/>
              <a:t>David Marr, Vision, Freeman, 1982. </a:t>
            </a:r>
          </a:p>
        </p:txBody>
      </p:sp>
      <p:sp>
        <p:nvSpPr>
          <p:cNvPr id="2" name="Date Placeholder 1">
            <a:extLst>
              <a:ext uri="{FF2B5EF4-FFF2-40B4-BE49-F238E27FC236}">
                <a16:creationId xmlns:a16="http://schemas.microsoft.com/office/drawing/2014/main" id="{1EC86F43-43F7-9649-83CB-701A1717C9F4}"/>
              </a:ext>
            </a:extLst>
          </p:cNvPr>
          <p:cNvSpPr>
            <a:spLocks noGrp="1"/>
          </p:cNvSpPr>
          <p:nvPr>
            <p:ph type="dt" sz="half" idx="10"/>
          </p:nvPr>
        </p:nvSpPr>
        <p:spPr/>
        <p:txBody>
          <a:bodyPr/>
          <a:lstStyle/>
          <a:p>
            <a:pPr>
              <a:defRPr/>
            </a:pPr>
            <a:fld id="{F466633F-9A35-D642-A362-FB3DF3B93B5B}" type="datetime10">
              <a:rPr lang="es-ES_tradnl" smtClean="0"/>
              <a:t>14:08</a:t>
            </a:fld>
            <a:endParaRPr lang="en-US" dirty="0"/>
          </a:p>
        </p:txBody>
      </p:sp>
      <p:sp>
        <p:nvSpPr>
          <p:cNvPr id="3" name="Slide Number Placeholder 2">
            <a:extLst>
              <a:ext uri="{FF2B5EF4-FFF2-40B4-BE49-F238E27FC236}">
                <a16:creationId xmlns:a16="http://schemas.microsoft.com/office/drawing/2014/main" id="{35F10ED4-55D4-2840-8B06-6E8E31BEC916}"/>
              </a:ext>
            </a:extLst>
          </p:cNvPr>
          <p:cNvSpPr>
            <a:spLocks noGrp="1"/>
          </p:cNvSpPr>
          <p:nvPr>
            <p:ph type="sldNum" sz="quarter" idx="12"/>
          </p:nvPr>
        </p:nvSpPr>
        <p:spPr/>
        <p:txBody>
          <a:bodyPr/>
          <a:lstStyle/>
          <a:p>
            <a:pPr>
              <a:defRPr/>
            </a:pPr>
            <a:fld id="{92C0268C-C029-4760-98E8-5BF4E76A023E}" type="slidenum">
              <a:rPr lang="en-US" smtClean="0"/>
              <a:pPr>
                <a:defRPr/>
              </a:pPr>
              <a:t>22</a:t>
            </a:fld>
            <a:endParaRPr lang="en-US"/>
          </a:p>
        </p:txBody>
      </p:sp>
    </p:spTree>
    <p:extLst>
      <p:ext uri="{BB962C8B-B14F-4D97-AF65-F5344CB8AC3E}">
        <p14:creationId xmlns:p14="http://schemas.microsoft.com/office/powerpoint/2010/main" val="2291879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bruegh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895350"/>
            <a:ext cx="5832475" cy="437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15" name="Text Box 3"/>
          <p:cNvSpPr txBox="1">
            <a:spLocks noChangeArrowheads="1"/>
          </p:cNvSpPr>
          <p:nvPr/>
        </p:nvSpPr>
        <p:spPr bwMode="auto">
          <a:xfrm>
            <a:off x="1476375" y="908050"/>
            <a:ext cx="5099050" cy="523875"/>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2800">
                <a:solidFill>
                  <a:schemeClr val="bg1"/>
                </a:solidFill>
              </a:rPr>
              <a:t>But the environment is complex...</a:t>
            </a:r>
            <a:endParaRPr lang="en-GB" altLang="es-ES" sz="2800">
              <a:solidFill>
                <a:schemeClr val="bg1"/>
              </a:solidFill>
            </a:endParaRPr>
          </a:p>
        </p:txBody>
      </p:sp>
      <p:sp>
        <p:nvSpPr>
          <p:cNvPr id="38916" name="Text Box 4"/>
          <p:cNvSpPr txBox="1">
            <a:spLocks noChangeArrowheads="1"/>
          </p:cNvSpPr>
          <p:nvPr/>
        </p:nvSpPr>
        <p:spPr bwMode="auto">
          <a:xfrm>
            <a:off x="197514" y="5483512"/>
            <a:ext cx="874897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ca-ES" altLang="es-ES" sz="2400" dirty="0"/>
              <a:t>...</a:t>
            </a:r>
            <a:r>
              <a:rPr lang="ca-ES" altLang="es-ES" sz="2400" dirty="0" err="1">
                <a:solidFill>
                  <a:schemeClr val="accent2"/>
                </a:solidFill>
              </a:rPr>
              <a:t>not</a:t>
            </a:r>
            <a:r>
              <a:rPr lang="ca-ES" altLang="es-ES" sz="2400" dirty="0">
                <a:solidFill>
                  <a:schemeClr val="accent2"/>
                </a:solidFill>
              </a:rPr>
              <a:t> accessible, </a:t>
            </a:r>
            <a:r>
              <a:rPr lang="ca-ES" altLang="es-ES" sz="2400" dirty="0" err="1">
                <a:solidFill>
                  <a:schemeClr val="accent2"/>
                </a:solidFill>
              </a:rPr>
              <a:t>continuous</a:t>
            </a:r>
            <a:r>
              <a:rPr lang="ca-ES" altLang="es-ES" sz="2400" dirty="0">
                <a:solidFill>
                  <a:schemeClr val="accent2"/>
                </a:solidFill>
              </a:rPr>
              <a:t>, </a:t>
            </a:r>
            <a:r>
              <a:rPr lang="ca-ES" altLang="es-ES" sz="2400" dirty="0" err="1">
                <a:solidFill>
                  <a:schemeClr val="accent2"/>
                </a:solidFill>
              </a:rPr>
              <a:t>dynamic</a:t>
            </a:r>
            <a:r>
              <a:rPr lang="ca-ES" altLang="es-ES" sz="2400" dirty="0">
                <a:solidFill>
                  <a:schemeClr val="accent2"/>
                </a:solidFill>
              </a:rPr>
              <a:t> </a:t>
            </a:r>
            <a:r>
              <a:rPr lang="ca-ES" altLang="es-ES" sz="2400" dirty="0" err="1">
                <a:solidFill>
                  <a:schemeClr val="accent2"/>
                </a:solidFill>
              </a:rPr>
              <a:t>and</a:t>
            </a:r>
            <a:r>
              <a:rPr lang="ca-ES" altLang="es-ES" sz="2400" dirty="0">
                <a:solidFill>
                  <a:schemeClr val="accent2"/>
                </a:solidFill>
              </a:rPr>
              <a:t> non </a:t>
            </a:r>
            <a:r>
              <a:rPr lang="ca-ES" altLang="es-ES" sz="2400" dirty="0" err="1">
                <a:solidFill>
                  <a:schemeClr val="accent2"/>
                </a:solidFill>
              </a:rPr>
              <a:t>determinist</a:t>
            </a:r>
            <a:r>
              <a:rPr lang="ca-ES" altLang="es-ES" sz="2400" dirty="0"/>
              <a:t>. </a:t>
            </a:r>
            <a:r>
              <a:rPr lang="ca-ES" altLang="es-ES" sz="2400" dirty="0" err="1"/>
              <a:t>And</a:t>
            </a:r>
            <a:r>
              <a:rPr lang="ca-ES" altLang="es-ES" sz="2400" dirty="0"/>
              <a:t> </a:t>
            </a:r>
            <a:r>
              <a:rPr lang="ca-ES" altLang="es-ES" sz="2400" dirty="0" err="1"/>
              <a:t>this</a:t>
            </a:r>
            <a:r>
              <a:rPr lang="ca-ES" altLang="es-ES" sz="2400" dirty="0"/>
              <a:t> is a </a:t>
            </a:r>
            <a:r>
              <a:rPr lang="ca-ES" altLang="es-ES" sz="2400" dirty="0">
                <a:solidFill>
                  <a:srgbClr val="FF0000"/>
                </a:solidFill>
              </a:rPr>
              <a:t>BASIC</a:t>
            </a:r>
            <a:r>
              <a:rPr lang="ca-ES" altLang="es-ES" sz="2400" dirty="0"/>
              <a:t> component of </a:t>
            </a:r>
            <a:r>
              <a:rPr lang="ca-ES" altLang="es-ES" sz="2400" dirty="0" err="1"/>
              <a:t>the</a:t>
            </a:r>
            <a:r>
              <a:rPr lang="ca-ES" altLang="es-ES" sz="2400" dirty="0"/>
              <a:t> </a:t>
            </a:r>
            <a:r>
              <a:rPr lang="ca-ES" altLang="es-ES" sz="2400" dirty="0" err="1"/>
              <a:t>problem</a:t>
            </a:r>
            <a:r>
              <a:rPr lang="ca-ES" altLang="es-ES" sz="2400" dirty="0"/>
              <a:t>...</a:t>
            </a:r>
            <a:endParaRPr lang="en-GB" altLang="es-ES" sz="2400" dirty="0"/>
          </a:p>
        </p:txBody>
      </p:sp>
      <p:sp>
        <p:nvSpPr>
          <p:cNvPr id="38917" name="Text Box 6"/>
          <p:cNvSpPr txBox="1">
            <a:spLocks noChangeArrowheads="1"/>
          </p:cNvSpPr>
          <p:nvPr/>
        </p:nvSpPr>
        <p:spPr bwMode="auto">
          <a:xfrm>
            <a:off x="3336379" y="265252"/>
            <a:ext cx="179087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0"/>
              </a:spcBef>
              <a:buNone/>
              <a:defRPr/>
            </a:pPr>
            <a:r>
              <a:rPr lang="ca-ES" altLang="es-ES" sz="4000" spc="-100" dirty="0" err="1">
                <a:solidFill>
                  <a:srgbClr val="0432FF"/>
                </a:solidFill>
                <a:ea typeface="+mj-ea"/>
                <a:cs typeface="Calibri"/>
              </a:rPr>
              <a:t>Vision</a:t>
            </a:r>
            <a:r>
              <a:rPr lang="ca-ES" altLang="es-ES" sz="4000" spc="-100" dirty="0">
                <a:solidFill>
                  <a:srgbClr val="0432FF"/>
                </a:solidFill>
                <a:ea typeface="+mj-ea"/>
                <a:cs typeface="Calibri"/>
              </a:rPr>
              <a:t>...</a:t>
            </a:r>
            <a:endParaRPr lang="en-GB" altLang="es-ES" sz="4000" spc="-100" dirty="0">
              <a:solidFill>
                <a:srgbClr val="0432FF"/>
              </a:solidFill>
              <a:ea typeface="+mj-ea"/>
              <a:cs typeface="Calibri"/>
            </a:endParaRPr>
          </a:p>
        </p:txBody>
      </p:sp>
      <p:sp>
        <p:nvSpPr>
          <p:cNvPr id="2" name="Date Placeholder 1">
            <a:extLst>
              <a:ext uri="{FF2B5EF4-FFF2-40B4-BE49-F238E27FC236}">
                <a16:creationId xmlns:a16="http://schemas.microsoft.com/office/drawing/2014/main" id="{9308EE86-9291-5747-80EE-BF0519434DDF}"/>
              </a:ext>
            </a:extLst>
          </p:cNvPr>
          <p:cNvSpPr>
            <a:spLocks noGrp="1"/>
          </p:cNvSpPr>
          <p:nvPr>
            <p:ph type="dt" sz="half" idx="10"/>
          </p:nvPr>
        </p:nvSpPr>
        <p:spPr/>
        <p:txBody>
          <a:bodyPr/>
          <a:lstStyle/>
          <a:p>
            <a:pPr>
              <a:defRPr/>
            </a:pPr>
            <a:fld id="{7AAC4818-1C4A-C54F-A749-A27ABE51A57A}" type="datetime10">
              <a:rPr lang="es-ES_tradnl" smtClean="0"/>
              <a:t>14:08</a:t>
            </a:fld>
            <a:endParaRPr lang="en-US" dirty="0"/>
          </a:p>
        </p:txBody>
      </p:sp>
      <p:sp>
        <p:nvSpPr>
          <p:cNvPr id="3" name="Slide Number Placeholder 2">
            <a:extLst>
              <a:ext uri="{FF2B5EF4-FFF2-40B4-BE49-F238E27FC236}">
                <a16:creationId xmlns:a16="http://schemas.microsoft.com/office/drawing/2014/main" id="{7281CD37-9F6D-B54C-8B04-A2714BD411D4}"/>
              </a:ext>
            </a:extLst>
          </p:cNvPr>
          <p:cNvSpPr>
            <a:spLocks noGrp="1"/>
          </p:cNvSpPr>
          <p:nvPr>
            <p:ph type="sldNum" sz="quarter" idx="12"/>
          </p:nvPr>
        </p:nvSpPr>
        <p:spPr/>
        <p:txBody>
          <a:bodyPr/>
          <a:lstStyle/>
          <a:p>
            <a:pPr>
              <a:defRPr/>
            </a:pPr>
            <a:fld id="{92C0268C-C029-4760-98E8-5BF4E76A023E}" type="slidenum">
              <a:rPr lang="en-US" smtClean="0"/>
              <a:pPr>
                <a:defRPr/>
              </a:pPr>
              <a:t>23</a:t>
            </a:fld>
            <a:endParaRPr lang="en-US"/>
          </a:p>
        </p:txBody>
      </p:sp>
    </p:spTree>
    <p:extLst>
      <p:ext uri="{BB962C8B-B14F-4D97-AF65-F5344CB8AC3E}">
        <p14:creationId xmlns:p14="http://schemas.microsoft.com/office/powerpoint/2010/main" val="2265998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79388" y="341313"/>
            <a:ext cx="9145587"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Ridiculously brief history of computer vision</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9563" y="1143000"/>
            <a:ext cx="1354137" cy="1292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2"/>
          <p:cNvSpPr>
            <a:spLocks noGrp="1" noChangeArrowheads="1"/>
          </p:cNvSpPr>
          <p:nvPr>
            <p:ph idx="1"/>
          </p:nvPr>
        </p:nvSpPr>
        <p:spPr>
          <a:xfrm>
            <a:off x="395288" y="1484313"/>
            <a:ext cx="5486400" cy="4649787"/>
          </a:xfrm>
        </p:spPr>
        <p:txBody>
          <a:bodyPr/>
          <a:lstStyle/>
          <a:p>
            <a:pPr>
              <a:spcAft>
                <a:spcPts val="600"/>
              </a:spcAft>
            </a:pPr>
            <a:r>
              <a:rPr lang="en-US" altLang="es-ES" sz="1600" dirty="0">
                <a:cs typeface="Calibri" panose="020F0502020204030204" pitchFamily="34" charset="0"/>
              </a:rPr>
              <a:t>1960</a:t>
            </a:r>
            <a:r>
              <a:rPr lang="en-US" altLang="en-US" sz="1600" dirty="0">
                <a:cs typeface="Calibri" panose="020F0502020204030204" pitchFamily="34" charset="0"/>
              </a:rPr>
              <a:t>’</a:t>
            </a:r>
            <a:r>
              <a:rPr lang="en-US" altLang="es-ES" sz="1600" dirty="0">
                <a:cs typeface="Calibri" panose="020F0502020204030204" pitchFamily="34" charset="0"/>
              </a:rPr>
              <a:t>s: interpretation of synthetic worlds</a:t>
            </a:r>
          </a:p>
          <a:p>
            <a:pPr>
              <a:spcAft>
                <a:spcPts val="600"/>
              </a:spcAft>
            </a:pPr>
            <a:r>
              <a:rPr lang="en-US" altLang="es-ES" sz="1600" dirty="0">
                <a:cs typeface="Calibri" panose="020F0502020204030204" pitchFamily="34" charset="0"/>
              </a:rPr>
              <a:t>1966: Minsky assigns computer vision as an undergrad summer project</a:t>
            </a:r>
          </a:p>
          <a:p>
            <a:pPr>
              <a:spcAft>
                <a:spcPts val="600"/>
              </a:spcAft>
            </a:pPr>
            <a:r>
              <a:rPr lang="en-US" altLang="es-ES" sz="1600" dirty="0">
                <a:cs typeface="Calibri" panose="020F0502020204030204" pitchFamily="34" charset="0"/>
              </a:rPr>
              <a:t>1970</a:t>
            </a:r>
            <a:r>
              <a:rPr lang="en-US" altLang="en-US" sz="1600" dirty="0">
                <a:cs typeface="Calibri" panose="020F0502020204030204" pitchFamily="34" charset="0"/>
              </a:rPr>
              <a:t>’</a:t>
            </a:r>
            <a:r>
              <a:rPr lang="en-US" altLang="es-ES" sz="1600" dirty="0">
                <a:cs typeface="Calibri" panose="020F0502020204030204" pitchFamily="34" charset="0"/>
              </a:rPr>
              <a:t>s: some progress on interpreting selected images</a:t>
            </a:r>
          </a:p>
          <a:p>
            <a:pPr>
              <a:spcAft>
                <a:spcPts val="600"/>
              </a:spcAft>
            </a:pPr>
            <a:r>
              <a:rPr lang="en-US" altLang="es-ES" sz="1600" dirty="0">
                <a:cs typeface="Calibri" panose="020F0502020204030204" pitchFamily="34" charset="0"/>
              </a:rPr>
              <a:t>1980</a:t>
            </a:r>
            <a:r>
              <a:rPr lang="en-US" altLang="en-US" sz="1600" dirty="0">
                <a:cs typeface="Calibri" panose="020F0502020204030204" pitchFamily="34" charset="0"/>
              </a:rPr>
              <a:t>’</a:t>
            </a:r>
            <a:r>
              <a:rPr lang="en-US" altLang="es-ES" sz="1600" dirty="0">
                <a:cs typeface="Calibri" panose="020F0502020204030204" pitchFamily="34" charset="0"/>
              </a:rPr>
              <a:t>s: ANNs come and go; shift toward geometry and increased mathematical rigor</a:t>
            </a:r>
            <a:endParaRPr lang="en-US" altLang="es-ES" sz="1600" dirty="0">
              <a:cs typeface="Calibri" panose="020F0502020204030204" pitchFamily="34" charset="0"/>
              <a:sym typeface="Wingdings" panose="05000000000000000000" pitchFamily="2" charset="2"/>
            </a:endParaRPr>
          </a:p>
          <a:p>
            <a:pPr>
              <a:spcAft>
                <a:spcPts val="600"/>
              </a:spcAft>
            </a:pPr>
            <a:r>
              <a:rPr lang="en-US" altLang="es-ES" sz="1600" dirty="0">
                <a:cs typeface="Calibri" panose="020F0502020204030204" pitchFamily="34" charset="0"/>
                <a:sym typeface="Wingdings" panose="05000000000000000000" pitchFamily="2" charset="2"/>
              </a:rPr>
              <a:t>1990</a:t>
            </a:r>
            <a:r>
              <a:rPr lang="en-US" altLang="en-US" sz="1600" dirty="0">
                <a:cs typeface="Calibri" panose="020F0502020204030204" pitchFamily="34" charset="0"/>
                <a:sym typeface="Wingdings" panose="05000000000000000000" pitchFamily="2" charset="2"/>
              </a:rPr>
              <a:t>’</a:t>
            </a:r>
            <a:r>
              <a:rPr lang="en-US" altLang="es-ES" sz="1600" dirty="0">
                <a:cs typeface="Calibri" panose="020F0502020204030204" pitchFamily="34" charset="0"/>
                <a:sym typeface="Wingdings" panose="05000000000000000000" pitchFamily="2" charset="2"/>
              </a:rPr>
              <a:t>s: face recognition; statistical analysis in vogue</a:t>
            </a:r>
          </a:p>
          <a:p>
            <a:pPr>
              <a:spcAft>
                <a:spcPts val="600"/>
              </a:spcAft>
            </a:pPr>
            <a:r>
              <a:rPr lang="en-US" altLang="es-ES" sz="1600" dirty="0">
                <a:cs typeface="Calibri" panose="020F0502020204030204" pitchFamily="34" charset="0"/>
                <a:sym typeface="Wingdings" panose="05000000000000000000" pitchFamily="2" charset="2"/>
              </a:rPr>
              <a:t>2000</a:t>
            </a:r>
            <a:r>
              <a:rPr lang="en-US" altLang="en-US" sz="1600" dirty="0">
                <a:cs typeface="Calibri" panose="020F0502020204030204" pitchFamily="34" charset="0"/>
                <a:sym typeface="Wingdings" panose="05000000000000000000" pitchFamily="2" charset="2"/>
              </a:rPr>
              <a:t>’</a:t>
            </a:r>
            <a:r>
              <a:rPr lang="en-US" altLang="es-ES" sz="1600" dirty="0">
                <a:cs typeface="Calibri" panose="020F0502020204030204" pitchFamily="34" charset="0"/>
                <a:sym typeface="Wingdings" panose="05000000000000000000" pitchFamily="2" charset="2"/>
              </a:rPr>
              <a:t>s: broader recognition; large annotated datasets available; video processing starts</a:t>
            </a:r>
          </a:p>
          <a:p>
            <a:pPr>
              <a:spcAft>
                <a:spcPts val="600"/>
              </a:spcAft>
            </a:pPr>
            <a:r>
              <a:rPr lang="en-US" altLang="es-ES" sz="1600" dirty="0">
                <a:cs typeface="Calibri" panose="020F0502020204030204" pitchFamily="34" charset="0"/>
                <a:sym typeface="Wingdings" panose="05000000000000000000" pitchFamily="2" charset="2"/>
              </a:rPr>
              <a:t>2000</a:t>
            </a:r>
            <a:r>
              <a:rPr lang="en-US" altLang="en-US" sz="1600" dirty="0">
                <a:cs typeface="Calibri" panose="020F0502020204030204" pitchFamily="34" charset="0"/>
                <a:sym typeface="Wingdings" panose="05000000000000000000" pitchFamily="2" charset="2"/>
              </a:rPr>
              <a:t>’</a:t>
            </a:r>
            <a:r>
              <a:rPr lang="en-US" altLang="es-ES" sz="1600" dirty="0">
                <a:cs typeface="Calibri" panose="020F0502020204030204" pitchFamily="34" charset="0"/>
                <a:sym typeface="Wingdings" panose="05000000000000000000" pitchFamily="2" charset="2"/>
              </a:rPr>
              <a:t>s: Deep learning is back to stay, CNN</a:t>
            </a:r>
          </a:p>
          <a:p>
            <a:pPr>
              <a:spcAft>
                <a:spcPts val="600"/>
              </a:spcAft>
            </a:pPr>
            <a:r>
              <a:rPr lang="en-US" altLang="es-ES" sz="1600" dirty="0">
                <a:cs typeface="Calibri" panose="020F0502020204030204" pitchFamily="34" charset="0"/>
                <a:sym typeface="Wingdings" panose="05000000000000000000" pitchFamily="2" charset="2"/>
              </a:rPr>
              <a:t>2010’s: Deep learning beats humans on object recognition</a:t>
            </a:r>
          </a:p>
          <a:p>
            <a:pPr>
              <a:spcAft>
                <a:spcPts val="600"/>
              </a:spcAft>
            </a:pPr>
            <a:r>
              <a:rPr lang="en-US" altLang="es-ES" sz="1600" dirty="0">
                <a:cs typeface="Calibri" panose="020F0502020204030204" pitchFamily="34" charset="0"/>
                <a:sym typeface="Wingdings" panose="05000000000000000000" pitchFamily="2" charset="2"/>
              </a:rPr>
              <a:t>2030</a:t>
            </a:r>
            <a:r>
              <a:rPr lang="en-US" altLang="en-US" sz="1600" dirty="0">
                <a:cs typeface="Calibri" panose="020F0502020204030204" pitchFamily="34" charset="0"/>
                <a:sym typeface="Wingdings" panose="05000000000000000000" pitchFamily="2" charset="2"/>
              </a:rPr>
              <a:t>’</a:t>
            </a:r>
            <a:r>
              <a:rPr lang="en-US" altLang="es-ES" sz="1600" dirty="0">
                <a:cs typeface="Calibri" panose="020F0502020204030204" pitchFamily="34" charset="0"/>
                <a:sym typeface="Wingdings" panose="05000000000000000000" pitchFamily="2" charset="2"/>
              </a:rPr>
              <a:t>s: robot uprising?</a:t>
            </a:r>
          </a:p>
          <a:p>
            <a:pPr>
              <a:buFontTx/>
              <a:buNone/>
            </a:pPr>
            <a:endParaRPr lang="en-US" altLang="es-ES" sz="1600" dirty="0">
              <a:cs typeface="Calibri" panose="020F0502020204030204" pitchFamily="34" charset="0"/>
            </a:endParaRPr>
          </a:p>
        </p:txBody>
      </p:sp>
      <p:sp>
        <p:nvSpPr>
          <p:cNvPr id="7" name="TextBox 6"/>
          <p:cNvSpPr txBox="1">
            <a:spLocks noChangeArrowheads="1"/>
          </p:cNvSpPr>
          <p:nvPr/>
        </p:nvSpPr>
        <p:spPr bwMode="auto">
          <a:xfrm>
            <a:off x="6781800" y="2286000"/>
            <a:ext cx="1146175" cy="2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pPr>
            <a:r>
              <a:rPr lang="en-US" altLang="es-ES" sz="1400">
                <a:solidFill>
                  <a:srgbClr val="000000"/>
                </a:solidFill>
              </a:rPr>
              <a:t>Guzman </a:t>
            </a:r>
            <a:r>
              <a:rPr lang="en-US" altLang="en-US" sz="1400">
                <a:solidFill>
                  <a:srgbClr val="000000"/>
                </a:solidFill>
              </a:rPr>
              <a:t>‘</a:t>
            </a:r>
            <a:r>
              <a:rPr lang="en-US" altLang="es-ES" sz="1400">
                <a:solidFill>
                  <a:srgbClr val="000000"/>
                </a:solidFill>
              </a:rPr>
              <a:t>68</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l="64282" t="2711" r="4964" b="19205"/>
          <a:stretch>
            <a:fillRect/>
          </a:stretch>
        </p:blipFill>
        <p:spPr bwMode="auto">
          <a:xfrm>
            <a:off x="5651500" y="2636838"/>
            <a:ext cx="1863725" cy="183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5940425" y="4365625"/>
            <a:ext cx="1479550" cy="2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pPr>
            <a:r>
              <a:rPr lang="en-US" altLang="es-ES" sz="1400">
                <a:solidFill>
                  <a:srgbClr val="000000"/>
                </a:solidFill>
              </a:rPr>
              <a:t>Ohta Kanade </a:t>
            </a:r>
            <a:r>
              <a:rPr lang="en-US" altLang="en-US" sz="1400">
                <a:solidFill>
                  <a:srgbClr val="000000"/>
                </a:solidFill>
              </a:rPr>
              <a:t>‘</a:t>
            </a:r>
            <a:r>
              <a:rPr lang="en-US" altLang="es-ES" sz="1400">
                <a:solidFill>
                  <a:srgbClr val="000000"/>
                </a:solidFill>
              </a:rPr>
              <a:t>78</a:t>
            </a:r>
          </a:p>
        </p:txBody>
      </p:sp>
      <p:pic>
        <p:nvPicPr>
          <p:cNvPr id="870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2636838"/>
            <a:ext cx="146685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7308850" y="4365625"/>
            <a:ext cx="1865313" cy="2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pPr>
            <a:r>
              <a:rPr lang="en-US" altLang="es-ES" sz="1400">
                <a:solidFill>
                  <a:srgbClr val="000000"/>
                </a:solidFill>
              </a:rPr>
              <a:t>Turk and Pentland </a:t>
            </a:r>
            <a:r>
              <a:rPr lang="en-US" altLang="en-US" sz="1400">
                <a:solidFill>
                  <a:srgbClr val="000000"/>
                </a:solidFill>
              </a:rPr>
              <a:t>‘</a:t>
            </a:r>
            <a:r>
              <a:rPr lang="en-US" altLang="es-ES" sz="1400">
                <a:solidFill>
                  <a:srgbClr val="000000"/>
                </a:solidFill>
              </a:rPr>
              <a:t>91</a:t>
            </a:r>
          </a:p>
        </p:txBody>
      </p:sp>
      <p:pic>
        <p:nvPicPr>
          <p:cNvPr id="3073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3663" y="4797425"/>
            <a:ext cx="1946275" cy="139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31" name="11 CuadroTexto"/>
          <p:cNvSpPr txBox="1">
            <a:spLocks noChangeArrowheads="1"/>
          </p:cNvSpPr>
          <p:nvPr/>
        </p:nvSpPr>
        <p:spPr bwMode="auto">
          <a:xfrm>
            <a:off x="6516688" y="6237288"/>
            <a:ext cx="229076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ca-ES" altLang="es-ES" sz="1400">
                <a:solidFill>
                  <a:srgbClr val="000000"/>
                </a:solidFill>
              </a:rPr>
              <a:t>Imagenet: 15 mlln  of images</a:t>
            </a:r>
          </a:p>
        </p:txBody>
      </p:sp>
      <p:sp>
        <p:nvSpPr>
          <p:cNvPr id="4097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B6C1B81C-7173-BA4D-A630-819D125C5149}"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413C80D4-C626-944B-9E26-5AE1075DDFAB}"/>
              </a:ext>
            </a:extLst>
          </p:cNvPr>
          <p:cNvSpPr>
            <a:spLocks noGrp="1"/>
          </p:cNvSpPr>
          <p:nvPr>
            <p:ph type="sldNum" sz="quarter" idx="12"/>
          </p:nvPr>
        </p:nvSpPr>
        <p:spPr/>
        <p:txBody>
          <a:bodyPr/>
          <a:lstStyle/>
          <a:p>
            <a:pPr>
              <a:defRPr/>
            </a:pPr>
            <a:fld id="{92C0268C-C029-4760-98E8-5BF4E76A023E}" type="slidenum">
              <a:rPr lang="en-US" smtClean="0"/>
              <a:pPr>
                <a:defRPr/>
              </a:pPr>
              <a:t>24</a:t>
            </a:fld>
            <a:endParaRPr lang="en-US"/>
          </a:p>
        </p:txBody>
      </p:sp>
    </p:spTree>
    <p:extLst>
      <p:ext uri="{BB962C8B-B14F-4D97-AF65-F5344CB8AC3E}">
        <p14:creationId xmlns:p14="http://schemas.microsoft.com/office/powerpoint/2010/main" val="2717151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07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73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307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a:spLocks noChangeArrowheads="1"/>
          </p:cNvSpPr>
          <p:nvPr/>
        </p:nvSpPr>
        <p:spPr bwMode="auto">
          <a:xfrm>
            <a:off x="611188" y="981075"/>
            <a:ext cx="8229600" cy="1143000"/>
          </a:xfrm>
          <a:prstGeom prst="rect">
            <a:avLst/>
          </a:prstGeom>
          <a:noFill/>
          <a:ln>
            <a:noFill/>
          </a:ln>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a:lnSpc>
                <a:spcPct val="90000"/>
              </a:lnSpc>
              <a:spcBef>
                <a:spcPct val="0"/>
              </a:spcBef>
              <a:buFontTx/>
              <a:buNone/>
              <a:defRPr/>
            </a:pPr>
            <a:r>
              <a:rPr lang="en-US" altLang="es-ES" sz="4000" spc="-100" dirty="0">
                <a:solidFill>
                  <a:srgbClr val="0432FF"/>
                </a:solidFill>
                <a:ea typeface="+mj-ea"/>
                <a:cs typeface="Calibri"/>
              </a:rPr>
              <a:t>Today:</a:t>
            </a:r>
          </a:p>
        </p:txBody>
      </p:sp>
      <p:sp>
        <p:nvSpPr>
          <p:cNvPr id="43011" name="CuadroTexto 2"/>
          <p:cNvSpPr txBox="1">
            <a:spLocks noChangeArrowheads="1"/>
          </p:cNvSpPr>
          <p:nvPr/>
        </p:nvSpPr>
        <p:spPr bwMode="auto">
          <a:xfrm>
            <a:off x="1042988" y="2349500"/>
            <a:ext cx="5696239"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What</a:t>
            </a:r>
            <a:r>
              <a:rPr lang="ca-ES" altLang="es-ES" sz="2800" dirty="0"/>
              <a:t> is Artificial </a:t>
            </a:r>
            <a:r>
              <a:rPr lang="ca-ES" altLang="es-ES" sz="2800" dirty="0" err="1"/>
              <a:t>Vision</a:t>
            </a:r>
            <a:r>
              <a:rPr lang="ca-ES" altLang="es-ES" sz="2800" dirty="0"/>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solidFill>
                  <a:srgbClr val="FF0000"/>
                </a:solidFill>
              </a:rPr>
              <a:t>Main</a:t>
            </a:r>
            <a:r>
              <a:rPr lang="ca-ES" altLang="es-ES" sz="2800" dirty="0">
                <a:solidFill>
                  <a:srgbClr val="FF0000"/>
                </a:solidFill>
              </a:rPr>
              <a:t> </a:t>
            </a:r>
            <a:r>
              <a:rPr lang="ca-ES" altLang="es-ES" sz="2800" dirty="0" err="1">
                <a:solidFill>
                  <a:srgbClr val="FF0000"/>
                </a:solidFill>
              </a:rPr>
              <a:t>problems</a:t>
            </a:r>
            <a:r>
              <a:rPr lang="ca-ES" altLang="es-ES" sz="2800" dirty="0">
                <a:solidFill>
                  <a:srgbClr val="FF0000"/>
                </a:solidFill>
              </a:rPr>
              <a:t> of Artificial </a:t>
            </a:r>
            <a:r>
              <a:rPr lang="ca-ES" altLang="es-ES" sz="2800" dirty="0" err="1">
                <a:solidFill>
                  <a:srgbClr val="FF0000"/>
                </a:solidFill>
              </a:rPr>
              <a:t>Vision</a:t>
            </a:r>
            <a:endParaRPr lang="ca-ES" altLang="es-ES" sz="2800" dirty="0">
              <a:solidFill>
                <a:srgbClr val="FF0000"/>
              </a:solidFill>
            </a:endParaRPr>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Artificial </a:t>
            </a:r>
            <a:r>
              <a:rPr lang="ca-ES" altLang="es-ES" sz="2800" dirty="0" err="1"/>
              <a:t>Vision</a:t>
            </a:r>
            <a:endParaRPr lang="ca-ES" altLang="es-ES" sz="2800" dirty="0"/>
          </a:p>
          <a:p>
            <a:pPr>
              <a:lnSpc>
                <a:spcPct val="90000"/>
              </a:lnSpc>
              <a:buFontTx/>
              <a:buAutoNum type="arabicPeriod"/>
            </a:pPr>
            <a:r>
              <a:rPr lang="ca-ES" altLang="es-ES" sz="2800" dirty="0"/>
              <a:t>Applications</a:t>
            </a:r>
          </a:p>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marL="0" indent="0">
              <a:lnSpc>
                <a:spcPct val="90000"/>
              </a:lnSpc>
              <a:buNone/>
            </a:pPr>
            <a:endParaRPr lang="ca-ES" altLang="es-ES" sz="2800" dirty="0"/>
          </a:p>
        </p:txBody>
      </p:sp>
      <p:sp>
        <p:nvSpPr>
          <p:cNvPr id="43012" name="Rectángulo 3"/>
          <p:cNvSpPr>
            <a:spLocks noChangeArrowheads="1"/>
          </p:cNvSpPr>
          <p:nvPr/>
        </p:nvSpPr>
        <p:spPr bwMode="auto">
          <a:xfrm>
            <a:off x="755650" y="5661025"/>
            <a:ext cx="777716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400">
                <a:solidFill>
                  <a:schemeClr val="accent2"/>
                </a:solidFill>
              </a:rPr>
              <a:t>Bibliography:</a:t>
            </a:r>
          </a:p>
          <a:p>
            <a:pPr lvl="1" eaLnBrk="1" hangingPunct="1">
              <a:lnSpc>
                <a:spcPct val="90000"/>
              </a:lnSpc>
              <a:buFontTx/>
              <a:buChar char="•"/>
            </a:pPr>
            <a:r>
              <a:rPr lang="en-US" altLang="es-ES" sz="2400">
                <a:ea typeface="MS PGothic" panose="020B0600070205080204" pitchFamily="34" charset="-128"/>
              </a:rPr>
              <a:t>Szeliski, CV: A&amp;A, Ch 1.0 (Introduction)</a:t>
            </a:r>
          </a:p>
        </p:txBody>
      </p:sp>
      <p:sp>
        <p:nvSpPr>
          <p:cNvPr id="2" name="Date Placeholder 1">
            <a:extLst>
              <a:ext uri="{FF2B5EF4-FFF2-40B4-BE49-F238E27FC236}">
                <a16:creationId xmlns:a16="http://schemas.microsoft.com/office/drawing/2014/main" id="{6D38B942-55C7-6740-B1E1-85A94F804163}"/>
              </a:ext>
            </a:extLst>
          </p:cNvPr>
          <p:cNvSpPr>
            <a:spLocks noGrp="1"/>
          </p:cNvSpPr>
          <p:nvPr>
            <p:ph type="dt" sz="half" idx="10"/>
          </p:nvPr>
        </p:nvSpPr>
        <p:spPr/>
        <p:txBody>
          <a:bodyPr/>
          <a:lstStyle/>
          <a:p>
            <a:pPr>
              <a:defRPr/>
            </a:pPr>
            <a:fld id="{BA7B5B34-11D2-CF49-A597-D62E76E5E40B}" type="datetime10">
              <a:rPr lang="es-ES_tradnl" smtClean="0"/>
              <a:t>14:08</a:t>
            </a:fld>
            <a:endParaRPr lang="en-US" dirty="0"/>
          </a:p>
        </p:txBody>
      </p:sp>
      <p:sp>
        <p:nvSpPr>
          <p:cNvPr id="3" name="Slide Number Placeholder 2">
            <a:extLst>
              <a:ext uri="{FF2B5EF4-FFF2-40B4-BE49-F238E27FC236}">
                <a16:creationId xmlns:a16="http://schemas.microsoft.com/office/drawing/2014/main" id="{B5736594-44B8-4E49-958A-10E9D3B3C91D}"/>
              </a:ext>
            </a:extLst>
          </p:cNvPr>
          <p:cNvSpPr>
            <a:spLocks noGrp="1"/>
          </p:cNvSpPr>
          <p:nvPr>
            <p:ph type="sldNum" sz="quarter" idx="12"/>
          </p:nvPr>
        </p:nvSpPr>
        <p:spPr/>
        <p:txBody>
          <a:bodyPr/>
          <a:lstStyle/>
          <a:p>
            <a:pPr>
              <a:defRPr/>
            </a:pPr>
            <a:fld id="{92C0268C-C029-4760-98E8-5BF4E76A023E}" type="slidenum">
              <a:rPr lang="en-US" smtClean="0"/>
              <a:pPr>
                <a:defRPr/>
              </a:pPr>
              <a:t>25</a:t>
            </a:fld>
            <a:endParaRPr lang="en-US"/>
          </a:p>
        </p:txBody>
      </p:sp>
    </p:spTree>
    <p:extLst>
      <p:ext uri="{BB962C8B-B14F-4D97-AF65-F5344CB8AC3E}">
        <p14:creationId xmlns:p14="http://schemas.microsoft.com/office/powerpoint/2010/main" val="606786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8313" y="476250"/>
            <a:ext cx="8507412"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Each image tells a story…</a:t>
            </a:r>
          </a:p>
        </p:txBody>
      </p:sp>
      <p:sp>
        <p:nvSpPr>
          <p:cNvPr id="323587" name="Rectangle 3"/>
          <p:cNvSpPr>
            <a:spLocks noGrp="1" noChangeArrowheads="1"/>
          </p:cNvSpPr>
          <p:nvPr>
            <p:ph type="body" idx="1"/>
          </p:nvPr>
        </p:nvSpPr>
        <p:spPr>
          <a:xfrm>
            <a:off x="3635375" y="1557338"/>
            <a:ext cx="4860925" cy="533400"/>
          </a:xfrm>
        </p:spPr>
        <p:txBody>
          <a:bodyPr>
            <a:noAutofit/>
          </a:bodyPr>
          <a:lstStyle/>
          <a:p>
            <a:pPr>
              <a:lnSpc>
                <a:spcPct val="90000"/>
              </a:lnSpc>
            </a:pPr>
            <a:r>
              <a:rPr lang="en-US" altLang="es-ES" sz="1800" dirty="0">
                <a:cs typeface="Calibri" panose="020F0502020204030204" pitchFamily="34" charset="0"/>
              </a:rPr>
              <a:t>The aim of the Artificial vision is to write programs to interpret images, and perceive the story behind the image </a:t>
            </a:r>
          </a:p>
          <a:p>
            <a:pPr>
              <a:lnSpc>
                <a:spcPct val="90000"/>
              </a:lnSpc>
            </a:pPr>
            <a:endParaRPr lang="en-US" altLang="es-ES" sz="1800" dirty="0">
              <a:cs typeface="Calibri" panose="020F0502020204030204" pitchFamily="34" charset="0"/>
            </a:endParaRPr>
          </a:p>
          <a:p>
            <a:pPr lvl="1">
              <a:lnSpc>
                <a:spcPct val="90000"/>
              </a:lnSpc>
            </a:pPr>
            <a:r>
              <a:rPr lang="en-US" altLang="es-ES" sz="1600" dirty="0">
                <a:cs typeface="Calibri" panose="020F0502020204030204" pitchFamily="34" charset="0"/>
              </a:rPr>
              <a:t>Get the properties of the real world as 3D, names of persons or objects, etc.?!</a:t>
            </a:r>
          </a:p>
          <a:p>
            <a:pPr>
              <a:lnSpc>
                <a:spcPct val="90000"/>
              </a:lnSpc>
            </a:pPr>
            <a:endParaRPr lang="ca-ES" altLang="es-ES" sz="1800" dirty="0">
              <a:cs typeface="Calibri" panose="020F0502020204030204" pitchFamily="34" charset="0"/>
            </a:endParaRPr>
          </a:p>
        </p:txBody>
      </p:sp>
      <p:sp>
        <p:nvSpPr>
          <p:cNvPr id="45060" name="Rectangle 4"/>
          <p:cNvSpPr>
            <a:spLocks noChangeArrowheads="1"/>
          </p:cNvSpPr>
          <p:nvPr/>
        </p:nvSpPr>
        <p:spPr bwMode="auto">
          <a:xfrm>
            <a:off x="409575" y="1131888"/>
            <a:ext cx="9144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es-ES" altLang="es-ES" sz="1800"/>
          </a:p>
        </p:txBody>
      </p:sp>
      <p:pic>
        <p:nvPicPr>
          <p:cNvPr id="45061" name="Picture 6" descr="U1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84313"/>
            <a:ext cx="2968625" cy="397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5 Rectángulo"/>
          <p:cNvSpPr>
            <a:spLocks noChangeArrowheads="1"/>
          </p:cNvSpPr>
          <p:nvPr/>
        </p:nvSpPr>
        <p:spPr bwMode="auto">
          <a:xfrm>
            <a:off x="3563938" y="3957431"/>
            <a:ext cx="54356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lvl="1">
              <a:spcBef>
                <a:spcPct val="0"/>
              </a:spcBef>
              <a:buFontTx/>
              <a:buNone/>
            </a:pPr>
            <a:r>
              <a:rPr lang="en-US" altLang="es-ES" dirty="0">
                <a:ea typeface="MS PGothic" panose="020B0600070205080204" pitchFamily="34" charset="-128"/>
              </a:rPr>
              <a:t>Can computers beat the men? </a:t>
            </a:r>
            <a:endParaRPr lang="ca-ES" altLang="es-ES" dirty="0">
              <a:ea typeface="MS PGothic" panose="020B0600070205080204" pitchFamily="34" charset="-128"/>
            </a:endParaRPr>
          </a:p>
        </p:txBody>
      </p:sp>
      <p:sp>
        <p:nvSpPr>
          <p:cNvPr id="7" name="6 Rectángulo"/>
          <p:cNvSpPr>
            <a:spLocks noChangeArrowheads="1"/>
          </p:cNvSpPr>
          <p:nvPr/>
        </p:nvSpPr>
        <p:spPr bwMode="auto">
          <a:xfrm>
            <a:off x="3995738" y="4742047"/>
            <a:ext cx="4572000" cy="1117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buFontTx/>
              <a:buNone/>
            </a:pPr>
            <a:r>
              <a:rPr lang="en-US" altLang="es-ES" sz="2000" dirty="0"/>
              <a:t>Yes and no (mostly not!) </a:t>
            </a:r>
          </a:p>
          <a:p>
            <a:pPr lvl="1">
              <a:lnSpc>
                <a:spcPct val="90000"/>
              </a:lnSpc>
              <a:spcBef>
                <a:spcPct val="0"/>
              </a:spcBef>
              <a:buFont typeface="Arial" panose="020B0604020202020204" pitchFamily="34" charset="0"/>
              <a:buChar char="•"/>
            </a:pPr>
            <a:r>
              <a:rPr lang="en-US" altLang="es-ES" sz="1800" dirty="0">
                <a:ea typeface="MS PGothic" panose="020B0600070205080204" pitchFamily="34" charset="-128"/>
              </a:rPr>
              <a:t>Humans are better at "hard" things </a:t>
            </a:r>
          </a:p>
          <a:p>
            <a:pPr lvl="1">
              <a:lnSpc>
                <a:spcPct val="90000"/>
              </a:lnSpc>
              <a:spcBef>
                <a:spcPct val="0"/>
              </a:spcBef>
              <a:buFont typeface="Arial" panose="020B0604020202020204" pitchFamily="34" charset="0"/>
              <a:buChar char="•"/>
            </a:pPr>
            <a:r>
              <a:rPr lang="en-US" altLang="es-ES" sz="1800" dirty="0">
                <a:ea typeface="MS PGothic" panose="020B0600070205080204" pitchFamily="34" charset="-128"/>
              </a:rPr>
              <a:t>Computers are better at "easy" things</a:t>
            </a:r>
          </a:p>
          <a:p>
            <a:pPr lvl="1">
              <a:lnSpc>
                <a:spcPct val="90000"/>
              </a:lnSpc>
              <a:spcBef>
                <a:spcPct val="0"/>
              </a:spcBef>
              <a:buFont typeface="Arial" panose="020B0604020202020204" pitchFamily="34" charset="0"/>
              <a:buChar char="•"/>
            </a:pPr>
            <a:endParaRPr lang="en-US" altLang="es-ES" sz="1800" dirty="0">
              <a:ea typeface="MS PGothic" panose="020B0600070205080204" pitchFamily="34" charset="-128"/>
            </a:endParaRPr>
          </a:p>
        </p:txBody>
      </p:sp>
      <p:sp>
        <p:nvSpPr>
          <p:cNvPr id="4506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8CB8EBFB-198C-AF42-97B7-55C666DABA65}"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4110AA7D-738D-9F4A-AFD4-7A2014FCE27C}"/>
              </a:ext>
            </a:extLst>
          </p:cNvPr>
          <p:cNvSpPr>
            <a:spLocks noGrp="1"/>
          </p:cNvSpPr>
          <p:nvPr>
            <p:ph type="sldNum" sz="quarter" idx="12"/>
          </p:nvPr>
        </p:nvSpPr>
        <p:spPr/>
        <p:txBody>
          <a:bodyPr/>
          <a:lstStyle/>
          <a:p>
            <a:pPr>
              <a:defRPr/>
            </a:pPr>
            <a:fld id="{92C0268C-C029-4760-98E8-5BF4E76A023E}" type="slidenum">
              <a:rPr lang="en-US" smtClean="0"/>
              <a:pPr>
                <a:defRPr/>
              </a:pPr>
              <a:t>26</a:t>
            </a:fld>
            <a:endParaRPr lang="en-US"/>
          </a:p>
        </p:txBody>
      </p:sp>
      <p:sp>
        <p:nvSpPr>
          <p:cNvPr id="3" name="Rectángulo 2"/>
          <p:cNvSpPr/>
          <p:nvPr/>
        </p:nvSpPr>
        <p:spPr>
          <a:xfrm>
            <a:off x="4044518" y="5726112"/>
            <a:ext cx="4108882" cy="341632"/>
          </a:xfrm>
          <a:prstGeom prst="rect">
            <a:avLst/>
          </a:prstGeom>
        </p:spPr>
        <p:txBody>
          <a:bodyPr wrap="none">
            <a:spAutoFit/>
          </a:bodyPr>
          <a:lstStyle/>
          <a:p>
            <a:pPr>
              <a:lnSpc>
                <a:spcPct val="90000"/>
              </a:lnSpc>
            </a:pPr>
            <a:r>
              <a:rPr lang="en-US" altLang="es-ES" dirty="0"/>
              <a:t>Limit is getting thinner and thinner.</a:t>
            </a:r>
            <a:r>
              <a:rPr lang="en-US" altLang="es-ES" dirty="0">
                <a:ea typeface="MS PGothic" panose="020B0600070205080204" pitchFamily="34" charset="-128"/>
              </a:rPr>
              <a:t> </a:t>
            </a:r>
          </a:p>
        </p:txBody>
      </p:sp>
    </p:spTree>
    <p:extLst>
      <p:ext uri="{BB962C8B-B14F-4D97-AF65-F5344CB8AC3E}">
        <p14:creationId xmlns:p14="http://schemas.microsoft.com/office/powerpoint/2010/main" val="38979302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35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23587">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autoUpdateAnimBg="0"/>
      <p:bldP spid="6" grpId="0"/>
      <p:bldP spid="7"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0" y="347472"/>
            <a:ext cx="92964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0"/>
              </a:spcBef>
              <a:buNone/>
              <a:defRPr/>
            </a:pPr>
            <a:r>
              <a:rPr lang="en-US" altLang="es-ES" sz="4000" spc="-100" dirty="0">
                <a:solidFill>
                  <a:srgbClr val="0432FF"/>
                </a:solidFill>
                <a:ea typeface="+mj-ea"/>
                <a:cs typeface="Calibri"/>
              </a:rPr>
              <a:t>Computer Vision: </a:t>
            </a:r>
            <a:r>
              <a:rPr lang="en-US" altLang="es-ES" sz="4000" spc="-100" dirty="0">
                <a:solidFill>
                  <a:srgbClr val="0432FF"/>
                </a:solidFill>
                <a:ea typeface="+mj-ea"/>
                <a:cs typeface="Calibri"/>
                <a:hlinkClick r:id="rId2"/>
              </a:rPr>
              <a:t>A whole series of problems</a:t>
            </a:r>
            <a:endParaRPr lang="en-GB" altLang="es-ES" sz="4000" spc="-100" dirty="0">
              <a:solidFill>
                <a:srgbClr val="0432FF"/>
              </a:solidFill>
              <a:ea typeface="+mj-ea"/>
              <a:cs typeface="Calibri"/>
            </a:endParaRPr>
          </a:p>
        </p:txBody>
      </p:sp>
      <p:sp>
        <p:nvSpPr>
          <p:cNvPr id="47107" name="Text Box 3"/>
          <p:cNvSpPr txBox="1">
            <a:spLocks noChangeArrowheads="1"/>
          </p:cNvSpPr>
          <p:nvPr/>
        </p:nvSpPr>
        <p:spPr bwMode="auto">
          <a:xfrm>
            <a:off x="4932040" y="1340768"/>
            <a:ext cx="4038600" cy="4246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spcBef>
                <a:spcPct val="50000"/>
              </a:spcBef>
            </a:pPr>
            <a:r>
              <a:rPr lang="en-US" altLang="es-ES" sz="2000" dirty="0"/>
              <a:t> What is in the image?</a:t>
            </a:r>
          </a:p>
          <a:p>
            <a:pPr lvl="1" eaLnBrk="1" hangingPunct="1">
              <a:lnSpc>
                <a:spcPct val="90000"/>
              </a:lnSpc>
              <a:spcBef>
                <a:spcPct val="50000"/>
              </a:spcBef>
              <a:buFontTx/>
              <a:buNone/>
            </a:pPr>
            <a:r>
              <a:rPr lang="en-US" altLang="es-ES" sz="2000" dirty="0">
                <a:ea typeface="MS PGothic" panose="020B0600070205080204" pitchFamily="34" charset="-128"/>
              </a:rPr>
              <a:t>- Object recognition problem </a:t>
            </a:r>
          </a:p>
          <a:p>
            <a:pPr eaLnBrk="1" hangingPunct="1">
              <a:lnSpc>
                <a:spcPct val="90000"/>
              </a:lnSpc>
              <a:spcBef>
                <a:spcPct val="50000"/>
              </a:spcBef>
            </a:pPr>
            <a:r>
              <a:rPr lang="en-US" altLang="es-ES" sz="2000" dirty="0"/>
              <a:t> Where is it?</a:t>
            </a:r>
          </a:p>
          <a:p>
            <a:pPr lvl="1" eaLnBrk="1" hangingPunct="1">
              <a:lnSpc>
                <a:spcPct val="90000"/>
              </a:lnSpc>
              <a:spcBef>
                <a:spcPct val="50000"/>
              </a:spcBef>
              <a:buFontTx/>
              <a:buNone/>
            </a:pPr>
            <a:r>
              <a:rPr lang="en-US" altLang="es-ES" sz="2000" dirty="0">
                <a:ea typeface="MS PGothic" panose="020B0600070205080204" pitchFamily="34" charset="-128"/>
              </a:rPr>
              <a:t>- 3D spatial layout</a:t>
            </a:r>
          </a:p>
          <a:p>
            <a:pPr lvl="1" eaLnBrk="1" hangingPunct="1">
              <a:lnSpc>
                <a:spcPct val="90000"/>
              </a:lnSpc>
              <a:spcBef>
                <a:spcPct val="50000"/>
              </a:spcBef>
              <a:buFontTx/>
              <a:buChar char="-"/>
            </a:pPr>
            <a:r>
              <a:rPr lang="en-US" altLang="es-ES" sz="2000" dirty="0">
                <a:ea typeface="MS PGothic" panose="020B0600070205080204" pitchFamily="34" charset="-128"/>
              </a:rPr>
              <a:t> Shape</a:t>
            </a:r>
          </a:p>
          <a:p>
            <a:pPr lvl="1" eaLnBrk="1" hangingPunct="1">
              <a:lnSpc>
                <a:spcPct val="90000"/>
              </a:lnSpc>
              <a:spcBef>
                <a:spcPct val="50000"/>
              </a:spcBef>
              <a:buFontTx/>
              <a:buChar char="-"/>
            </a:pPr>
            <a:endParaRPr lang="en-US" altLang="es-ES" sz="2000" dirty="0">
              <a:ea typeface="MS PGothic" panose="020B0600070205080204" pitchFamily="34" charset="-128"/>
            </a:endParaRPr>
          </a:p>
          <a:p>
            <a:pPr eaLnBrk="1" hangingPunct="1">
              <a:lnSpc>
                <a:spcPct val="90000"/>
              </a:lnSpc>
              <a:spcBef>
                <a:spcPct val="50000"/>
              </a:spcBef>
            </a:pPr>
            <a:r>
              <a:rPr lang="en-US" altLang="es-ES" sz="2000" dirty="0"/>
              <a:t> How is the camera moving? </a:t>
            </a:r>
          </a:p>
          <a:p>
            <a:pPr eaLnBrk="1" hangingPunct="1">
              <a:lnSpc>
                <a:spcPct val="90000"/>
              </a:lnSpc>
              <a:spcBef>
                <a:spcPct val="50000"/>
              </a:spcBef>
            </a:pPr>
            <a:endParaRPr lang="en-US" altLang="es-ES" sz="2000" dirty="0"/>
          </a:p>
          <a:p>
            <a:pPr eaLnBrk="1" hangingPunct="1">
              <a:lnSpc>
                <a:spcPct val="90000"/>
              </a:lnSpc>
              <a:spcBef>
                <a:spcPct val="50000"/>
              </a:spcBef>
            </a:pPr>
            <a:r>
              <a:rPr lang="en-US" altLang="es-ES" sz="2000" dirty="0"/>
              <a:t> What is the action?</a:t>
            </a:r>
          </a:p>
          <a:p>
            <a:pPr eaLnBrk="1" hangingPunct="1">
              <a:lnSpc>
                <a:spcPct val="90000"/>
              </a:lnSpc>
              <a:spcBef>
                <a:spcPct val="50000"/>
              </a:spcBef>
            </a:pPr>
            <a:endParaRPr lang="en-GB" altLang="es-ES" sz="2000" dirty="0"/>
          </a:p>
        </p:txBody>
      </p:sp>
      <p:pic>
        <p:nvPicPr>
          <p:cNvPr id="47108" name="Picture 2" descr="http://upload.wikimedia.org/wikipedia/commons/thumb/e/e7/Steaua_vs._CFR_Cluj_in_2010.jpg/300px-Steaua_vs._CFR_Cluj_in_20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429000"/>
            <a:ext cx="4176713" cy="278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409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630238"/>
            <a:ext cx="9144000" cy="1143000"/>
          </a:xfrm>
        </p:spPr>
        <p:txBody>
          <a:bodyPr>
            <a:normAutofit fontScale="90000"/>
          </a:bodyPr>
          <a:lstStyle/>
          <a:p>
            <a:pPr>
              <a:lnSpc>
                <a:spcPct val="90000"/>
              </a:lnSpc>
              <a:defRPr/>
            </a:pPr>
            <a:r>
              <a:rPr lang="en-US" altLang="es-ES" b="1" dirty="0">
                <a:solidFill>
                  <a:srgbClr val="0432FF"/>
                </a:solidFill>
                <a:latin typeface="Calibri" panose="020F0502020204030204" pitchFamily="34" charset="0"/>
                <a:cs typeface="Calibri"/>
              </a:rPr>
              <a:t>Computer Vision bridges the gap between pixels and </a:t>
            </a:r>
            <a:r>
              <a:rPr lang="ja-JP" altLang="en-US" b="1">
                <a:solidFill>
                  <a:srgbClr val="0432FF"/>
                </a:solidFill>
                <a:latin typeface="Calibri" panose="020F0502020204030204" pitchFamily="34" charset="0"/>
                <a:cs typeface="Calibri"/>
              </a:rPr>
              <a:t>“</a:t>
            </a:r>
            <a:r>
              <a:rPr lang="en-US" altLang="ja-JP" b="1" dirty="0">
                <a:solidFill>
                  <a:srgbClr val="0432FF"/>
                </a:solidFill>
                <a:latin typeface="Calibri" panose="020F0502020204030204" pitchFamily="34" charset="0"/>
                <a:cs typeface="Calibri"/>
              </a:rPr>
              <a:t>meaning</a:t>
            </a:r>
            <a:r>
              <a:rPr lang="ja-JP" altLang="en-US" b="1">
                <a:solidFill>
                  <a:srgbClr val="0432FF"/>
                </a:solidFill>
                <a:latin typeface="Calibri" panose="020F0502020204030204" pitchFamily="34" charset="0"/>
                <a:cs typeface="Calibri"/>
              </a:rPr>
              <a:t>”</a:t>
            </a:r>
            <a:endParaRPr lang="en-US" altLang="es-ES" b="1" dirty="0">
              <a:solidFill>
                <a:srgbClr val="0432FF"/>
              </a:solidFill>
              <a:latin typeface="Calibri" panose="020F0502020204030204" pitchFamily="34" charset="0"/>
              <a:cs typeface="Calibri"/>
            </a:endParaRPr>
          </a:p>
        </p:txBody>
      </p:sp>
      <p:pic>
        <p:nvPicPr>
          <p:cNvPr id="1843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2399" t="-2382"/>
          <a:stretch>
            <a:fillRect/>
          </a:stretch>
        </p:blipFill>
        <p:spPr bwMode="auto">
          <a:xfrm>
            <a:off x="4427538" y="3933825"/>
            <a:ext cx="1716087" cy="172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0" name="Text Box 5"/>
          <p:cNvSpPr txBox="1">
            <a:spLocks noChangeArrowheads="1"/>
          </p:cNvSpPr>
          <p:nvPr/>
        </p:nvSpPr>
        <p:spPr bwMode="auto">
          <a:xfrm>
            <a:off x="395288" y="3789363"/>
            <a:ext cx="1954212"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400"/>
              <a:t>What we see</a:t>
            </a:r>
          </a:p>
        </p:txBody>
      </p:sp>
      <p:sp>
        <p:nvSpPr>
          <p:cNvPr id="18438" name="Text Box 6"/>
          <p:cNvSpPr txBox="1">
            <a:spLocks noChangeArrowheads="1"/>
          </p:cNvSpPr>
          <p:nvPr/>
        </p:nvSpPr>
        <p:spPr bwMode="auto">
          <a:xfrm>
            <a:off x="3132138" y="5805488"/>
            <a:ext cx="3133725"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400"/>
              <a:t>What a computer sees</a:t>
            </a:r>
          </a:p>
        </p:txBody>
      </p:sp>
      <p:sp>
        <p:nvSpPr>
          <p:cNvPr id="50182" name="Text Box 8"/>
          <p:cNvSpPr txBox="1">
            <a:spLocks noChangeArrowheads="1"/>
          </p:cNvSpPr>
          <p:nvPr/>
        </p:nvSpPr>
        <p:spPr bwMode="auto">
          <a:xfrm>
            <a:off x="7315200" y="6826250"/>
            <a:ext cx="239077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solidFill>
                  <a:schemeClr val="bg1"/>
                </a:solidFill>
              </a:rPr>
              <a:t>Source: S. Narasimhan</a:t>
            </a:r>
          </a:p>
        </p:txBody>
      </p:sp>
      <p:pic>
        <p:nvPicPr>
          <p:cNvPr id="50183" name="Picture 3" descr="image_func"/>
          <p:cNvPicPr>
            <a:picLocks noChangeAspect="1" noChangeArrowheads="1"/>
          </p:cNvPicPr>
          <p:nvPr/>
        </p:nvPicPr>
        <p:blipFill>
          <a:blip r:embed="rId4">
            <a:extLst>
              <a:ext uri="{28A0092B-C50C-407E-A947-70E740481C1C}">
                <a14:useLocalDpi xmlns:a14="http://schemas.microsoft.com/office/drawing/2010/main" val="0"/>
              </a:ext>
            </a:extLst>
          </a:blip>
          <a:srcRect r="52065" b="54144"/>
          <a:stretch>
            <a:fillRect/>
          </a:stretch>
        </p:blipFill>
        <p:spPr bwMode="auto">
          <a:xfrm>
            <a:off x="468313" y="1989138"/>
            <a:ext cx="2016125"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3" descr="image_func"/>
          <p:cNvPicPr>
            <a:picLocks noChangeAspect="1" noChangeArrowheads="1"/>
          </p:cNvPicPr>
          <p:nvPr/>
        </p:nvPicPr>
        <p:blipFill>
          <a:blip r:embed="rId4">
            <a:extLst>
              <a:ext uri="{28A0092B-C50C-407E-A947-70E740481C1C}">
                <a14:useLocalDpi xmlns:a14="http://schemas.microsoft.com/office/drawing/2010/main" val="0"/>
              </a:ext>
            </a:extLst>
          </a:blip>
          <a:srcRect t="52185" r="51785"/>
          <a:stretch>
            <a:fillRect/>
          </a:stretch>
        </p:blipFill>
        <p:spPr bwMode="auto">
          <a:xfrm>
            <a:off x="6372225" y="3933825"/>
            <a:ext cx="1946275"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5"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B864CC5E-B1B7-6943-8792-75F9B1D67265}"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5E85A4E5-32DF-814E-8EC7-4E9D97810CC3}"/>
              </a:ext>
            </a:extLst>
          </p:cNvPr>
          <p:cNvSpPr>
            <a:spLocks noGrp="1"/>
          </p:cNvSpPr>
          <p:nvPr>
            <p:ph type="sldNum" sz="quarter" idx="12"/>
          </p:nvPr>
        </p:nvSpPr>
        <p:spPr/>
        <p:txBody>
          <a:bodyPr/>
          <a:lstStyle/>
          <a:p>
            <a:pPr>
              <a:defRPr/>
            </a:pPr>
            <a:fld id="{92C0268C-C029-4760-98E8-5BF4E76A023E}" type="slidenum">
              <a:rPr lang="en-US" smtClean="0"/>
              <a:pPr>
                <a:defRPr/>
              </a:pPr>
              <a:t>28</a:t>
            </a:fld>
            <a:endParaRPr lang="en-US"/>
          </a:p>
        </p:txBody>
      </p:sp>
    </p:spTree>
    <p:extLst>
      <p:ext uri="{BB962C8B-B14F-4D97-AF65-F5344CB8AC3E}">
        <p14:creationId xmlns:p14="http://schemas.microsoft.com/office/powerpoint/2010/main" val="2311821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57200" y="634564"/>
            <a:ext cx="8686800" cy="1143000"/>
          </a:xfrm>
        </p:spPr>
        <p:txBody>
          <a:bodyPr>
            <a:normAutofit fontScale="90000"/>
          </a:bodyPr>
          <a:lstStyle/>
          <a:p>
            <a:pPr eaLnBrk="1" hangingPunct="1">
              <a:defRPr/>
            </a:pPr>
            <a:r>
              <a:rPr lang="en-US" altLang="es-ES" b="1" dirty="0">
                <a:solidFill>
                  <a:srgbClr val="0432FF"/>
                </a:solidFill>
                <a:latin typeface="Calibri" panose="020F0502020204030204" pitchFamily="34" charset="0"/>
                <a:cs typeface="Calibri"/>
              </a:rPr>
              <a:t>CV  problems</a:t>
            </a:r>
            <a:br>
              <a:rPr lang="en-US" altLang="es-ES" b="1" dirty="0">
                <a:solidFill>
                  <a:srgbClr val="0432FF"/>
                </a:solidFill>
                <a:latin typeface="Calibri" panose="020F0502020204030204" pitchFamily="34" charset="0"/>
                <a:cs typeface="Calibri"/>
              </a:rPr>
            </a:br>
            <a:r>
              <a:rPr lang="en-US" altLang="es-ES" b="1" dirty="0">
                <a:solidFill>
                  <a:srgbClr val="0432FF"/>
                </a:solidFill>
                <a:latin typeface="Calibri" panose="020F0502020204030204" pitchFamily="34" charset="0"/>
                <a:cs typeface="Calibri"/>
              </a:rPr>
              <a:t>Formation of the image:</a:t>
            </a:r>
            <a:br>
              <a:rPr lang="en-US" altLang="es-ES" b="1" dirty="0">
                <a:solidFill>
                  <a:srgbClr val="0432FF"/>
                </a:solidFill>
                <a:latin typeface="Calibri" panose="020F0502020204030204" pitchFamily="34" charset="0"/>
                <a:cs typeface="Calibri"/>
              </a:rPr>
            </a:br>
            <a:r>
              <a:rPr lang="en-US" altLang="es-ES" b="1" dirty="0">
                <a:solidFill>
                  <a:srgbClr val="0432FF"/>
                </a:solidFill>
                <a:latin typeface="Calibri" panose="020F0502020204030204" pitchFamily="34" charset="0"/>
                <a:cs typeface="Calibri"/>
              </a:rPr>
              <a:t>Image is a projection of the world</a:t>
            </a:r>
          </a:p>
        </p:txBody>
      </p:sp>
      <p:pic>
        <p:nvPicPr>
          <p:cNvPr id="48131" name="Picture 4" descr="2-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135563" y="2420888"/>
            <a:ext cx="3384550" cy="1736725"/>
          </a:xfrm>
          <a:noFill/>
          <a:ln>
            <a:solidFill>
              <a:srgbClr val="FF6600"/>
            </a:solidFill>
            <a:miter lim="800000"/>
            <a:headEnd/>
            <a:tailEnd/>
          </a:ln>
        </p:spPr>
      </p:pic>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644" y="2250231"/>
            <a:ext cx="3600450" cy="207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8 Rectángulo"/>
          <p:cNvSpPr>
            <a:spLocks noChangeArrowheads="1"/>
          </p:cNvSpPr>
          <p:nvPr/>
        </p:nvSpPr>
        <p:spPr bwMode="auto">
          <a:xfrm>
            <a:off x="684213" y="4437063"/>
            <a:ext cx="817245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en-US" altLang="es-ES" sz="2000"/>
              <a:t>A point of the scene corresponds to one and only one point in the image,</a:t>
            </a:r>
          </a:p>
          <a:p>
            <a:pPr>
              <a:spcBef>
                <a:spcPct val="0"/>
              </a:spcBef>
              <a:buFontTx/>
              <a:buNone/>
            </a:pPr>
            <a:endParaRPr lang="en-US" altLang="es-ES" sz="2000"/>
          </a:p>
          <a:p>
            <a:pPr>
              <a:spcBef>
                <a:spcPct val="0"/>
              </a:spcBef>
              <a:buFontTx/>
              <a:buNone/>
            </a:pPr>
            <a:r>
              <a:rPr lang="en-US" altLang="es-ES" sz="2000"/>
              <a:t> but a point of the image may correspond to infinite points of the scene (3D world).</a:t>
            </a:r>
            <a:endParaRPr lang="ca-ES" altLang="es-ES" sz="2000"/>
          </a:p>
        </p:txBody>
      </p:sp>
      <p:sp>
        <p:nvSpPr>
          <p:cNvPr id="4813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29021B3D-5FDA-974D-A630-BCBF8CF20FC8}"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C542AD19-AEEA-764F-92B9-F3A1DF5829F2}"/>
              </a:ext>
            </a:extLst>
          </p:cNvPr>
          <p:cNvSpPr>
            <a:spLocks noGrp="1"/>
          </p:cNvSpPr>
          <p:nvPr>
            <p:ph type="sldNum" sz="quarter" idx="12"/>
          </p:nvPr>
        </p:nvSpPr>
        <p:spPr/>
        <p:txBody>
          <a:bodyPr/>
          <a:lstStyle/>
          <a:p>
            <a:pPr>
              <a:defRPr/>
            </a:pPr>
            <a:fld id="{92C0268C-C029-4760-98E8-5BF4E76A023E}" type="slidenum">
              <a:rPr lang="en-US" smtClean="0"/>
              <a:pPr>
                <a:defRPr/>
              </a:pPr>
              <a:t>29</a:t>
            </a:fld>
            <a:endParaRPr lang="en-US"/>
          </a:p>
        </p:txBody>
      </p:sp>
    </p:spTree>
    <p:extLst>
      <p:ext uri="{BB962C8B-B14F-4D97-AF65-F5344CB8AC3E}">
        <p14:creationId xmlns:p14="http://schemas.microsoft.com/office/powerpoint/2010/main" val="2055080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txBox="1">
            <a:spLocks noChangeArrowheads="1"/>
          </p:cNvSpPr>
          <p:nvPr/>
        </p:nvSpPr>
        <p:spPr bwMode="auto">
          <a:xfrm>
            <a:off x="611188" y="981075"/>
            <a:ext cx="8229600" cy="1143000"/>
          </a:xfrm>
          <a:prstGeom prst="rect">
            <a:avLst/>
          </a:prstGeom>
          <a:noFill/>
          <a:ln>
            <a:noFill/>
          </a:ln>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a:lnSpc>
                <a:spcPct val="90000"/>
              </a:lnSpc>
              <a:spcBef>
                <a:spcPct val="0"/>
              </a:spcBef>
              <a:buFontTx/>
              <a:buNone/>
              <a:defRPr/>
            </a:pPr>
            <a:r>
              <a:rPr lang="en-US" altLang="es-ES" sz="4400" spc="-100" dirty="0">
                <a:solidFill>
                  <a:srgbClr val="0432FF"/>
                </a:solidFill>
                <a:cs typeface="Calibri"/>
              </a:rPr>
              <a:t>Today:</a:t>
            </a:r>
          </a:p>
        </p:txBody>
      </p:sp>
      <p:sp>
        <p:nvSpPr>
          <p:cNvPr id="10243" name="CuadroTexto 2"/>
          <p:cNvSpPr txBox="1">
            <a:spLocks noChangeArrowheads="1"/>
          </p:cNvSpPr>
          <p:nvPr/>
        </p:nvSpPr>
        <p:spPr bwMode="auto">
          <a:xfrm>
            <a:off x="1042988" y="2349500"/>
            <a:ext cx="5696239"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solidFill>
                  <a:srgbClr val="FF0000"/>
                </a:solidFill>
              </a:rPr>
              <a:t>What</a:t>
            </a:r>
            <a:r>
              <a:rPr lang="ca-ES" altLang="es-ES" sz="2800" dirty="0">
                <a:solidFill>
                  <a:srgbClr val="FF0000"/>
                </a:solidFill>
              </a:rPr>
              <a:t> is Artificial </a:t>
            </a:r>
            <a:r>
              <a:rPr lang="ca-ES" altLang="es-ES" sz="2800" dirty="0" err="1">
                <a:solidFill>
                  <a:srgbClr val="FF0000"/>
                </a:solidFill>
              </a:rPr>
              <a:t>Vision</a:t>
            </a:r>
            <a:r>
              <a:rPr lang="ca-ES" altLang="es-ES" sz="2800" dirty="0">
                <a:solidFill>
                  <a:srgbClr val="FF0000"/>
                </a:solidFill>
              </a:rPr>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Artificial </a:t>
            </a:r>
            <a:r>
              <a:rPr lang="ca-ES" altLang="es-ES" sz="2800" dirty="0" err="1"/>
              <a:t>Vision</a:t>
            </a:r>
            <a:endParaRPr lang="ca-ES" altLang="es-ES" sz="2800" dirty="0"/>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Artificial </a:t>
            </a:r>
            <a:r>
              <a:rPr lang="ca-ES" altLang="es-ES" sz="2800" dirty="0" err="1"/>
              <a:t>Vision</a:t>
            </a:r>
            <a:endParaRPr lang="ca-ES" altLang="es-ES" sz="2800" dirty="0"/>
          </a:p>
          <a:p>
            <a:pPr>
              <a:lnSpc>
                <a:spcPct val="90000"/>
              </a:lnSpc>
              <a:buFontTx/>
              <a:buAutoNum type="arabicPeriod"/>
            </a:pPr>
            <a:r>
              <a:rPr lang="ca-ES" altLang="es-ES" sz="2800" dirty="0"/>
              <a:t>Applications</a:t>
            </a:r>
          </a:p>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marL="0" indent="0">
              <a:lnSpc>
                <a:spcPct val="90000"/>
              </a:lnSpc>
              <a:buNone/>
            </a:pPr>
            <a:endParaRPr lang="ca-ES" altLang="es-ES" sz="2800" dirty="0"/>
          </a:p>
        </p:txBody>
      </p:sp>
      <p:sp>
        <p:nvSpPr>
          <p:cNvPr id="10244" name="Rectángulo 3"/>
          <p:cNvSpPr>
            <a:spLocks noChangeArrowheads="1"/>
          </p:cNvSpPr>
          <p:nvPr/>
        </p:nvSpPr>
        <p:spPr bwMode="auto">
          <a:xfrm>
            <a:off x="755650" y="5661025"/>
            <a:ext cx="777716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400">
                <a:solidFill>
                  <a:schemeClr val="accent2"/>
                </a:solidFill>
              </a:rPr>
              <a:t>Bibliography:</a:t>
            </a:r>
          </a:p>
          <a:p>
            <a:pPr lvl="1" eaLnBrk="1" hangingPunct="1">
              <a:lnSpc>
                <a:spcPct val="90000"/>
              </a:lnSpc>
              <a:buFontTx/>
              <a:buChar char="•"/>
            </a:pPr>
            <a:r>
              <a:rPr lang="en-US" altLang="es-ES" sz="2400">
                <a:ea typeface="MS PGothic" panose="020B0600070205080204" pitchFamily="34" charset="-128"/>
              </a:rPr>
              <a:t>Szeliski, CV: A&amp;A, Ch 1.0 (Introduction)</a:t>
            </a:r>
          </a:p>
        </p:txBody>
      </p:sp>
      <p:sp>
        <p:nvSpPr>
          <p:cNvPr id="2" name="Date Placeholder 1">
            <a:extLst>
              <a:ext uri="{FF2B5EF4-FFF2-40B4-BE49-F238E27FC236}">
                <a16:creationId xmlns:a16="http://schemas.microsoft.com/office/drawing/2014/main" id="{07AAF832-E8D3-9744-8FB1-D2D7CF27F989}"/>
              </a:ext>
            </a:extLst>
          </p:cNvPr>
          <p:cNvSpPr>
            <a:spLocks noGrp="1"/>
          </p:cNvSpPr>
          <p:nvPr>
            <p:ph type="dt" sz="half" idx="10"/>
          </p:nvPr>
        </p:nvSpPr>
        <p:spPr/>
        <p:txBody>
          <a:bodyPr/>
          <a:lstStyle/>
          <a:p>
            <a:pPr>
              <a:defRPr/>
            </a:pPr>
            <a:fld id="{A165760F-8A74-8148-954B-164E0E8E3C83}" type="datetime10">
              <a:rPr lang="es-ES_tradnl" smtClean="0"/>
              <a:t>14:07</a:t>
            </a:fld>
            <a:endParaRPr lang="en-US" dirty="0"/>
          </a:p>
        </p:txBody>
      </p:sp>
      <p:sp>
        <p:nvSpPr>
          <p:cNvPr id="3" name="Slide Number Placeholder 2">
            <a:extLst>
              <a:ext uri="{FF2B5EF4-FFF2-40B4-BE49-F238E27FC236}">
                <a16:creationId xmlns:a16="http://schemas.microsoft.com/office/drawing/2014/main" id="{7D6608E1-02F0-A34C-91F4-FC5DA0A21801}"/>
              </a:ext>
            </a:extLst>
          </p:cNvPr>
          <p:cNvSpPr>
            <a:spLocks noGrp="1"/>
          </p:cNvSpPr>
          <p:nvPr>
            <p:ph type="sldNum" sz="quarter" idx="12"/>
          </p:nvPr>
        </p:nvSpPr>
        <p:spPr/>
        <p:txBody>
          <a:bodyPr/>
          <a:lstStyle/>
          <a:p>
            <a:pPr>
              <a:defRPr/>
            </a:pPr>
            <a:fld id="{92C0268C-C029-4760-98E8-5BF4E76A023E}" type="slidenum">
              <a:rPr lang="en-US" smtClean="0"/>
              <a:pPr>
                <a:defRPr/>
              </a:pPr>
              <a:t>3</a:t>
            </a:fld>
            <a:endParaRPr lang="en-US"/>
          </a:p>
        </p:txBody>
      </p:sp>
    </p:spTree>
    <p:extLst>
      <p:ext uri="{BB962C8B-B14F-4D97-AF65-F5344CB8AC3E}">
        <p14:creationId xmlns:p14="http://schemas.microsoft.com/office/powerpoint/2010/main" val="2395269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57200" y="619125"/>
            <a:ext cx="8686800" cy="1143000"/>
          </a:xfrm>
        </p:spPr>
        <p:txBody>
          <a:bodyPr>
            <a:normAutofit/>
          </a:bodyPr>
          <a:lstStyle/>
          <a:p>
            <a:pPr>
              <a:defRPr/>
            </a:pPr>
            <a:r>
              <a:rPr lang="en-US" altLang="es-ES" b="1" dirty="0">
                <a:solidFill>
                  <a:srgbClr val="0432FF"/>
                </a:solidFill>
                <a:latin typeface="Calibri" panose="020F0502020204030204" pitchFamily="34" charset="0"/>
                <a:cs typeface="Calibri"/>
              </a:rPr>
              <a:t>Image is a projection of the world</a:t>
            </a:r>
          </a:p>
        </p:txBody>
      </p:sp>
      <p:pic>
        <p:nvPicPr>
          <p:cNvPr id="49155" name="Picture 4" descr="2-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19700" y="1844675"/>
            <a:ext cx="3168650" cy="1625600"/>
          </a:xfrm>
          <a:noFill/>
          <a:ln>
            <a:solidFill>
              <a:srgbClr val="FF6600"/>
            </a:solidFill>
            <a:miter lim="800000"/>
            <a:headEnd/>
            <a:tailEnd/>
          </a:ln>
        </p:spPr>
      </p:pic>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28775"/>
            <a:ext cx="3600450" cy="207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diagram of pinhole came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4005263"/>
            <a:ext cx="3529013" cy="242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9 CuadroTexto"/>
          <p:cNvSpPr txBox="1">
            <a:spLocks noChangeArrowheads="1"/>
          </p:cNvSpPr>
          <p:nvPr/>
        </p:nvSpPr>
        <p:spPr bwMode="auto">
          <a:xfrm>
            <a:off x="3055938" y="5970588"/>
            <a:ext cx="17986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ca-ES" altLang="es-ES" sz="2000"/>
              <a:t>Pinhole camera</a:t>
            </a:r>
          </a:p>
        </p:txBody>
      </p:sp>
      <p:pic>
        <p:nvPicPr>
          <p:cNvPr id="11" name="Picture 4" descr="t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2925" y="4465638"/>
            <a:ext cx="1295400" cy="1504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6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BA96B240-7F9C-EF47-80B0-584D99C7A728}"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2688B68B-5643-C74D-95BA-62DBC72A251A}"/>
              </a:ext>
            </a:extLst>
          </p:cNvPr>
          <p:cNvSpPr>
            <a:spLocks noGrp="1"/>
          </p:cNvSpPr>
          <p:nvPr>
            <p:ph type="sldNum" sz="quarter" idx="12"/>
          </p:nvPr>
        </p:nvSpPr>
        <p:spPr/>
        <p:txBody>
          <a:bodyPr/>
          <a:lstStyle/>
          <a:p>
            <a:pPr>
              <a:defRPr/>
            </a:pPr>
            <a:fld id="{92C0268C-C029-4760-98E8-5BF4E76A023E}" type="slidenum">
              <a:rPr lang="en-US" smtClean="0"/>
              <a:pPr>
                <a:defRPr/>
              </a:pPr>
              <a:t>30</a:t>
            </a:fld>
            <a:endParaRPr lang="en-US"/>
          </a:p>
        </p:txBody>
      </p:sp>
    </p:spTree>
    <p:extLst>
      <p:ext uri="{BB962C8B-B14F-4D97-AF65-F5344CB8AC3E}">
        <p14:creationId xmlns:p14="http://schemas.microsoft.com/office/powerpoint/2010/main" val="1181111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914400" y="549275"/>
            <a:ext cx="8229600" cy="1143000"/>
          </a:xfrm>
        </p:spPr>
        <p:txBody>
          <a:bodyPr>
            <a:normAutofit/>
          </a:bodyPr>
          <a:lstStyle/>
          <a:p>
            <a:pPr>
              <a:lnSpc>
                <a:spcPct val="90000"/>
              </a:lnSpc>
              <a:defRPr/>
            </a:pPr>
            <a:r>
              <a:rPr lang="en-US" altLang="es-ES" sz="3600" b="1" dirty="0">
                <a:solidFill>
                  <a:srgbClr val="0432FF"/>
                </a:solidFill>
                <a:latin typeface="Calibri" panose="020F0502020204030204" pitchFamily="34" charset="0"/>
                <a:cs typeface="Calibri"/>
              </a:rPr>
              <a:t>CV problems: Low-Level Feature extraction</a:t>
            </a:r>
          </a:p>
        </p:txBody>
      </p:sp>
      <p:sp>
        <p:nvSpPr>
          <p:cNvPr id="52227" name="Content Placeholder 2"/>
          <p:cNvSpPr>
            <a:spLocks noGrp="1" noChangeArrowheads="1"/>
          </p:cNvSpPr>
          <p:nvPr>
            <p:ph idx="1"/>
          </p:nvPr>
        </p:nvSpPr>
        <p:spPr/>
        <p:txBody>
          <a:bodyPr/>
          <a:lstStyle/>
          <a:p>
            <a:pPr eaLnBrk="1" hangingPunct="1"/>
            <a:r>
              <a:rPr lang="en-US" altLang="es-ES" dirty="0">
                <a:cs typeface="Calibri" panose="020F0502020204030204" pitchFamily="34" charset="0"/>
              </a:rPr>
              <a:t>Edges, corners</a:t>
            </a:r>
          </a:p>
          <a:p>
            <a:pPr eaLnBrk="1" hangingPunct="1"/>
            <a:endParaRPr lang="en-US" altLang="es-ES" dirty="0">
              <a:cs typeface="Calibri" panose="020F0502020204030204" pitchFamily="34" charset="0"/>
            </a:endParaRPr>
          </a:p>
          <a:p>
            <a:pPr eaLnBrk="1" hangingPunct="1"/>
            <a:endParaRPr lang="en-US" altLang="es-ES" dirty="0">
              <a:cs typeface="Calibri" panose="020F0502020204030204" pitchFamily="34" charset="0"/>
            </a:endParaRPr>
          </a:p>
          <a:p>
            <a:pPr eaLnBrk="1" hangingPunct="1"/>
            <a:endParaRPr lang="en-US" altLang="es-ES" dirty="0">
              <a:cs typeface="Calibri" panose="020F0502020204030204" pitchFamily="34" charset="0"/>
            </a:endParaRPr>
          </a:p>
          <a:p>
            <a:pPr eaLnBrk="1" hangingPunct="1"/>
            <a:endParaRPr lang="en-US" altLang="es-ES" dirty="0">
              <a:cs typeface="Calibri" panose="020F0502020204030204" pitchFamily="34" charset="0"/>
            </a:endParaRPr>
          </a:p>
          <a:p>
            <a:pPr eaLnBrk="1" hangingPunct="1"/>
            <a:endParaRPr lang="en-US" altLang="es-ES" dirty="0">
              <a:cs typeface="Calibri" panose="020F0502020204030204" pitchFamily="34" charset="0"/>
            </a:endParaRPr>
          </a:p>
          <a:p>
            <a:pPr eaLnBrk="1" hangingPunct="1"/>
            <a:r>
              <a:rPr lang="en-US" altLang="es-ES" dirty="0">
                <a:cs typeface="Calibri" panose="020F0502020204030204" pitchFamily="34" charset="0"/>
              </a:rPr>
              <a:t>Local regions</a:t>
            </a:r>
          </a:p>
        </p:txBody>
      </p:sp>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133600"/>
            <a:ext cx="2633663" cy="206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133600"/>
            <a:ext cx="2678113" cy="202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0" name="Picture 2" descr="tmp"/>
          <p:cNvPicPr>
            <a:picLocks noChangeAspect="1" noChangeArrowheads="1"/>
          </p:cNvPicPr>
          <p:nvPr/>
        </p:nvPicPr>
        <p:blipFill>
          <a:blip r:embed="rId4">
            <a:extLst>
              <a:ext uri="{28A0092B-C50C-407E-A947-70E740481C1C}">
                <a14:useLocalDpi xmlns:a14="http://schemas.microsoft.com/office/drawing/2010/main" val="0"/>
              </a:ext>
            </a:extLst>
          </a:blip>
          <a:srcRect l="2948" t="17174" r="66127" b="47049"/>
          <a:stretch>
            <a:fillRect/>
          </a:stretch>
        </p:blipFill>
        <p:spPr bwMode="auto">
          <a:xfrm>
            <a:off x="3657600" y="4724400"/>
            <a:ext cx="2362200" cy="177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descr="tmp"/>
          <p:cNvPicPr>
            <a:picLocks noChangeAspect="1" noChangeArrowheads="1"/>
          </p:cNvPicPr>
          <p:nvPr/>
        </p:nvPicPr>
        <p:blipFill>
          <a:blip r:embed="rId4">
            <a:extLst>
              <a:ext uri="{28A0092B-C50C-407E-A947-70E740481C1C}">
                <a14:useLocalDpi xmlns:a14="http://schemas.microsoft.com/office/drawing/2010/main" val="0"/>
              </a:ext>
            </a:extLst>
          </a:blip>
          <a:srcRect l="61917" t="15742" r="4668" b="44186"/>
          <a:stretch>
            <a:fillRect/>
          </a:stretch>
        </p:blipFill>
        <p:spPr bwMode="auto">
          <a:xfrm>
            <a:off x="6096000" y="4724400"/>
            <a:ext cx="2362200" cy="181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4F99D6F-0829-284E-BFFD-6A6C2B383067}"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9C3C5D16-AB64-784F-92EC-D152BD43D019}"/>
              </a:ext>
            </a:extLst>
          </p:cNvPr>
          <p:cNvSpPr>
            <a:spLocks noGrp="1"/>
          </p:cNvSpPr>
          <p:nvPr>
            <p:ph type="sldNum" sz="quarter" idx="12"/>
          </p:nvPr>
        </p:nvSpPr>
        <p:spPr/>
        <p:txBody>
          <a:bodyPr/>
          <a:lstStyle/>
          <a:p>
            <a:pPr>
              <a:defRPr/>
            </a:pPr>
            <a:fld id="{92C0268C-C029-4760-98E8-5BF4E76A023E}" type="slidenum">
              <a:rPr lang="en-US" smtClean="0"/>
              <a:pPr>
                <a:defRPr/>
              </a:pPr>
              <a:t>31</a:t>
            </a:fld>
            <a:endParaRPr lang="en-US"/>
          </a:p>
        </p:txBody>
      </p:sp>
    </p:spTree>
    <p:extLst>
      <p:ext uri="{BB962C8B-B14F-4D97-AF65-F5344CB8AC3E}">
        <p14:creationId xmlns:p14="http://schemas.microsoft.com/office/powerpoint/2010/main" val="2740780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rmAutofit/>
          </a:bodyPr>
          <a:lstStyle/>
          <a:p>
            <a:pPr>
              <a:lnSpc>
                <a:spcPct val="90000"/>
              </a:lnSpc>
              <a:defRPr/>
            </a:pPr>
            <a:r>
              <a:rPr lang="en-US" altLang="es-ES" sz="3600" b="1" dirty="0">
                <a:solidFill>
                  <a:srgbClr val="0432FF"/>
                </a:solidFill>
                <a:latin typeface="Calibri" panose="020F0502020204030204" pitchFamily="34" charset="0"/>
                <a:cs typeface="Calibri"/>
              </a:rPr>
              <a:t>CV problems: Stereo Vision</a:t>
            </a:r>
          </a:p>
        </p:txBody>
      </p:sp>
      <p:sp>
        <p:nvSpPr>
          <p:cNvPr id="53251" name="Content Placeholder 2"/>
          <p:cNvSpPr>
            <a:spLocks noGrp="1" noChangeArrowheads="1"/>
          </p:cNvSpPr>
          <p:nvPr>
            <p:ph idx="1"/>
          </p:nvPr>
        </p:nvSpPr>
        <p:spPr/>
        <p:txBody>
          <a:bodyPr/>
          <a:lstStyle/>
          <a:p>
            <a:pPr eaLnBrk="1" hangingPunct="1"/>
            <a:r>
              <a:rPr lang="en-US" altLang="es-ES" sz="2800" dirty="0">
                <a:cs typeface="Calibri" panose="020F0502020204030204" pitchFamily="34" charset="0"/>
              </a:rPr>
              <a:t>By having two cameras, we can triangulate features in the left and right images to obtain the depth to the 3D point.</a:t>
            </a:r>
          </a:p>
          <a:p>
            <a:pPr eaLnBrk="1" hangingPunct="1"/>
            <a:r>
              <a:rPr lang="en-US" altLang="es-ES" sz="2800" dirty="0">
                <a:cs typeface="Calibri" panose="020F0502020204030204" pitchFamily="34" charset="0"/>
              </a:rPr>
              <a:t>Need to match features between both images:</a:t>
            </a:r>
          </a:p>
          <a:p>
            <a:pPr lvl="1" eaLnBrk="1" hangingPunct="1"/>
            <a:r>
              <a:rPr lang="en-US" altLang="es-ES" sz="2000" dirty="0">
                <a:cs typeface="Calibri" panose="020F0502020204030204" pitchFamily="34" charset="0"/>
              </a:rPr>
              <a:t>Correspondence Problem</a:t>
            </a:r>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t="8060"/>
          <a:stretch>
            <a:fillRect/>
          </a:stretch>
        </p:blipFill>
        <p:spPr bwMode="auto">
          <a:xfrm>
            <a:off x="5965825" y="4221163"/>
            <a:ext cx="3163888" cy="2151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4365625"/>
            <a:ext cx="5105400" cy="200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E74480BA-CDC6-894E-9B25-123EC3C29A21}"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96E8BFF8-1FDE-DC45-B6B9-3B1360324792}"/>
              </a:ext>
            </a:extLst>
          </p:cNvPr>
          <p:cNvSpPr>
            <a:spLocks noGrp="1"/>
          </p:cNvSpPr>
          <p:nvPr>
            <p:ph type="sldNum" sz="quarter" idx="12"/>
          </p:nvPr>
        </p:nvSpPr>
        <p:spPr/>
        <p:txBody>
          <a:bodyPr/>
          <a:lstStyle/>
          <a:p>
            <a:pPr>
              <a:defRPr/>
            </a:pPr>
            <a:fld id="{92C0268C-C029-4760-98E8-5BF4E76A023E}" type="slidenum">
              <a:rPr lang="en-US" smtClean="0"/>
              <a:pPr>
                <a:defRPr/>
              </a:pPr>
              <a:t>32</a:t>
            </a:fld>
            <a:endParaRPr lang="en-US"/>
          </a:p>
        </p:txBody>
      </p:sp>
    </p:spTree>
    <p:extLst>
      <p:ext uri="{BB962C8B-B14F-4D97-AF65-F5344CB8AC3E}">
        <p14:creationId xmlns:p14="http://schemas.microsoft.com/office/powerpoint/2010/main" val="3935853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a-0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752600"/>
            <a:ext cx="160020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5" name="Picture 3" descr="a-0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1752600"/>
            <a:ext cx="160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4" descr="a-0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1752600"/>
            <a:ext cx="160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7" name="Picture 5" descr="a-0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1752600"/>
            <a:ext cx="160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8" name="Picture 6" descr="a-0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2800" y="1752600"/>
            <a:ext cx="160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7" name="Rectangle 7"/>
          <p:cNvSpPr>
            <a:spLocks noChangeArrowheads="1"/>
          </p:cNvSpPr>
          <p:nvPr/>
        </p:nvSpPr>
        <p:spPr bwMode="auto">
          <a:xfrm>
            <a:off x="533400" y="228600"/>
            <a:ext cx="8001000" cy="1295400"/>
          </a:xfrm>
          <a:prstGeom prst="rect">
            <a:avLst/>
          </a:prstGeom>
          <a:noFill/>
          <a:ln>
            <a:noFill/>
          </a:ln>
        </p:spPr>
        <p:txBody>
          <a:bodyPr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nSpc>
                <a:spcPct val="90000"/>
              </a:lnSpc>
              <a:spcBef>
                <a:spcPct val="0"/>
              </a:spcBef>
              <a:buNone/>
              <a:defRPr/>
            </a:pPr>
            <a:r>
              <a:rPr lang="en-GB" altLang="es-ES" sz="3600" spc="-100" dirty="0">
                <a:solidFill>
                  <a:srgbClr val="0432FF"/>
                </a:solidFill>
                <a:ea typeface="+mj-ea"/>
                <a:cs typeface="Calibri"/>
              </a:rPr>
              <a:t>CV problems: Geometry:</a:t>
            </a:r>
          </a:p>
          <a:p>
            <a:pPr>
              <a:lnSpc>
                <a:spcPct val="90000"/>
              </a:lnSpc>
              <a:spcBef>
                <a:spcPct val="0"/>
              </a:spcBef>
              <a:buNone/>
              <a:defRPr/>
            </a:pPr>
            <a:r>
              <a:rPr lang="en-GB" altLang="es-ES" sz="3600" spc="-100" dirty="0">
                <a:solidFill>
                  <a:srgbClr val="0432FF"/>
                </a:solidFill>
                <a:ea typeface="+mj-ea"/>
                <a:cs typeface="Calibri"/>
              </a:rPr>
              <a:t>3D models of </a:t>
            </a:r>
            <a:r>
              <a:rPr lang="en-US" altLang="es-ES" sz="3600" spc="-100" dirty="0">
                <a:solidFill>
                  <a:srgbClr val="0432FF"/>
                </a:solidFill>
                <a:ea typeface="+mj-ea"/>
                <a:cs typeface="Calibri"/>
              </a:rPr>
              <a:t>planar </a:t>
            </a:r>
            <a:r>
              <a:rPr lang="en-GB" altLang="es-ES" sz="3600" spc="-100" dirty="0">
                <a:solidFill>
                  <a:srgbClr val="0432FF"/>
                </a:solidFill>
                <a:ea typeface="+mj-ea"/>
                <a:cs typeface="Calibri"/>
              </a:rPr>
              <a:t>objects</a:t>
            </a:r>
          </a:p>
        </p:txBody>
      </p:sp>
      <p:sp>
        <p:nvSpPr>
          <p:cNvPr id="54280" name="Text Box 10"/>
          <p:cNvSpPr txBox="1">
            <a:spLocks noChangeArrowheads="1"/>
          </p:cNvSpPr>
          <p:nvPr/>
        </p:nvSpPr>
        <p:spPr bwMode="auto">
          <a:xfrm>
            <a:off x="7010400" y="6216650"/>
            <a:ext cx="202247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t>[Fitzgibbon et. al]</a:t>
            </a:r>
          </a:p>
          <a:p>
            <a:pPr eaLnBrk="1" hangingPunct="1">
              <a:lnSpc>
                <a:spcPct val="90000"/>
              </a:lnSpc>
            </a:pPr>
            <a:r>
              <a:rPr lang="en-US" altLang="es-ES" sz="1800"/>
              <a:t>[Zisserman et. al. ]</a:t>
            </a:r>
          </a:p>
        </p:txBody>
      </p:sp>
      <p:pic>
        <p:nvPicPr>
          <p:cNvPr id="12" name="final.1.m1v">
            <a:hlinkClick r:id="" action="ppaction://media"/>
          </p:cNvPr>
          <p:cNvPicPr>
            <a:picLocks noGrp="1" noRot="1" noChangeAspect="1" noChangeArrowheads="1"/>
          </p:cNvPicPr>
          <p:nvPr>
            <p:ph sz="half" idx="1"/>
            <a:videoFile r:link="rId2"/>
            <p:extLst>
              <p:ext uri="{DAA4B4D4-6D71-4841-9C94-3DE7FCFB9230}">
                <p14:media xmlns:p14="http://schemas.microsoft.com/office/powerpoint/2010/main" r:link="rId1"/>
              </p:ext>
            </p:extLst>
          </p:nvPr>
        </p:nvPicPr>
        <p:blipFill>
          <a:blip r:embed="rId12">
            <a:extLst>
              <a:ext uri="{28A0092B-C50C-407E-A947-70E740481C1C}">
                <a14:useLocalDpi xmlns:a14="http://schemas.microsoft.com/office/drawing/2010/main" val="0"/>
              </a:ext>
            </a:extLst>
          </a:blip>
          <a:srcRect/>
          <a:stretch>
            <a:fillRect/>
          </a:stretch>
        </p:blipFill>
        <p:spPr>
          <a:xfrm>
            <a:off x="496888" y="3429000"/>
            <a:ext cx="3822700" cy="2590800"/>
          </a:xfrm>
        </p:spPr>
      </p:pic>
      <p:pic>
        <p:nvPicPr>
          <p:cNvPr id="14" name="final.1.t.m1v">
            <a:hlinkClick r:id="" action="ppaction://media"/>
          </p:cNvPr>
          <p:cNvPicPr>
            <a:picLocks noGrp="1" noRot="1" noChangeAspect="1" noChangeArrowheads="1"/>
          </p:cNvPicPr>
          <p:nvPr>
            <p:ph sz="half" idx="2"/>
            <a:videoFile r:link="rId4"/>
            <p:extLst>
              <p:ext uri="{DAA4B4D4-6D71-4841-9C94-3DE7FCFB9230}">
                <p14:media xmlns:p14="http://schemas.microsoft.com/office/powerpoint/2010/main" r:link="rId3"/>
              </p:ext>
            </p:extLst>
          </p:nvPr>
        </p:nvPicPr>
        <p:blipFill>
          <a:blip r:embed="rId13">
            <a:extLst>
              <a:ext uri="{28A0092B-C50C-407E-A947-70E740481C1C}">
                <a14:useLocalDpi xmlns:a14="http://schemas.microsoft.com/office/drawing/2010/main" val="0"/>
              </a:ext>
            </a:extLst>
          </a:blip>
          <a:srcRect/>
          <a:stretch>
            <a:fillRect/>
          </a:stretch>
        </p:blipFill>
        <p:spPr>
          <a:xfrm>
            <a:off x="4711700" y="3357563"/>
            <a:ext cx="3822700" cy="2590800"/>
          </a:xfrm>
        </p:spPr>
      </p:pic>
      <p:sp>
        <p:nvSpPr>
          <p:cNvPr id="54283"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C33A9DB-A412-BC4A-97AC-F2CB0113796A}"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D0211079-F175-8842-878D-3F7473662AC5}"/>
              </a:ext>
            </a:extLst>
          </p:cNvPr>
          <p:cNvSpPr>
            <a:spLocks noGrp="1"/>
          </p:cNvSpPr>
          <p:nvPr>
            <p:ph type="sldNum" sz="quarter" idx="12"/>
          </p:nvPr>
        </p:nvSpPr>
        <p:spPr/>
        <p:txBody>
          <a:bodyPr/>
          <a:lstStyle/>
          <a:p>
            <a:pPr>
              <a:defRPr/>
            </a:pPr>
            <a:fld id="{92C0268C-C029-4760-98E8-5BF4E76A023E}" type="slidenum">
              <a:rPr lang="en-US" smtClean="0"/>
              <a:pPr>
                <a:defRPr/>
              </a:pPr>
              <a:t>33</a:t>
            </a:fld>
            <a:endParaRPr lang="en-US"/>
          </a:p>
        </p:txBody>
      </p:sp>
    </p:spTree>
    <p:extLst>
      <p:ext uri="{BB962C8B-B14F-4D97-AF65-F5344CB8AC3E}">
        <p14:creationId xmlns:p14="http://schemas.microsoft.com/office/powerpoint/2010/main" val="198751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video>
              <p:cMediaNode vol="80000">
                <p:cTn id="13" fill="hold" display="0">
                  <p:stCondLst>
                    <p:cond delay="indefinite"/>
                  </p:stCondLst>
                </p:cTn>
                <p:tgtEl>
                  <p:spTgt spid="1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611188" y="692150"/>
            <a:ext cx="8229600" cy="1143000"/>
          </a:xfrm>
        </p:spPr>
        <p:txBody>
          <a:bodyPr>
            <a:normAutofit/>
          </a:bodyPr>
          <a:lstStyle/>
          <a:p>
            <a:pPr eaLnBrk="1" fontAlgn="base" hangingPunct="1">
              <a:lnSpc>
                <a:spcPct val="90000"/>
              </a:lnSpc>
              <a:spcAft>
                <a:spcPct val="0"/>
              </a:spcAft>
              <a:defRPr/>
            </a:pPr>
            <a:r>
              <a:rPr lang="en-US" altLang="es-ES" sz="3600" b="1" dirty="0">
                <a:solidFill>
                  <a:srgbClr val="0432FF"/>
                </a:solidFill>
                <a:latin typeface="Calibri" panose="020F0502020204030204" pitchFamily="34" charset="0"/>
                <a:cs typeface="Calibri"/>
              </a:rPr>
              <a:t>CV problems: 3D reconstruction by depth cameras</a:t>
            </a:r>
          </a:p>
        </p:txBody>
      </p:sp>
      <p:sp>
        <p:nvSpPr>
          <p:cNvPr id="56323" name="Content Placeholder 2"/>
          <p:cNvSpPr>
            <a:spLocks noGrp="1" noChangeArrowheads="1"/>
          </p:cNvSpPr>
          <p:nvPr>
            <p:ph idx="1"/>
          </p:nvPr>
        </p:nvSpPr>
        <p:spPr>
          <a:xfrm>
            <a:off x="457200" y="1295400"/>
            <a:ext cx="8229600" cy="838200"/>
          </a:xfrm>
        </p:spPr>
        <p:txBody>
          <a:bodyPr/>
          <a:lstStyle/>
          <a:p>
            <a:pPr eaLnBrk="1" hangingPunct="1"/>
            <a:endParaRPr lang="en-US" altLang="es-ES" dirty="0">
              <a:cs typeface="Calibri" panose="020F0502020204030204" pitchFamily="34" charset="0"/>
            </a:endParaRPr>
          </a:p>
          <a:p>
            <a:pPr eaLnBrk="1" hangingPunct="1"/>
            <a:endParaRPr lang="en-US" altLang="es-ES" dirty="0">
              <a:cs typeface="Calibri" panose="020F0502020204030204" pitchFamily="34" charset="0"/>
            </a:endParaRPr>
          </a:p>
        </p:txBody>
      </p:sp>
      <p:pic>
        <p:nvPicPr>
          <p:cNvPr id="5" name="Picture 14"/>
          <p:cNvPicPr>
            <a:picLocks noChangeAspect="1" noChangeArrowheads="1"/>
          </p:cNvPicPr>
          <p:nvPr/>
        </p:nvPicPr>
        <p:blipFill>
          <a:blip r:embed="rId3"/>
          <a:srcRect b="49139"/>
          <a:stretch>
            <a:fillRect/>
          </a:stretch>
        </p:blipFill>
        <p:spPr bwMode="auto">
          <a:xfrm>
            <a:off x="685800" y="3255963"/>
            <a:ext cx="3810000" cy="300355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6899" name="Picture 3"/>
          <p:cNvPicPr>
            <a:picLocks noChangeAspect="1" noChangeArrowheads="1"/>
          </p:cNvPicPr>
          <p:nvPr/>
        </p:nvPicPr>
        <p:blipFill>
          <a:blip r:embed="rId4"/>
          <a:srcRect/>
          <a:stretch>
            <a:fillRect/>
          </a:stretch>
        </p:blipFill>
        <p:spPr bwMode="auto">
          <a:xfrm>
            <a:off x="684213" y="1844675"/>
            <a:ext cx="1890712" cy="1404938"/>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5"/>
          <a:srcRect/>
          <a:stretch>
            <a:fillRect/>
          </a:stretch>
        </p:blipFill>
        <p:spPr bwMode="auto">
          <a:xfrm>
            <a:off x="5029200" y="1916113"/>
            <a:ext cx="3529013" cy="23622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2"/>
          <p:cNvPicPr>
            <a:picLocks noChangeAspect="1" noChangeArrowheads="1"/>
          </p:cNvPicPr>
          <p:nvPr/>
        </p:nvPicPr>
        <p:blipFill>
          <a:blip r:embed="rId6"/>
          <a:srcRect/>
          <a:stretch>
            <a:fillRect/>
          </a:stretch>
        </p:blipFill>
        <p:spPr bwMode="auto">
          <a:xfrm>
            <a:off x="7696200" y="1828800"/>
            <a:ext cx="1066800" cy="2246313"/>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4508500"/>
            <a:ext cx="2236787" cy="169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188" y="4508500"/>
            <a:ext cx="1303337"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ight Arrow 17"/>
          <p:cNvSpPr>
            <a:spLocks noChangeArrowheads="1"/>
          </p:cNvSpPr>
          <p:nvPr/>
        </p:nvSpPr>
        <p:spPr bwMode="auto">
          <a:xfrm>
            <a:off x="7227888" y="5527675"/>
            <a:ext cx="366712" cy="304800"/>
          </a:xfrm>
          <a:prstGeom prst="rightArrow">
            <a:avLst>
              <a:gd name="adj1" fmla="val 50000"/>
              <a:gd name="adj2" fmla="val 79506"/>
            </a:avLst>
          </a:prstGeom>
          <a:solidFill>
            <a:srgbClr val="95B3D7"/>
          </a:solidFill>
          <a:ln>
            <a:noFill/>
          </a:ln>
          <a:effectLst>
            <a:outerShdw blurRad="63500" dist="38100" dir="2700000" algn="tl" rotWithShape="0">
              <a:srgbClr val="000000">
                <a:alpha val="39998"/>
              </a:srgbClr>
            </a:outerShdw>
          </a:effectLst>
        </p:spPr>
        <p:txBody>
          <a:bodyPr anchor="ctr"/>
          <a:lstStyle>
            <a:lvl1pPr>
              <a:defRPr sz="2800">
                <a:solidFill>
                  <a:schemeClr val="tx1"/>
                </a:solidFill>
                <a:latin typeface="Arial" charset="0"/>
                <a:ea typeface="MS PGothic" charset="-128"/>
              </a:defRPr>
            </a:lvl1pPr>
            <a:lvl2pPr marL="742950" indent="-285750">
              <a:defRPr sz="2800">
                <a:solidFill>
                  <a:schemeClr val="tx1"/>
                </a:solidFill>
                <a:latin typeface="Arial" charset="0"/>
                <a:ea typeface="MS PGothic" charset="-128"/>
              </a:defRPr>
            </a:lvl2pPr>
            <a:lvl3pPr marL="1143000" indent="-228600">
              <a:defRPr sz="2800">
                <a:solidFill>
                  <a:schemeClr val="tx1"/>
                </a:solidFill>
                <a:latin typeface="Arial" charset="0"/>
                <a:ea typeface="MS PGothic" charset="-128"/>
              </a:defRPr>
            </a:lvl3pPr>
            <a:lvl4pPr marL="1600200" indent="-228600">
              <a:defRPr sz="2800">
                <a:solidFill>
                  <a:schemeClr val="tx1"/>
                </a:solidFill>
                <a:latin typeface="Arial" charset="0"/>
                <a:ea typeface="MS PGothic" charset="-128"/>
              </a:defRPr>
            </a:lvl4pPr>
            <a:lvl5pPr marL="2057400" indent="-228600">
              <a:defRPr sz="2800">
                <a:solidFill>
                  <a:schemeClr val="tx1"/>
                </a:solidFill>
                <a:latin typeface="Arial" charset="0"/>
                <a:ea typeface="MS PGothic" charset="-128"/>
              </a:defRPr>
            </a:lvl5pPr>
            <a:lvl6pPr marL="2514600" indent="-228600" eaLnBrk="0" fontAlgn="base" hangingPunct="0">
              <a:spcBef>
                <a:spcPct val="0"/>
              </a:spcBef>
              <a:spcAft>
                <a:spcPct val="0"/>
              </a:spcAft>
              <a:defRPr sz="2800">
                <a:solidFill>
                  <a:schemeClr val="tx1"/>
                </a:solidFill>
                <a:latin typeface="Arial" charset="0"/>
                <a:ea typeface="MS PGothic" charset="-128"/>
              </a:defRPr>
            </a:lvl6pPr>
            <a:lvl7pPr marL="2971800" indent="-228600" eaLnBrk="0" fontAlgn="base" hangingPunct="0">
              <a:spcBef>
                <a:spcPct val="0"/>
              </a:spcBef>
              <a:spcAft>
                <a:spcPct val="0"/>
              </a:spcAft>
              <a:defRPr sz="2800">
                <a:solidFill>
                  <a:schemeClr val="tx1"/>
                </a:solidFill>
                <a:latin typeface="Arial" charset="0"/>
                <a:ea typeface="MS PGothic" charset="-128"/>
              </a:defRPr>
            </a:lvl7pPr>
            <a:lvl8pPr marL="3429000" indent="-228600" eaLnBrk="0" fontAlgn="base" hangingPunct="0">
              <a:spcBef>
                <a:spcPct val="0"/>
              </a:spcBef>
              <a:spcAft>
                <a:spcPct val="0"/>
              </a:spcAft>
              <a:defRPr sz="2800">
                <a:solidFill>
                  <a:schemeClr val="tx1"/>
                </a:solidFill>
                <a:latin typeface="Arial" charset="0"/>
                <a:ea typeface="MS PGothic" charset="-128"/>
              </a:defRPr>
            </a:lvl8pPr>
            <a:lvl9pPr marL="3886200" indent="-228600" eaLnBrk="0" fontAlgn="base" hangingPunct="0">
              <a:spcBef>
                <a:spcPct val="0"/>
              </a:spcBef>
              <a:spcAft>
                <a:spcPct val="0"/>
              </a:spcAft>
              <a:defRPr sz="2800">
                <a:solidFill>
                  <a:schemeClr val="tx1"/>
                </a:solidFill>
                <a:latin typeface="Arial" charset="0"/>
                <a:ea typeface="MS PGothic" charset="-128"/>
              </a:defRPr>
            </a:lvl9pPr>
          </a:lstStyle>
          <a:p>
            <a:pPr algn="ctr">
              <a:lnSpc>
                <a:spcPct val="90000"/>
              </a:lnSpc>
              <a:spcBef>
                <a:spcPct val="50000"/>
              </a:spcBef>
              <a:buFontTx/>
              <a:buChar char="•"/>
              <a:defRPr/>
            </a:pPr>
            <a:endParaRPr lang="en-US" altLang="en-US">
              <a:solidFill>
                <a:srgbClr val="FFFFFF"/>
              </a:solidFill>
              <a:latin typeface="Calibri" charset="0"/>
            </a:endParaRPr>
          </a:p>
        </p:txBody>
      </p:sp>
      <p:sp>
        <p:nvSpPr>
          <p:cNvPr id="56331" name="Rectángulo 1"/>
          <p:cNvSpPr>
            <a:spLocks noChangeArrowheads="1"/>
          </p:cNvSpPr>
          <p:nvPr/>
        </p:nvSpPr>
        <p:spPr bwMode="auto">
          <a:xfrm>
            <a:off x="2411413" y="6380163"/>
            <a:ext cx="6840537" cy="401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en-US" altLang="es-ES" sz="2000">
                <a:latin typeface="Arial" panose="020B0604020202020204" pitchFamily="34" charset="0"/>
              </a:rPr>
              <a:t>Get the 3D shape of the objects</a:t>
            </a:r>
            <a:endParaRPr lang="es-ES" altLang="es-ES" sz="2000">
              <a:latin typeface="Arial" panose="020B0604020202020204" pitchFamily="34" charset="0"/>
            </a:endParaRPr>
          </a:p>
        </p:txBody>
      </p:sp>
      <p:sp>
        <p:nvSpPr>
          <p:cNvPr id="5633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31B18DA-29E1-584A-9A17-11C6B5BAA459}"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559254EE-9FA0-9E40-8DEB-05D528A96B99}"/>
              </a:ext>
            </a:extLst>
          </p:cNvPr>
          <p:cNvSpPr>
            <a:spLocks noGrp="1"/>
          </p:cNvSpPr>
          <p:nvPr>
            <p:ph type="sldNum" sz="quarter" idx="12"/>
          </p:nvPr>
        </p:nvSpPr>
        <p:spPr/>
        <p:txBody>
          <a:bodyPr/>
          <a:lstStyle/>
          <a:p>
            <a:pPr>
              <a:defRPr/>
            </a:pPr>
            <a:fld id="{92C0268C-C029-4760-98E8-5BF4E76A023E}" type="slidenum">
              <a:rPr lang="en-US" smtClean="0"/>
              <a:pPr>
                <a:defRPr/>
              </a:pPr>
              <a:t>34</a:t>
            </a:fld>
            <a:endParaRPr lang="en-US"/>
          </a:p>
        </p:txBody>
      </p:sp>
    </p:spTree>
    <p:extLst>
      <p:ext uri="{BB962C8B-B14F-4D97-AF65-F5344CB8AC3E}">
        <p14:creationId xmlns:p14="http://schemas.microsoft.com/office/powerpoint/2010/main" val="1693228711"/>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68313" y="549275"/>
            <a:ext cx="8229600" cy="1143000"/>
          </a:xfrm>
        </p:spPr>
        <p:txBody>
          <a:bodyPr>
            <a:normAutofit/>
          </a:bodyPr>
          <a:lstStyle/>
          <a:p>
            <a:pPr fontAlgn="base">
              <a:lnSpc>
                <a:spcPct val="90000"/>
              </a:lnSpc>
              <a:spcAft>
                <a:spcPct val="0"/>
              </a:spcAft>
              <a:defRPr/>
            </a:pPr>
            <a:r>
              <a:rPr lang="en-US" altLang="es-ES" sz="3600" b="1" dirty="0">
                <a:solidFill>
                  <a:srgbClr val="0432FF"/>
                </a:solidFill>
                <a:latin typeface="Calibri" panose="020F0502020204030204" pitchFamily="34" charset="0"/>
                <a:cs typeface="Calibri"/>
              </a:rPr>
              <a:t>CV problems: Shape from Shading</a:t>
            </a:r>
          </a:p>
        </p:txBody>
      </p:sp>
      <p:sp>
        <p:nvSpPr>
          <p:cNvPr id="58371" name="Content Placeholder 2"/>
          <p:cNvSpPr>
            <a:spLocks noGrp="1" noChangeArrowheads="1"/>
          </p:cNvSpPr>
          <p:nvPr>
            <p:ph idx="1"/>
          </p:nvPr>
        </p:nvSpPr>
        <p:spPr>
          <a:xfrm>
            <a:off x="468313" y="1773238"/>
            <a:ext cx="8229600" cy="4525962"/>
          </a:xfrm>
        </p:spPr>
        <p:txBody>
          <a:bodyPr/>
          <a:lstStyle/>
          <a:p>
            <a:pPr eaLnBrk="1" hangingPunct="1"/>
            <a:r>
              <a:rPr lang="en-US" altLang="es-ES">
                <a:cs typeface="Calibri" panose="020F0502020204030204" pitchFamily="34" charset="0"/>
              </a:rPr>
              <a:t>Recover scene structure from shading in the image</a:t>
            </a:r>
          </a:p>
        </p:txBody>
      </p:sp>
      <p:pic>
        <p:nvPicPr>
          <p:cNvPr id="583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213100"/>
            <a:ext cx="3368675" cy="307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3213100"/>
            <a:ext cx="4029075" cy="3071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0CA89B44-552C-5D40-8627-0359A0E8CA0A}"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F8767D45-CB12-264B-AD54-55F948735EBE}"/>
              </a:ext>
            </a:extLst>
          </p:cNvPr>
          <p:cNvSpPr>
            <a:spLocks noGrp="1"/>
          </p:cNvSpPr>
          <p:nvPr>
            <p:ph type="sldNum" sz="quarter" idx="12"/>
          </p:nvPr>
        </p:nvSpPr>
        <p:spPr/>
        <p:txBody>
          <a:bodyPr/>
          <a:lstStyle/>
          <a:p>
            <a:pPr>
              <a:defRPr/>
            </a:pPr>
            <a:fld id="{92C0268C-C029-4760-98E8-5BF4E76A023E}" type="slidenum">
              <a:rPr lang="en-US" smtClean="0"/>
              <a:pPr>
                <a:defRPr/>
              </a:pPr>
              <a:t>35</a:t>
            </a:fld>
            <a:endParaRPr lang="en-US"/>
          </a:p>
        </p:txBody>
      </p:sp>
    </p:spTree>
    <p:extLst>
      <p:ext uri="{BB962C8B-B14F-4D97-AF65-F5344CB8AC3E}">
        <p14:creationId xmlns:p14="http://schemas.microsoft.com/office/powerpoint/2010/main" val="2926385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68313" y="404813"/>
            <a:ext cx="8229600" cy="1143000"/>
          </a:xfrm>
        </p:spPr>
        <p:txBody>
          <a:bodyPr>
            <a:normAutofit/>
          </a:bodyPr>
          <a:lstStyle/>
          <a:p>
            <a:pPr fontAlgn="base">
              <a:lnSpc>
                <a:spcPct val="90000"/>
              </a:lnSpc>
              <a:spcAft>
                <a:spcPct val="0"/>
              </a:spcAft>
              <a:defRPr/>
            </a:pPr>
            <a:r>
              <a:rPr lang="en-US" altLang="es-ES" sz="3600" b="1" dirty="0">
                <a:solidFill>
                  <a:srgbClr val="0432FF"/>
                </a:solidFill>
                <a:latin typeface="Calibri" panose="020F0502020204030204" pitchFamily="34" charset="0"/>
                <a:cs typeface="Calibri"/>
              </a:rPr>
              <a:t>CV problems: Shape from Texture</a:t>
            </a:r>
          </a:p>
        </p:txBody>
      </p:sp>
      <p:sp>
        <p:nvSpPr>
          <p:cNvPr id="59395" name="Content Placeholder 2"/>
          <p:cNvSpPr>
            <a:spLocks noGrp="1" noChangeArrowheads="1"/>
          </p:cNvSpPr>
          <p:nvPr>
            <p:ph idx="1"/>
          </p:nvPr>
        </p:nvSpPr>
        <p:spPr>
          <a:xfrm>
            <a:off x="179388" y="1341438"/>
            <a:ext cx="8856662" cy="4525962"/>
          </a:xfrm>
        </p:spPr>
        <p:txBody>
          <a:bodyPr/>
          <a:lstStyle/>
          <a:p>
            <a:pPr eaLnBrk="1" hangingPunct="1"/>
            <a:r>
              <a:rPr lang="en-US" altLang="es-ES" sz="2000">
                <a:cs typeface="Calibri" panose="020F0502020204030204" pitchFamily="34" charset="0"/>
              </a:rPr>
              <a:t>Texture provides a very strong cue for inferring surface orientation in a single image. </a:t>
            </a:r>
          </a:p>
          <a:p>
            <a:pPr lvl="1" eaLnBrk="1" hangingPunct="1"/>
            <a:r>
              <a:rPr lang="en-US" altLang="es-ES" sz="1600">
                <a:cs typeface="Calibri" panose="020F0502020204030204" pitchFamily="34" charset="0"/>
              </a:rPr>
              <a:t>Necessary to assume homogeneous or isotropic texture. </a:t>
            </a:r>
          </a:p>
          <a:p>
            <a:pPr lvl="1" eaLnBrk="1" hangingPunct="1"/>
            <a:r>
              <a:rPr lang="en-US" altLang="es-ES" sz="1600">
                <a:cs typeface="Calibri" panose="020F0502020204030204" pitchFamily="34" charset="0"/>
              </a:rPr>
              <a:t>Then, it is possible to infer the orientation of surfaces by analyzing how the texture statistics vary over the image.</a:t>
            </a:r>
          </a:p>
        </p:txBody>
      </p:sp>
      <p:pic>
        <p:nvPicPr>
          <p:cNvPr id="5939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3213100"/>
            <a:ext cx="2962275" cy="282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39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997200"/>
            <a:ext cx="1978025"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56D8058-2C91-7B4B-A7F8-B3E1A2BB7E5D}"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4C8A373C-16B5-3047-AF0B-2EB385DB272D}"/>
              </a:ext>
            </a:extLst>
          </p:cNvPr>
          <p:cNvSpPr>
            <a:spLocks noGrp="1"/>
          </p:cNvSpPr>
          <p:nvPr>
            <p:ph type="sldNum" sz="quarter" idx="12"/>
          </p:nvPr>
        </p:nvSpPr>
        <p:spPr/>
        <p:txBody>
          <a:bodyPr/>
          <a:lstStyle/>
          <a:p>
            <a:pPr>
              <a:defRPr/>
            </a:pPr>
            <a:fld id="{92C0268C-C029-4760-98E8-5BF4E76A023E}" type="slidenum">
              <a:rPr lang="en-US" smtClean="0"/>
              <a:pPr>
                <a:defRPr/>
              </a:pPr>
              <a:t>36</a:t>
            </a:fld>
            <a:endParaRPr lang="en-US"/>
          </a:p>
        </p:txBody>
      </p:sp>
    </p:spTree>
    <p:extLst>
      <p:ext uri="{BB962C8B-B14F-4D97-AF65-F5344CB8AC3E}">
        <p14:creationId xmlns:p14="http://schemas.microsoft.com/office/powerpoint/2010/main" val="387254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fontAlgn="base">
              <a:lnSpc>
                <a:spcPct val="90000"/>
              </a:lnSpc>
              <a:spcAft>
                <a:spcPct val="0"/>
              </a:spcAft>
              <a:defRPr/>
            </a:pPr>
            <a:r>
              <a:rPr lang="en-GB" altLang="es-ES" sz="3600" b="1" dirty="0">
                <a:solidFill>
                  <a:srgbClr val="0432FF"/>
                </a:solidFill>
                <a:latin typeface="Calibri" panose="020F0502020204030204" pitchFamily="34" charset="0"/>
                <a:cs typeface="Calibri"/>
              </a:rPr>
              <a:t>CV problems: </a:t>
            </a:r>
            <a:r>
              <a:rPr lang="en-GB" altLang="es-ES" sz="3600" b="1" dirty="0">
                <a:solidFill>
                  <a:srgbClr val="0432FF"/>
                </a:solidFill>
                <a:latin typeface="Calibri" panose="020F0502020204030204" pitchFamily="34" charset="0"/>
                <a:cs typeface="Calibri"/>
                <a:hlinkClick r:id="rId2">
                  <a:extLst>
                    <a:ext uri="{A12FA001-AC4F-418D-AE19-62706E023703}">
                      <ahyp:hlinkClr xmlns:ahyp="http://schemas.microsoft.com/office/drawing/2018/hyperlinkcolor" val="tx"/>
                    </a:ext>
                  </a:extLst>
                </a:hlinkClick>
              </a:rPr>
              <a:t>Augmented reality</a:t>
            </a:r>
            <a:endParaRPr lang="en-GB" altLang="es-ES" sz="3600" b="1" dirty="0">
              <a:solidFill>
                <a:srgbClr val="0432FF"/>
              </a:solidFill>
              <a:latin typeface="Calibri" panose="020F0502020204030204" pitchFamily="34" charset="0"/>
              <a:cs typeface="Calibri"/>
            </a:endParaRPr>
          </a:p>
        </p:txBody>
      </p:sp>
      <p:sp>
        <p:nvSpPr>
          <p:cNvPr id="6042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BF53B87D-B35A-6D4C-9655-794632099C76}"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3224BF3A-382B-A142-888B-60FF96E42BC7}"/>
              </a:ext>
            </a:extLst>
          </p:cNvPr>
          <p:cNvSpPr>
            <a:spLocks noGrp="1"/>
          </p:cNvSpPr>
          <p:nvPr>
            <p:ph type="sldNum" sz="quarter" idx="12"/>
          </p:nvPr>
        </p:nvSpPr>
        <p:spPr/>
        <p:txBody>
          <a:bodyPr/>
          <a:lstStyle/>
          <a:p>
            <a:pPr>
              <a:defRPr/>
            </a:pPr>
            <a:fld id="{92C0268C-C029-4760-98E8-5BF4E76A023E}" type="slidenum">
              <a:rPr lang="en-US" smtClean="0"/>
              <a:pPr>
                <a:defRPr/>
              </a:pPr>
              <a:t>37</a:t>
            </a:fld>
            <a:endParaRPr lang="en-US"/>
          </a:p>
        </p:txBody>
      </p:sp>
      <p:pic>
        <p:nvPicPr>
          <p:cNvPr id="7" name="Picture 6" descr="A picture containing text, indoor, different, cluttered&#10;&#10;Description automatically generated">
            <a:hlinkClick r:id="rId3"/>
            <a:extLst>
              <a:ext uri="{FF2B5EF4-FFF2-40B4-BE49-F238E27FC236}">
                <a16:creationId xmlns:a16="http://schemas.microsoft.com/office/drawing/2014/main" id="{CDDE7358-39A8-CE3B-F86F-38DF1641A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48" y="1442466"/>
            <a:ext cx="7772400" cy="4371975"/>
          </a:xfrm>
          <a:prstGeom prst="rect">
            <a:avLst/>
          </a:prstGeom>
        </p:spPr>
      </p:pic>
    </p:spTree>
    <p:extLst>
      <p:ext uri="{BB962C8B-B14F-4D97-AF65-F5344CB8AC3E}">
        <p14:creationId xmlns:p14="http://schemas.microsoft.com/office/powerpoint/2010/main" val="160806425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segimg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4141788"/>
            <a:ext cx="2590800" cy="166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3" descr="segimg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2312988"/>
            <a:ext cx="2520950" cy="163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4" name="Text Box 5"/>
          <p:cNvSpPr txBox="1">
            <a:spLocks noChangeArrowheads="1"/>
          </p:cNvSpPr>
          <p:nvPr/>
        </p:nvSpPr>
        <p:spPr bwMode="auto">
          <a:xfrm>
            <a:off x="5940425" y="1600200"/>
            <a:ext cx="1592263"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000" tIns="46800" rIns="90000" bIns="46800">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t>Segmentation</a:t>
            </a:r>
          </a:p>
        </p:txBody>
      </p:sp>
      <p:sp>
        <p:nvSpPr>
          <p:cNvPr id="61445" name="Text Box 6"/>
          <p:cNvSpPr txBox="1">
            <a:spLocks noChangeArrowheads="1"/>
          </p:cNvSpPr>
          <p:nvPr/>
        </p:nvSpPr>
        <p:spPr bwMode="auto">
          <a:xfrm>
            <a:off x="1692275" y="1600200"/>
            <a:ext cx="862013"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000" tIns="46800" rIns="90000" bIns="46800">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800"/>
              <a:t>Image</a:t>
            </a:r>
          </a:p>
        </p:txBody>
      </p:sp>
      <p:pic>
        <p:nvPicPr>
          <p:cNvPr id="61446" name="Picture 7" descr="cow01"/>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2700338" y="2312988"/>
            <a:ext cx="2590800" cy="1635125"/>
          </a:xfrm>
          <a:noFill/>
        </p:spPr>
      </p:pic>
      <p:pic>
        <p:nvPicPr>
          <p:cNvPr id="61447" name="Picture 8" descr="cow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4141788"/>
            <a:ext cx="2590800" cy="166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4" name="Rectangle 9"/>
          <p:cNvSpPr>
            <a:spLocks noGrp="1" noChangeArrowheads="1"/>
          </p:cNvSpPr>
          <p:nvPr>
            <p:ph type="title"/>
          </p:nvPr>
        </p:nvSpPr>
        <p:spPr>
          <a:xfrm>
            <a:off x="539750" y="723900"/>
            <a:ext cx="8229600" cy="561975"/>
          </a:xfrm>
        </p:spPr>
        <p:txBody>
          <a:bodyPr>
            <a:noAutofit/>
          </a:bodyPr>
          <a:lstStyle/>
          <a:p>
            <a:pPr fontAlgn="base">
              <a:lnSpc>
                <a:spcPct val="90000"/>
              </a:lnSpc>
              <a:spcAft>
                <a:spcPct val="0"/>
              </a:spcAft>
              <a:defRPr/>
            </a:pPr>
            <a:r>
              <a:rPr lang="en-GB" altLang="es-ES" sz="3600" b="1" dirty="0">
                <a:solidFill>
                  <a:srgbClr val="0432FF"/>
                </a:solidFill>
                <a:latin typeface="Calibri" panose="020F0502020204030204" pitchFamily="34" charset="0"/>
                <a:cs typeface="Calibri"/>
              </a:rPr>
              <a:t>CV problems: </a:t>
            </a:r>
            <a:r>
              <a:rPr lang="en-US" sz="3600" b="1" dirty="0">
                <a:solidFill>
                  <a:srgbClr val="0432FF"/>
                </a:solidFill>
                <a:latin typeface="Calibri" panose="020F0502020204030204" pitchFamily="34" charset="0"/>
                <a:cs typeface="Calibri"/>
              </a:rPr>
              <a:t>Segmentation</a:t>
            </a:r>
          </a:p>
        </p:txBody>
      </p:sp>
      <p:sp>
        <p:nvSpPr>
          <p:cNvPr id="61449"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422DD033-B634-B14A-A214-3CD66F3B4AD7}"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C2E0E671-6892-F64F-89E3-5F65A8E07196}"/>
              </a:ext>
            </a:extLst>
          </p:cNvPr>
          <p:cNvSpPr>
            <a:spLocks noGrp="1"/>
          </p:cNvSpPr>
          <p:nvPr>
            <p:ph type="sldNum" sz="quarter" idx="12"/>
          </p:nvPr>
        </p:nvSpPr>
        <p:spPr/>
        <p:txBody>
          <a:bodyPr/>
          <a:lstStyle/>
          <a:p>
            <a:pPr>
              <a:defRPr/>
            </a:pPr>
            <a:fld id="{92C0268C-C029-4760-98E8-5BF4E76A023E}" type="slidenum">
              <a:rPr lang="en-US" smtClean="0"/>
              <a:pPr>
                <a:defRPr/>
              </a:pPr>
              <a:t>38</a:t>
            </a:fld>
            <a:endParaRPr lang="en-US"/>
          </a:p>
        </p:txBody>
      </p:sp>
    </p:spTree>
    <p:extLst>
      <p:ext uri="{BB962C8B-B14F-4D97-AF65-F5344CB8AC3E}">
        <p14:creationId xmlns:p14="http://schemas.microsoft.com/office/powerpoint/2010/main" val="3354682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692150"/>
            <a:ext cx="8229600" cy="1143000"/>
          </a:xfrm>
        </p:spPr>
        <p:txBody>
          <a:bodyPr rtlCol="0">
            <a:normAutofit/>
          </a:bodyPr>
          <a:lstStyle/>
          <a:p>
            <a:pPr fontAlgn="base">
              <a:lnSpc>
                <a:spcPct val="90000"/>
              </a:lnSpc>
              <a:spcAft>
                <a:spcPct val="0"/>
              </a:spcAft>
              <a:defRPr/>
            </a:pPr>
            <a:r>
              <a:rPr lang="en-GB" altLang="es-ES" sz="3600" b="1" dirty="0">
                <a:solidFill>
                  <a:srgbClr val="0432FF"/>
                </a:solidFill>
                <a:latin typeface="Calibri" panose="020F0502020204030204" pitchFamily="34" charset="0"/>
                <a:cs typeface="Calibri"/>
              </a:rPr>
              <a:t>CV problems: </a:t>
            </a:r>
            <a:r>
              <a:rPr lang="en-US" sz="3600" b="1" dirty="0">
                <a:solidFill>
                  <a:srgbClr val="0432FF"/>
                </a:solidFill>
                <a:latin typeface="Calibri" panose="020F0502020204030204" pitchFamily="34" charset="0"/>
                <a:cs typeface="Calibri"/>
              </a:rPr>
              <a:t>Scene interpretation from limited cues</a:t>
            </a:r>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2060575"/>
            <a:ext cx="4632325" cy="419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60575"/>
            <a:ext cx="3019425" cy="417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493" name="Marcador de fecha 2"/>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FD886B19-88DD-5E4B-A420-718D8AB72267}" type="datetime10">
              <a:rPr lang="es-ES_tradnl" altLang="es-ES" sz="1400" smtClean="0"/>
              <a:t>14:08</a:t>
            </a:fld>
            <a:endParaRPr lang="en-GB" altLang="es-ES" sz="1400"/>
          </a:p>
        </p:txBody>
      </p:sp>
      <p:sp>
        <p:nvSpPr>
          <p:cNvPr id="3" name="Slide Number Placeholder 2">
            <a:extLst>
              <a:ext uri="{FF2B5EF4-FFF2-40B4-BE49-F238E27FC236}">
                <a16:creationId xmlns:a16="http://schemas.microsoft.com/office/drawing/2014/main" id="{9A077CCF-5332-4A44-8911-0862D75742F6}"/>
              </a:ext>
            </a:extLst>
          </p:cNvPr>
          <p:cNvSpPr>
            <a:spLocks noGrp="1"/>
          </p:cNvSpPr>
          <p:nvPr>
            <p:ph type="sldNum" sz="quarter" idx="12"/>
          </p:nvPr>
        </p:nvSpPr>
        <p:spPr/>
        <p:txBody>
          <a:bodyPr/>
          <a:lstStyle/>
          <a:p>
            <a:pPr>
              <a:defRPr/>
            </a:pPr>
            <a:fld id="{92C0268C-C029-4760-98E8-5BF4E76A023E}" type="slidenum">
              <a:rPr lang="en-US" smtClean="0"/>
              <a:pPr>
                <a:defRPr/>
              </a:pPr>
              <a:t>39</a:t>
            </a:fld>
            <a:endParaRPr lang="en-US"/>
          </a:p>
        </p:txBody>
      </p:sp>
    </p:spTree>
    <p:extLst>
      <p:ext uri="{BB962C8B-B14F-4D97-AF65-F5344CB8AC3E}">
        <p14:creationId xmlns:p14="http://schemas.microsoft.com/office/powerpoint/2010/main" val="1513374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1079500" y="520956"/>
            <a:ext cx="6985000" cy="1311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buNone/>
              <a:defRPr/>
            </a:pPr>
            <a:r>
              <a:rPr lang="en-GB" altLang="es-ES" sz="4400" spc="-100" dirty="0">
                <a:solidFill>
                  <a:srgbClr val="0432FF"/>
                </a:solidFill>
                <a:ea typeface="+mj-ea"/>
                <a:cs typeface="Calibri"/>
              </a:rPr>
              <a:t>Can you give an example of Computer Vision applications?</a:t>
            </a:r>
          </a:p>
        </p:txBody>
      </p:sp>
      <p:sp>
        <p:nvSpPr>
          <p:cNvPr id="2" name="Date Placeholder 1">
            <a:extLst>
              <a:ext uri="{FF2B5EF4-FFF2-40B4-BE49-F238E27FC236}">
                <a16:creationId xmlns:a16="http://schemas.microsoft.com/office/drawing/2014/main" id="{0DE59A9A-1751-3145-BC47-6BF43BAF05E7}"/>
              </a:ext>
            </a:extLst>
          </p:cNvPr>
          <p:cNvSpPr>
            <a:spLocks noGrp="1"/>
          </p:cNvSpPr>
          <p:nvPr>
            <p:ph type="dt" sz="half" idx="10"/>
          </p:nvPr>
        </p:nvSpPr>
        <p:spPr/>
        <p:txBody>
          <a:bodyPr/>
          <a:lstStyle/>
          <a:p>
            <a:pPr>
              <a:defRPr/>
            </a:pPr>
            <a:fld id="{B4F59141-6AAB-EA4C-9566-D9E4B89DDE7E}" type="datetime10">
              <a:rPr lang="es-ES_tradnl" smtClean="0"/>
              <a:t>14:07</a:t>
            </a:fld>
            <a:endParaRPr lang="en-US" dirty="0"/>
          </a:p>
        </p:txBody>
      </p:sp>
      <p:sp>
        <p:nvSpPr>
          <p:cNvPr id="3" name="Slide Number Placeholder 2">
            <a:extLst>
              <a:ext uri="{FF2B5EF4-FFF2-40B4-BE49-F238E27FC236}">
                <a16:creationId xmlns:a16="http://schemas.microsoft.com/office/drawing/2014/main" id="{7CF50CD1-7FBA-594C-AF19-A5C63AE27419}"/>
              </a:ext>
            </a:extLst>
          </p:cNvPr>
          <p:cNvSpPr>
            <a:spLocks noGrp="1"/>
          </p:cNvSpPr>
          <p:nvPr>
            <p:ph type="sldNum" sz="quarter" idx="12"/>
          </p:nvPr>
        </p:nvSpPr>
        <p:spPr/>
        <p:txBody>
          <a:bodyPr/>
          <a:lstStyle/>
          <a:p>
            <a:pPr>
              <a:defRPr/>
            </a:pPr>
            <a:fld id="{92C0268C-C029-4760-98E8-5BF4E76A023E}" type="slidenum">
              <a:rPr lang="en-US" smtClean="0"/>
              <a:pPr>
                <a:defRPr/>
              </a:pPr>
              <a:t>4</a:t>
            </a:fld>
            <a:endParaRPr lang="en-US"/>
          </a:p>
        </p:txBody>
      </p:sp>
      <p:pic>
        <p:nvPicPr>
          <p:cNvPr id="65538" name="Picture 2" descr="image2-1">
            <a:extLst>
              <a:ext uri="{FF2B5EF4-FFF2-40B4-BE49-F238E27FC236}">
                <a16:creationId xmlns:a16="http://schemas.microsoft.com/office/drawing/2014/main" id="{08553F3D-FD6B-4B46-935E-248F903A5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2389094"/>
            <a:ext cx="6156176" cy="2087328"/>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image3">
            <a:hlinkClick r:id="rId3"/>
            <a:extLst>
              <a:ext uri="{FF2B5EF4-FFF2-40B4-BE49-F238E27FC236}">
                <a16:creationId xmlns:a16="http://schemas.microsoft.com/office/drawing/2014/main" id="{8737FE18-A6A8-B94D-84B8-B192F8C6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937" y="4627824"/>
            <a:ext cx="3774976" cy="20749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434A699-3ECD-D648-9599-802F240BB10D}"/>
              </a:ext>
            </a:extLst>
          </p:cNvPr>
          <p:cNvSpPr/>
          <p:nvPr/>
        </p:nvSpPr>
        <p:spPr>
          <a:xfrm>
            <a:off x="251520" y="5703597"/>
            <a:ext cx="4212468" cy="646331"/>
          </a:xfrm>
          <a:prstGeom prst="rect">
            <a:avLst/>
          </a:prstGeom>
        </p:spPr>
        <p:txBody>
          <a:bodyPr wrap="square">
            <a:spAutoFit/>
          </a:bodyPr>
          <a:lstStyle/>
          <a:p>
            <a:r>
              <a:rPr lang="en-GB" dirty="0">
                <a:solidFill>
                  <a:srgbClr val="464C51"/>
                </a:solidFill>
                <a:latin typeface="Helvetica Neue" panose="02000503000000020004" pitchFamily="2" charset="0"/>
                <a:hlinkClick r:id="rId3"/>
              </a:rPr>
              <a:t>5 Breakthrough Computer Vision Startups to Watch in 2019</a:t>
            </a:r>
            <a:endParaRPr lang="en-GB" dirty="0">
              <a:solidFill>
                <a:srgbClr val="383838"/>
              </a:solidFill>
              <a:latin typeface="Helvetica Neue" panose="02000503000000020004" pitchFamily="2" charset="0"/>
            </a:endParaRPr>
          </a:p>
        </p:txBody>
      </p:sp>
      <p:sp>
        <p:nvSpPr>
          <p:cNvPr id="4" name="Rectángulo 3"/>
          <p:cNvSpPr/>
          <p:nvPr/>
        </p:nvSpPr>
        <p:spPr>
          <a:xfrm>
            <a:off x="6858000" y="2456892"/>
            <a:ext cx="1458913" cy="1569660"/>
          </a:xfrm>
          <a:prstGeom prst="rect">
            <a:avLst/>
          </a:prstGeom>
        </p:spPr>
        <p:txBody>
          <a:bodyPr wrap="square">
            <a:spAutoFit/>
          </a:bodyPr>
          <a:lstStyle/>
          <a:p>
            <a:r>
              <a:rPr lang="en-US" sz="1200" dirty="0">
                <a:solidFill>
                  <a:srgbClr val="383838"/>
                </a:solidFill>
                <a:latin typeface="Helvetica Neue" panose="02000503000000020004"/>
              </a:rPr>
              <a:t>Pilot.ai</a:t>
            </a:r>
          </a:p>
          <a:p>
            <a:r>
              <a:rPr lang="en-US" sz="1200" dirty="0">
                <a:solidFill>
                  <a:srgbClr val="383838"/>
                </a:solidFill>
                <a:latin typeface="Helvetica Neue" panose="02000503000000020004"/>
              </a:rPr>
              <a:t>Location:</a:t>
            </a:r>
            <a:r>
              <a:rPr lang="en-US" sz="1200" b="0" dirty="0">
                <a:solidFill>
                  <a:srgbClr val="383838"/>
                </a:solidFill>
                <a:latin typeface="Helvetica Neue" panose="02000503000000020004"/>
              </a:rPr>
              <a:t> Palo Alto, CA</a:t>
            </a:r>
            <a:br>
              <a:rPr lang="en-US" sz="1200" dirty="0"/>
            </a:br>
            <a:r>
              <a:rPr lang="en-US" sz="1200" dirty="0">
                <a:solidFill>
                  <a:srgbClr val="383838"/>
                </a:solidFill>
                <a:latin typeface="Helvetica Neue" panose="02000503000000020004"/>
              </a:rPr>
              <a:t>Employees:</a:t>
            </a:r>
            <a:r>
              <a:rPr lang="en-US" sz="1200" b="0" dirty="0">
                <a:solidFill>
                  <a:srgbClr val="383838"/>
                </a:solidFill>
                <a:latin typeface="Helvetica Neue" panose="02000503000000020004"/>
              </a:rPr>
              <a:t> 30</a:t>
            </a:r>
            <a:br>
              <a:rPr lang="en-US" sz="1200" dirty="0"/>
            </a:br>
            <a:r>
              <a:rPr lang="en-US" sz="1200" dirty="0">
                <a:solidFill>
                  <a:srgbClr val="383838"/>
                </a:solidFill>
                <a:latin typeface="Helvetica Neue" panose="02000503000000020004"/>
              </a:rPr>
              <a:t>Differentiator:</a:t>
            </a:r>
            <a:r>
              <a:rPr lang="en-US" sz="1200" b="0" dirty="0">
                <a:solidFill>
                  <a:srgbClr val="383838"/>
                </a:solidFill>
                <a:latin typeface="Helvetica Neue" panose="02000503000000020004"/>
              </a:rPr>
              <a:t> End-to-end Powerhouse, both Edge and Cloud</a:t>
            </a:r>
            <a:endParaRPr lang="en-US" sz="1200" dirty="0"/>
          </a:p>
        </p:txBody>
      </p:sp>
      <p:sp>
        <p:nvSpPr>
          <p:cNvPr id="6" name="Rectángulo 5"/>
          <p:cNvSpPr/>
          <p:nvPr/>
        </p:nvSpPr>
        <p:spPr>
          <a:xfrm>
            <a:off x="755576" y="4836094"/>
            <a:ext cx="4572000" cy="830997"/>
          </a:xfrm>
          <a:prstGeom prst="rect">
            <a:avLst/>
          </a:prstGeom>
        </p:spPr>
        <p:txBody>
          <a:bodyPr>
            <a:spAutoFit/>
          </a:bodyPr>
          <a:lstStyle/>
          <a:p>
            <a:r>
              <a:rPr lang="en-US" sz="1200" dirty="0">
                <a:solidFill>
                  <a:srgbClr val="383838"/>
                </a:solidFill>
                <a:latin typeface="Helvetica Neue" panose="02000503000000020004"/>
              </a:rPr>
              <a:t>20 billion neurons</a:t>
            </a:r>
          </a:p>
          <a:p>
            <a:r>
              <a:rPr lang="en-US" sz="1200" dirty="0">
                <a:solidFill>
                  <a:srgbClr val="383838"/>
                </a:solidFill>
                <a:latin typeface="Helvetica Neue" panose="02000503000000020004"/>
              </a:rPr>
              <a:t>Location:</a:t>
            </a:r>
            <a:r>
              <a:rPr lang="en-US" sz="1200" b="0" dirty="0">
                <a:solidFill>
                  <a:srgbClr val="383838"/>
                </a:solidFill>
                <a:latin typeface="Helvetica Neue" panose="02000503000000020004"/>
              </a:rPr>
              <a:t> Berlin, Germany</a:t>
            </a:r>
            <a:br>
              <a:rPr lang="en-US" sz="1200" dirty="0"/>
            </a:br>
            <a:r>
              <a:rPr lang="en-US" sz="1200" dirty="0">
                <a:solidFill>
                  <a:srgbClr val="383838"/>
                </a:solidFill>
                <a:latin typeface="Helvetica Neue" panose="02000503000000020004"/>
              </a:rPr>
              <a:t>Employees:</a:t>
            </a:r>
            <a:r>
              <a:rPr lang="en-US" sz="1200" b="0" dirty="0">
                <a:solidFill>
                  <a:srgbClr val="383838"/>
                </a:solidFill>
                <a:latin typeface="Helvetica Neue" panose="02000503000000020004"/>
              </a:rPr>
              <a:t> 25</a:t>
            </a:r>
            <a:br>
              <a:rPr lang="en-US" sz="1200" dirty="0"/>
            </a:br>
            <a:r>
              <a:rPr lang="en-US" sz="1200" dirty="0">
                <a:solidFill>
                  <a:srgbClr val="383838"/>
                </a:solidFill>
                <a:latin typeface="Helvetica Neue" panose="02000503000000020004"/>
              </a:rPr>
              <a:t>Differentiator:</a:t>
            </a:r>
            <a:r>
              <a:rPr lang="en-US" sz="1200" b="0" dirty="0">
                <a:solidFill>
                  <a:srgbClr val="383838"/>
                </a:solidFill>
                <a:latin typeface="Helvetica Neue" panose="02000503000000020004"/>
              </a:rPr>
              <a:t> Understanding human physical expression</a:t>
            </a:r>
            <a:endParaRPr lang="en-US" sz="1200" dirty="0"/>
          </a:p>
        </p:txBody>
      </p:sp>
    </p:spTree>
    <p:extLst>
      <p:ext uri="{BB962C8B-B14F-4D97-AF65-F5344CB8AC3E}">
        <p14:creationId xmlns:p14="http://schemas.microsoft.com/office/powerpoint/2010/main" val="351859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68313" y="333375"/>
            <a:ext cx="8229600" cy="1143000"/>
          </a:xfrm>
        </p:spPr>
        <p:txBody>
          <a:bodyPr/>
          <a:lstStyle/>
          <a:p>
            <a:pPr fontAlgn="base">
              <a:lnSpc>
                <a:spcPct val="90000"/>
              </a:lnSpc>
              <a:spcAft>
                <a:spcPct val="0"/>
              </a:spcAft>
              <a:defRPr/>
            </a:pPr>
            <a:r>
              <a:rPr lang="en-GB" altLang="es-ES" sz="3600" b="1" dirty="0">
                <a:solidFill>
                  <a:srgbClr val="0432FF"/>
                </a:solidFill>
                <a:latin typeface="Calibri" panose="020F0502020204030204" pitchFamily="34" charset="0"/>
                <a:cs typeface="Calibri"/>
              </a:rPr>
              <a:t>CV problems: </a:t>
            </a:r>
            <a:r>
              <a:rPr lang="en-US" altLang="es-ES" sz="3600" b="1" dirty="0">
                <a:solidFill>
                  <a:srgbClr val="0432FF"/>
                </a:solidFill>
                <a:latin typeface="Calibri" panose="020F0502020204030204" pitchFamily="34" charset="0"/>
                <a:cs typeface="Calibri"/>
              </a:rPr>
              <a:t>Human motion detection</a:t>
            </a:r>
          </a:p>
        </p:txBody>
      </p:sp>
      <p:pic>
        <p:nvPicPr>
          <p:cNvPr id="64515" name="Picture 3" descr="people_wal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270750" cy="4841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6"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50FB2AF-BC5D-B04A-99BD-93E35B93587B}"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B10C0C66-8C39-6045-8F7C-CB3DF70A3B24}"/>
              </a:ext>
            </a:extLst>
          </p:cNvPr>
          <p:cNvSpPr>
            <a:spLocks noGrp="1"/>
          </p:cNvSpPr>
          <p:nvPr>
            <p:ph type="sldNum" sz="quarter" idx="12"/>
          </p:nvPr>
        </p:nvSpPr>
        <p:spPr/>
        <p:txBody>
          <a:bodyPr/>
          <a:lstStyle/>
          <a:p>
            <a:pPr>
              <a:defRPr/>
            </a:pPr>
            <a:fld id="{92C0268C-C029-4760-98E8-5BF4E76A023E}" type="slidenum">
              <a:rPr lang="en-US" smtClean="0"/>
              <a:pPr>
                <a:defRPr/>
              </a:pPr>
              <a:t>40</a:t>
            </a:fld>
            <a:endParaRPr lang="en-US"/>
          </a:p>
        </p:txBody>
      </p:sp>
    </p:spTree>
    <p:extLst>
      <p:ext uri="{BB962C8B-B14F-4D97-AF65-F5344CB8AC3E}">
        <p14:creationId xmlns:p14="http://schemas.microsoft.com/office/powerpoint/2010/main" val="3937190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28600" y="304800"/>
            <a:ext cx="8915400" cy="990600"/>
          </a:xfrm>
        </p:spPr>
        <p:txBody>
          <a:bodyPr/>
          <a:lstStyle/>
          <a:p>
            <a:pPr fontAlgn="base">
              <a:lnSpc>
                <a:spcPct val="90000"/>
              </a:lnSpc>
              <a:spcAft>
                <a:spcPct val="0"/>
              </a:spcAft>
              <a:defRPr/>
            </a:pPr>
            <a:r>
              <a:rPr lang="en-US" altLang="es-ES" sz="3600" b="1" dirty="0">
                <a:solidFill>
                  <a:srgbClr val="0432FF"/>
                </a:solidFill>
                <a:latin typeface="Calibri" panose="020F0502020204030204" pitchFamily="34" charset="0"/>
                <a:cs typeface="Calibri"/>
                <a:hlinkClick r:id="rId9"/>
              </a:rPr>
              <a:t>Johansson</a:t>
            </a:r>
            <a:r>
              <a:rPr lang="es-ES_tradnl" altLang="en-US" sz="3600" b="1" dirty="0">
                <a:solidFill>
                  <a:srgbClr val="0432FF"/>
                </a:solidFill>
                <a:latin typeface="Calibri" panose="020F0502020204030204" pitchFamily="34" charset="0"/>
                <a:cs typeface="Calibri"/>
                <a:hlinkClick r:id="rId9"/>
              </a:rPr>
              <a:t>’</a:t>
            </a:r>
            <a:r>
              <a:rPr lang="en-US" altLang="ja-JP" sz="3600" b="1" dirty="0">
                <a:solidFill>
                  <a:srgbClr val="0432FF"/>
                </a:solidFill>
                <a:latin typeface="Calibri" panose="020F0502020204030204" pitchFamily="34" charset="0"/>
                <a:cs typeface="Calibri"/>
                <a:hlinkClick r:id="rId9"/>
              </a:rPr>
              <a:t>s experiments </a:t>
            </a:r>
            <a:r>
              <a:rPr lang="en-US" altLang="ja-JP" sz="3600" b="1" dirty="0">
                <a:solidFill>
                  <a:srgbClr val="0432FF"/>
                </a:solidFill>
                <a:latin typeface="Calibri" panose="020F0502020204030204" pitchFamily="34" charset="0"/>
                <a:cs typeface="Calibri"/>
              </a:rPr>
              <a:t>[</a:t>
            </a:r>
            <a:r>
              <a:rPr lang="es-ES_tradnl" altLang="ja-JP" sz="3600" b="1" dirty="0">
                <a:solidFill>
                  <a:srgbClr val="0432FF"/>
                </a:solidFill>
                <a:latin typeface="Calibri" panose="020F0502020204030204" pitchFamily="34" charset="0"/>
                <a:cs typeface="Calibri"/>
              </a:rPr>
              <a:t>‘</a:t>
            </a:r>
            <a:r>
              <a:rPr lang="en-US" altLang="ja-JP" sz="3600" b="1" dirty="0">
                <a:solidFill>
                  <a:srgbClr val="0432FF"/>
                </a:solidFill>
                <a:latin typeface="Calibri" panose="020F0502020204030204" pitchFamily="34" charset="0"/>
                <a:cs typeface="Calibri"/>
              </a:rPr>
              <a:t>70s]</a:t>
            </a:r>
            <a:endParaRPr lang="en-US" altLang="es-ES" sz="3600" b="1" dirty="0">
              <a:solidFill>
                <a:srgbClr val="0432FF"/>
              </a:solidFill>
              <a:latin typeface="Calibri" panose="020F0502020204030204" pitchFamily="34" charset="0"/>
              <a:cs typeface="Calibri"/>
            </a:endParaRPr>
          </a:p>
        </p:txBody>
      </p:sp>
      <p:pic>
        <p:nvPicPr>
          <p:cNvPr id="6" name="walk_full.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10">
            <a:extLst>
              <a:ext uri="{28A0092B-C50C-407E-A947-70E740481C1C}">
                <a14:useLocalDpi xmlns:a14="http://schemas.microsoft.com/office/drawing/2010/main" val="0"/>
              </a:ext>
            </a:extLst>
          </a:blip>
          <a:srcRect/>
          <a:stretch>
            <a:fillRect/>
          </a:stretch>
        </p:blipFill>
        <p:spPr bwMode="auto">
          <a:xfrm>
            <a:off x="838200" y="2209800"/>
            <a:ext cx="3657600" cy="325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happy_full.avi">
            <a:hlinkClick r:id="" action="ppaction://media"/>
          </p:cNvPr>
          <p:cNvPicPr>
            <a:picLocks noRot="1" noChangeAspect="1"/>
          </p:cNvPicPr>
          <p:nvPr>
            <a:videoFile r:link="rId4"/>
            <p:extLst>
              <p:ext uri="{DAA4B4D4-6D71-4841-9C94-3DE7FCFB9230}">
                <p14:media xmlns:p14="http://schemas.microsoft.com/office/powerpoint/2010/main" r:link="rId3"/>
              </p:ext>
            </p:extLst>
          </p:nvPr>
        </p:nvPicPr>
        <p:blipFill>
          <a:blip r:embed="rId11">
            <a:extLst>
              <a:ext uri="{28A0092B-C50C-407E-A947-70E740481C1C}">
                <a14:useLocalDpi xmlns:a14="http://schemas.microsoft.com/office/drawing/2010/main" val="0"/>
              </a:ext>
            </a:extLst>
          </a:blip>
          <a:srcRect/>
          <a:stretch>
            <a:fillRect/>
          </a:stretch>
        </p:blipFill>
        <p:spPr bwMode="auto">
          <a:xfrm>
            <a:off x="3657600" y="2305050"/>
            <a:ext cx="2495550" cy="325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dance_full.avi">
            <a:hlinkClick r:id="" action="ppaction://media"/>
          </p:cNvPr>
          <p:cNvPicPr>
            <a:picLocks noRot="1" noChangeAspect="1"/>
          </p:cNvPicPr>
          <p:nvPr>
            <a:videoFile r:link="rId6"/>
            <p:extLst>
              <p:ext uri="{DAA4B4D4-6D71-4841-9C94-3DE7FCFB9230}">
                <p14:media xmlns:p14="http://schemas.microsoft.com/office/powerpoint/2010/main" r:link="rId5"/>
              </p:ext>
            </p:extLst>
          </p:nvPr>
        </p:nvPicPr>
        <p:blipFill>
          <a:blip r:embed="rId12">
            <a:extLst>
              <a:ext uri="{28A0092B-C50C-407E-A947-70E740481C1C}">
                <a14:useLocalDpi xmlns:a14="http://schemas.microsoft.com/office/drawing/2010/main" val="0"/>
              </a:ext>
            </a:extLst>
          </a:blip>
          <a:srcRect/>
          <a:stretch>
            <a:fillRect/>
          </a:stretch>
        </p:blipFill>
        <p:spPr bwMode="auto">
          <a:xfrm>
            <a:off x="6477000" y="2228850"/>
            <a:ext cx="2438400" cy="325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43" name="Marcador de fecha 2"/>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C30265E1-174E-C54F-A0AA-E5E19FBE2080}"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9B62B083-7D46-D743-A9F6-B02C4446A368}"/>
              </a:ext>
            </a:extLst>
          </p:cNvPr>
          <p:cNvSpPr>
            <a:spLocks noGrp="1"/>
          </p:cNvSpPr>
          <p:nvPr>
            <p:ph type="sldNum" sz="quarter" idx="12"/>
          </p:nvPr>
        </p:nvSpPr>
        <p:spPr/>
        <p:txBody>
          <a:bodyPr/>
          <a:lstStyle/>
          <a:p>
            <a:pPr>
              <a:defRPr/>
            </a:pPr>
            <a:fld id="{92C0268C-C029-4760-98E8-5BF4E76A023E}" type="slidenum">
              <a:rPr lang="en-US" smtClean="0"/>
              <a:pPr>
                <a:defRPr/>
              </a:pPr>
              <a:t>41</a:t>
            </a:fld>
            <a:endParaRPr lang="en-US"/>
          </a:p>
        </p:txBody>
      </p:sp>
    </p:spTree>
    <p:extLst>
      <p:ext uri="{BB962C8B-B14F-4D97-AF65-F5344CB8AC3E}">
        <p14:creationId xmlns:p14="http://schemas.microsoft.com/office/powerpoint/2010/main" val="17714774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nodeType="clickPar">
                      <p:stCondLst>
                        <p:cond delay="0"/>
                      </p:stCondLst>
                      <p:childTnLst>
                        <p:par>
                          <p:cTn id="16" fill="hold" nodeType="withGroup">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1306513" y="476250"/>
            <a:ext cx="5673348"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nSpc>
                <a:spcPct val="90000"/>
              </a:lnSpc>
              <a:spcBef>
                <a:spcPct val="0"/>
              </a:spcBef>
              <a:buNone/>
              <a:defRPr/>
            </a:pPr>
            <a:r>
              <a:rPr lang="en-US" altLang="es-ES" sz="3600" spc="-100" dirty="0">
                <a:solidFill>
                  <a:srgbClr val="0432FF"/>
                </a:solidFill>
                <a:ea typeface="+mj-ea"/>
                <a:cs typeface="Calibri"/>
              </a:rPr>
              <a:t>CV problems: Object detection</a:t>
            </a:r>
          </a:p>
        </p:txBody>
      </p:sp>
      <p:pic>
        <p:nvPicPr>
          <p:cNvPr id="66563" name="Picture 7" descr="IMG_3534"/>
          <p:cNvPicPr>
            <a:picLocks noChangeAspect="1" noChangeArrowheads="1"/>
          </p:cNvPicPr>
          <p:nvPr/>
        </p:nvPicPr>
        <p:blipFill>
          <a:blip r:embed="rId2">
            <a:extLst>
              <a:ext uri="{28A0092B-C50C-407E-A947-70E740481C1C}">
                <a14:useLocalDpi xmlns:a14="http://schemas.microsoft.com/office/drawing/2010/main" val="0"/>
              </a:ext>
            </a:extLst>
          </a:blip>
          <a:srcRect t="8163" b="17346"/>
          <a:stretch>
            <a:fillRect/>
          </a:stretch>
        </p:blipFill>
        <p:spPr bwMode="auto">
          <a:xfrm>
            <a:off x="2339975" y="1412875"/>
            <a:ext cx="4535488" cy="484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276600" y="4005263"/>
            <a:ext cx="674688" cy="1617662"/>
          </a:xfrm>
          <a:prstGeom prst="rect">
            <a:avLst/>
          </a:prstGeom>
          <a:noFill/>
          <a:ln w="1905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FontTx/>
              <a:buChar char="•"/>
              <a:defRPr/>
            </a:pPr>
            <a:endParaRPr lang="en-US" dirty="0">
              <a:latin typeface="Calibri" pitchFamily="34" charset="0"/>
            </a:endParaRPr>
          </a:p>
        </p:txBody>
      </p:sp>
      <p:sp>
        <p:nvSpPr>
          <p:cNvPr id="7" name="Rectangle 6"/>
          <p:cNvSpPr/>
          <p:nvPr/>
        </p:nvSpPr>
        <p:spPr>
          <a:xfrm>
            <a:off x="5724525" y="4365625"/>
            <a:ext cx="809625" cy="1941513"/>
          </a:xfrm>
          <a:prstGeom prst="rect">
            <a:avLst/>
          </a:prstGeom>
          <a:noFill/>
          <a:ln w="1905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20000"/>
              </a:spcBef>
              <a:buFontTx/>
              <a:buChar char="•"/>
              <a:defRPr/>
            </a:pPr>
            <a:endParaRPr lang="en-US" dirty="0">
              <a:latin typeface="Calibri" pitchFamily="34" charset="0"/>
            </a:endParaRPr>
          </a:p>
        </p:txBody>
      </p:sp>
      <p:sp>
        <p:nvSpPr>
          <p:cNvPr id="2" name="Date Placeholder 1">
            <a:extLst>
              <a:ext uri="{FF2B5EF4-FFF2-40B4-BE49-F238E27FC236}">
                <a16:creationId xmlns:a16="http://schemas.microsoft.com/office/drawing/2014/main" id="{C9E8AFCE-4338-814E-8C30-B337C003EC30}"/>
              </a:ext>
            </a:extLst>
          </p:cNvPr>
          <p:cNvSpPr>
            <a:spLocks noGrp="1"/>
          </p:cNvSpPr>
          <p:nvPr>
            <p:ph type="dt" sz="half" idx="10"/>
          </p:nvPr>
        </p:nvSpPr>
        <p:spPr/>
        <p:txBody>
          <a:bodyPr/>
          <a:lstStyle/>
          <a:p>
            <a:pPr>
              <a:defRPr/>
            </a:pPr>
            <a:fld id="{084CDD02-56FE-8A45-8218-3E35EE77383C}" type="datetime10">
              <a:rPr lang="es-ES_tradnl" smtClean="0"/>
              <a:t>14:08</a:t>
            </a:fld>
            <a:endParaRPr lang="en-US" dirty="0"/>
          </a:p>
        </p:txBody>
      </p:sp>
      <p:sp>
        <p:nvSpPr>
          <p:cNvPr id="3" name="Slide Number Placeholder 2">
            <a:extLst>
              <a:ext uri="{FF2B5EF4-FFF2-40B4-BE49-F238E27FC236}">
                <a16:creationId xmlns:a16="http://schemas.microsoft.com/office/drawing/2014/main" id="{066F50FB-7C07-2341-B708-71420BB909BD}"/>
              </a:ext>
            </a:extLst>
          </p:cNvPr>
          <p:cNvSpPr>
            <a:spLocks noGrp="1"/>
          </p:cNvSpPr>
          <p:nvPr>
            <p:ph type="sldNum" sz="quarter" idx="12"/>
          </p:nvPr>
        </p:nvSpPr>
        <p:spPr/>
        <p:txBody>
          <a:bodyPr/>
          <a:lstStyle/>
          <a:p>
            <a:pPr>
              <a:defRPr/>
            </a:pPr>
            <a:fld id="{92C0268C-C029-4760-98E8-5BF4E76A023E}" type="slidenum">
              <a:rPr lang="en-US" smtClean="0"/>
              <a:pPr>
                <a:defRPr/>
              </a:pPr>
              <a:t>42</a:t>
            </a:fld>
            <a:endParaRPr lang="en-US"/>
          </a:p>
        </p:txBody>
      </p:sp>
    </p:spTree>
    <p:extLst>
      <p:ext uri="{BB962C8B-B14F-4D97-AF65-F5344CB8AC3E}">
        <p14:creationId xmlns:p14="http://schemas.microsoft.com/office/powerpoint/2010/main" val="3551329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5" descr="IMG_3534"/>
          <p:cNvPicPr>
            <a:picLocks noChangeAspect="1" noChangeArrowheads="1"/>
          </p:cNvPicPr>
          <p:nvPr/>
        </p:nvPicPr>
        <p:blipFill>
          <a:blip r:embed="rId2">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39" name="Text Box 3"/>
          <p:cNvSpPr txBox="1">
            <a:spLocks noChangeArrowheads="1"/>
          </p:cNvSpPr>
          <p:nvPr/>
        </p:nvSpPr>
        <p:spPr bwMode="auto">
          <a:xfrm>
            <a:off x="2323306" y="272256"/>
            <a:ext cx="3999813"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eaLnBrk="1" hangingPunct="1">
              <a:lnSpc>
                <a:spcPct val="90000"/>
              </a:lnSpc>
              <a:spcBef>
                <a:spcPct val="0"/>
              </a:spcBef>
              <a:buNone/>
              <a:defRPr/>
            </a:pPr>
            <a:r>
              <a:rPr lang="en-US" altLang="es-ES" sz="3600" spc="-100" dirty="0">
                <a:solidFill>
                  <a:srgbClr val="0432FF"/>
                </a:solidFill>
                <a:ea typeface="+mj-ea"/>
                <a:cs typeface="Calibri"/>
              </a:rPr>
              <a:t>Object categorization</a:t>
            </a:r>
          </a:p>
        </p:txBody>
      </p:sp>
      <p:sp>
        <p:nvSpPr>
          <p:cNvPr id="67588" name="Text Box 4"/>
          <p:cNvSpPr txBox="1">
            <a:spLocks noChangeArrowheads="1"/>
          </p:cNvSpPr>
          <p:nvPr/>
        </p:nvSpPr>
        <p:spPr bwMode="auto">
          <a:xfrm>
            <a:off x="5334000" y="1219200"/>
            <a:ext cx="19812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mountain</a:t>
            </a:r>
          </a:p>
        </p:txBody>
      </p:sp>
      <p:sp>
        <p:nvSpPr>
          <p:cNvPr id="67589" name="Text Box 5"/>
          <p:cNvSpPr txBox="1">
            <a:spLocks noChangeArrowheads="1"/>
          </p:cNvSpPr>
          <p:nvPr/>
        </p:nvSpPr>
        <p:spPr bwMode="auto">
          <a:xfrm>
            <a:off x="4953000" y="3276600"/>
            <a:ext cx="18288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building</a:t>
            </a:r>
          </a:p>
        </p:txBody>
      </p:sp>
      <p:sp>
        <p:nvSpPr>
          <p:cNvPr id="67590" name="Text Box 6"/>
          <p:cNvSpPr txBox="1">
            <a:spLocks noChangeArrowheads="1"/>
          </p:cNvSpPr>
          <p:nvPr/>
        </p:nvSpPr>
        <p:spPr bwMode="auto">
          <a:xfrm>
            <a:off x="1905000" y="2667000"/>
            <a:ext cx="11430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tree</a:t>
            </a:r>
          </a:p>
        </p:txBody>
      </p:sp>
      <p:sp>
        <p:nvSpPr>
          <p:cNvPr id="67591" name="Text Box 8"/>
          <p:cNvSpPr txBox="1">
            <a:spLocks noChangeArrowheads="1"/>
          </p:cNvSpPr>
          <p:nvPr/>
        </p:nvSpPr>
        <p:spPr bwMode="auto">
          <a:xfrm>
            <a:off x="2286000" y="3733800"/>
            <a:ext cx="14478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banner</a:t>
            </a:r>
          </a:p>
        </p:txBody>
      </p:sp>
      <p:sp>
        <p:nvSpPr>
          <p:cNvPr id="67592" name="Text Box 9"/>
          <p:cNvSpPr txBox="1">
            <a:spLocks noChangeArrowheads="1"/>
          </p:cNvSpPr>
          <p:nvPr/>
        </p:nvSpPr>
        <p:spPr bwMode="auto">
          <a:xfrm>
            <a:off x="5638800" y="5638800"/>
            <a:ext cx="15240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vendor</a:t>
            </a:r>
          </a:p>
        </p:txBody>
      </p:sp>
      <p:sp>
        <p:nvSpPr>
          <p:cNvPr id="67593" name="Text Box 10"/>
          <p:cNvSpPr txBox="1">
            <a:spLocks noChangeArrowheads="1"/>
          </p:cNvSpPr>
          <p:nvPr/>
        </p:nvSpPr>
        <p:spPr bwMode="auto">
          <a:xfrm>
            <a:off x="2743200" y="6096000"/>
            <a:ext cx="19050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people</a:t>
            </a:r>
          </a:p>
        </p:txBody>
      </p:sp>
      <p:sp>
        <p:nvSpPr>
          <p:cNvPr id="67594" name="Text Box 13"/>
          <p:cNvSpPr txBox="1">
            <a:spLocks noChangeArrowheads="1"/>
          </p:cNvSpPr>
          <p:nvPr/>
        </p:nvSpPr>
        <p:spPr bwMode="auto">
          <a:xfrm>
            <a:off x="4648200" y="4648200"/>
            <a:ext cx="2133600" cy="48736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b="1">
                <a:solidFill>
                  <a:srgbClr val="FFFF00"/>
                </a:solidFill>
              </a:rPr>
              <a:t>street lamp</a:t>
            </a:r>
          </a:p>
        </p:txBody>
      </p:sp>
      <p:sp>
        <p:nvSpPr>
          <p:cNvPr id="2" name="Date Placeholder 1">
            <a:extLst>
              <a:ext uri="{FF2B5EF4-FFF2-40B4-BE49-F238E27FC236}">
                <a16:creationId xmlns:a16="http://schemas.microsoft.com/office/drawing/2014/main" id="{0FABFBC8-9D75-F74B-8AE7-CE0FE5A48453}"/>
              </a:ext>
            </a:extLst>
          </p:cNvPr>
          <p:cNvSpPr>
            <a:spLocks noGrp="1"/>
          </p:cNvSpPr>
          <p:nvPr>
            <p:ph type="dt" sz="half" idx="10"/>
          </p:nvPr>
        </p:nvSpPr>
        <p:spPr/>
        <p:txBody>
          <a:bodyPr/>
          <a:lstStyle/>
          <a:p>
            <a:pPr>
              <a:defRPr/>
            </a:pPr>
            <a:fld id="{9650F6A8-88E6-D54A-AA89-78C7127D8785}" type="datetime10">
              <a:rPr lang="es-ES_tradnl" smtClean="0"/>
              <a:t>14:08</a:t>
            </a:fld>
            <a:endParaRPr lang="en-US" dirty="0"/>
          </a:p>
        </p:txBody>
      </p:sp>
      <p:sp>
        <p:nvSpPr>
          <p:cNvPr id="3" name="Slide Number Placeholder 2">
            <a:extLst>
              <a:ext uri="{FF2B5EF4-FFF2-40B4-BE49-F238E27FC236}">
                <a16:creationId xmlns:a16="http://schemas.microsoft.com/office/drawing/2014/main" id="{7386553A-DA59-794F-8183-23FFD847EBED}"/>
              </a:ext>
            </a:extLst>
          </p:cNvPr>
          <p:cNvSpPr>
            <a:spLocks noGrp="1"/>
          </p:cNvSpPr>
          <p:nvPr>
            <p:ph type="sldNum" sz="quarter" idx="12"/>
          </p:nvPr>
        </p:nvSpPr>
        <p:spPr/>
        <p:txBody>
          <a:bodyPr/>
          <a:lstStyle/>
          <a:p>
            <a:pPr>
              <a:defRPr/>
            </a:pPr>
            <a:fld id="{92C0268C-C029-4760-98E8-5BF4E76A023E}" type="slidenum">
              <a:rPr lang="en-US" smtClean="0"/>
              <a:pPr>
                <a:defRPr/>
              </a:pPr>
              <a:t>43</a:t>
            </a:fld>
            <a:endParaRPr lang="en-US"/>
          </a:p>
        </p:txBody>
      </p:sp>
    </p:spTree>
    <p:extLst>
      <p:ext uri="{BB962C8B-B14F-4D97-AF65-F5344CB8AC3E}">
        <p14:creationId xmlns:p14="http://schemas.microsoft.com/office/powerpoint/2010/main" val="1014207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normAutofit/>
          </a:bodyPr>
          <a:lstStyle/>
          <a:p>
            <a:pPr fontAlgn="base">
              <a:lnSpc>
                <a:spcPct val="90000"/>
              </a:lnSpc>
              <a:spcAft>
                <a:spcPct val="0"/>
              </a:spcAft>
              <a:defRPr/>
            </a:pPr>
            <a:r>
              <a:rPr lang="en-US" altLang="es-ES" sz="3600" b="1" dirty="0">
                <a:solidFill>
                  <a:srgbClr val="0432FF"/>
                </a:solidFill>
                <a:latin typeface="Calibri" panose="020F0502020204030204" pitchFamily="34" charset="0"/>
                <a:cs typeface="Calibri"/>
              </a:rPr>
              <a:t>Object and person recognition</a:t>
            </a:r>
          </a:p>
        </p:txBody>
      </p:sp>
      <p:pic>
        <p:nvPicPr>
          <p:cNvPr id="974850" name="Picture 2"/>
          <p:cNvPicPr>
            <a:picLocks noChangeAspect="1" noChangeArrowheads="1"/>
          </p:cNvPicPr>
          <p:nvPr/>
        </p:nvPicPr>
        <p:blipFill>
          <a:blip r:embed="rId3"/>
          <a:srcRect/>
          <a:stretch>
            <a:fillRect/>
          </a:stretch>
        </p:blipFill>
        <p:spPr bwMode="auto">
          <a:xfrm>
            <a:off x="468313" y="1989138"/>
            <a:ext cx="8340725" cy="3527425"/>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2C35C951-2F92-8544-A192-1BAC6C9535AF}"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0DD42516-3256-3242-A2C4-AAB195952A60}"/>
              </a:ext>
            </a:extLst>
          </p:cNvPr>
          <p:cNvSpPr>
            <a:spLocks noGrp="1"/>
          </p:cNvSpPr>
          <p:nvPr>
            <p:ph type="sldNum" sz="quarter" idx="12"/>
          </p:nvPr>
        </p:nvSpPr>
        <p:spPr/>
        <p:txBody>
          <a:bodyPr/>
          <a:lstStyle/>
          <a:p>
            <a:pPr>
              <a:defRPr/>
            </a:pPr>
            <a:fld id="{92C0268C-C029-4760-98E8-5BF4E76A023E}" type="slidenum">
              <a:rPr lang="en-US" smtClean="0"/>
              <a:pPr>
                <a:defRPr/>
              </a:pPr>
              <a:t>44</a:t>
            </a:fld>
            <a:endParaRPr lang="en-US"/>
          </a:p>
        </p:txBody>
      </p:sp>
    </p:spTree>
    <p:extLst>
      <p:ext uri="{BB962C8B-B14F-4D97-AF65-F5344CB8AC3E}">
        <p14:creationId xmlns:p14="http://schemas.microsoft.com/office/powerpoint/2010/main" val="12052436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228725" y="260350"/>
            <a:ext cx="5504071"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nSpc>
                <a:spcPct val="90000"/>
              </a:lnSpc>
              <a:spcBef>
                <a:spcPct val="0"/>
              </a:spcBef>
              <a:buNone/>
              <a:defRPr/>
            </a:pPr>
            <a:r>
              <a:rPr lang="en-US" altLang="es-ES" sz="3600" spc="-100" dirty="0">
                <a:solidFill>
                  <a:srgbClr val="0432FF"/>
                </a:solidFill>
                <a:ea typeface="+mj-ea"/>
                <a:cs typeface="Calibri"/>
              </a:rPr>
              <a:t>What do humans care about?</a:t>
            </a:r>
          </a:p>
        </p:txBody>
      </p:sp>
      <p:pic>
        <p:nvPicPr>
          <p:cNvPr id="70659" name="Picture 3" descr="031111_034757+8_beijing_e031124"/>
          <p:cNvPicPr>
            <a:picLocks noChangeAspect="1" noChangeArrowheads="1"/>
          </p:cNvPicPr>
          <p:nvPr/>
        </p:nvPicPr>
        <p:blipFill>
          <a:blip r:embed="rId2">
            <a:lum bright="-6000" contrast="18000"/>
            <a:extLst>
              <a:ext uri="{28A0092B-C50C-407E-A947-70E740481C1C}">
                <a14:useLocalDpi xmlns:a14="http://schemas.microsoft.com/office/drawing/2010/main" val="0"/>
              </a:ext>
            </a:extLst>
          </a:blip>
          <a:srcRect l="7777" t="1466" r="16173"/>
          <a:stretch>
            <a:fillRect/>
          </a:stretch>
        </p:blipFill>
        <p:spPr bwMode="auto">
          <a:xfrm>
            <a:off x="0" y="765175"/>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660" name="Text Box 4"/>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9E99C9F0-66C9-E84A-9A6E-6C8C6CF630C4}"/>
              </a:ext>
            </a:extLst>
          </p:cNvPr>
          <p:cNvSpPr>
            <a:spLocks noGrp="1"/>
          </p:cNvSpPr>
          <p:nvPr>
            <p:ph type="dt" sz="half" idx="10"/>
          </p:nvPr>
        </p:nvSpPr>
        <p:spPr/>
        <p:txBody>
          <a:bodyPr/>
          <a:lstStyle/>
          <a:p>
            <a:pPr>
              <a:defRPr/>
            </a:pPr>
            <a:fld id="{453AE5BB-58BA-7048-90C7-43445414C8D3}" type="datetime10">
              <a:rPr lang="es-ES_tradnl" smtClean="0"/>
              <a:t>14:08</a:t>
            </a:fld>
            <a:endParaRPr lang="en-US" dirty="0"/>
          </a:p>
        </p:txBody>
      </p:sp>
      <p:sp>
        <p:nvSpPr>
          <p:cNvPr id="3" name="Slide Number Placeholder 2">
            <a:extLst>
              <a:ext uri="{FF2B5EF4-FFF2-40B4-BE49-F238E27FC236}">
                <a16:creationId xmlns:a16="http://schemas.microsoft.com/office/drawing/2014/main" id="{EB323303-875D-C74E-9C01-7377433F73F8}"/>
              </a:ext>
            </a:extLst>
          </p:cNvPr>
          <p:cNvSpPr>
            <a:spLocks noGrp="1"/>
          </p:cNvSpPr>
          <p:nvPr>
            <p:ph type="sldNum" sz="quarter" idx="12"/>
          </p:nvPr>
        </p:nvSpPr>
        <p:spPr/>
        <p:txBody>
          <a:bodyPr/>
          <a:lstStyle/>
          <a:p>
            <a:pPr>
              <a:defRPr/>
            </a:pPr>
            <a:fld id="{92C0268C-C029-4760-98E8-5BF4E76A023E}" type="slidenum">
              <a:rPr lang="en-US" smtClean="0"/>
              <a:pPr>
                <a:defRPr/>
              </a:pPr>
              <a:t>45</a:t>
            </a:fld>
            <a:endParaRPr lang="en-US"/>
          </a:p>
        </p:txBody>
      </p:sp>
    </p:spTree>
    <p:extLst>
      <p:ext uri="{BB962C8B-B14F-4D97-AF65-F5344CB8AC3E}">
        <p14:creationId xmlns:p14="http://schemas.microsoft.com/office/powerpoint/2010/main" val="565192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Oval 3"/>
          <p:cNvSpPr>
            <a:spLocks noChangeArrowheads="1"/>
          </p:cNvSpPr>
          <p:nvPr/>
        </p:nvSpPr>
        <p:spPr bwMode="auto">
          <a:xfrm>
            <a:off x="0" y="5334000"/>
            <a:ext cx="4114800" cy="1524000"/>
          </a:xfrm>
          <a:prstGeom prst="ellipse">
            <a:avLst/>
          </a:prstGeom>
          <a:solidFill>
            <a:srgbClr val="FF99CC">
              <a:alpha val="49019"/>
            </a:srgbClr>
          </a:solidFill>
          <a:ln w="101600">
            <a:solidFill>
              <a:srgbClr val="FF00FF"/>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ca-ES" altLang="es-ES" sz="2800"/>
          </a:p>
        </p:txBody>
      </p:sp>
      <p:sp>
        <p:nvSpPr>
          <p:cNvPr id="69636" name="Text Box 4"/>
          <p:cNvSpPr txBox="1">
            <a:spLocks noChangeArrowheads="1"/>
          </p:cNvSpPr>
          <p:nvPr/>
        </p:nvSpPr>
        <p:spPr bwMode="auto">
          <a:xfrm>
            <a:off x="1476375" y="188913"/>
            <a:ext cx="4785605"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eaLnBrk="1" hangingPunct="1">
              <a:lnSpc>
                <a:spcPct val="90000"/>
              </a:lnSpc>
              <a:spcBef>
                <a:spcPct val="0"/>
              </a:spcBef>
              <a:buNone/>
              <a:defRPr/>
            </a:pPr>
            <a:r>
              <a:rPr lang="en-US" altLang="es-ES" sz="3600" spc="-100" dirty="0">
                <a:solidFill>
                  <a:srgbClr val="0432FF"/>
                </a:solidFill>
                <a:ea typeface="+mj-ea"/>
                <a:cs typeface="Calibri"/>
              </a:rPr>
              <a:t>Verification: is that a bus?</a:t>
            </a:r>
          </a:p>
        </p:txBody>
      </p:sp>
      <p:sp>
        <p:nvSpPr>
          <p:cNvPr id="71685" name="Text Box 5"/>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DD4BEA11-85A8-C24F-AD82-D9892F83CA42}"/>
              </a:ext>
            </a:extLst>
          </p:cNvPr>
          <p:cNvSpPr>
            <a:spLocks noGrp="1"/>
          </p:cNvSpPr>
          <p:nvPr>
            <p:ph type="dt" sz="half" idx="10"/>
          </p:nvPr>
        </p:nvSpPr>
        <p:spPr/>
        <p:txBody>
          <a:bodyPr/>
          <a:lstStyle/>
          <a:p>
            <a:pPr>
              <a:defRPr/>
            </a:pPr>
            <a:fld id="{5A7DA3B2-06DE-8840-BF2A-4AA4A9A4CE65}" type="datetime10">
              <a:rPr lang="es-ES_tradnl" smtClean="0"/>
              <a:t>14:08</a:t>
            </a:fld>
            <a:endParaRPr lang="en-US" dirty="0"/>
          </a:p>
        </p:txBody>
      </p:sp>
      <p:sp>
        <p:nvSpPr>
          <p:cNvPr id="3" name="Slide Number Placeholder 2">
            <a:extLst>
              <a:ext uri="{FF2B5EF4-FFF2-40B4-BE49-F238E27FC236}">
                <a16:creationId xmlns:a16="http://schemas.microsoft.com/office/drawing/2014/main" id="{B8882C52-7B7C-FB4C-8C57-42A1847F8077}"/>
              </a:ext>
            </a:extLst>
          </p:cNvPr>
          <p:cNvSpPr>
            <a:spLocks noGrp="1"/>
          </p:cNvSpPr>
          <p:nvPr>
            <p:ph type="sldNum" sz="quarter" idx="12"/>
          </p:nvPr>
        </p:nvSpPr>
        <p:spPr/>
        <p:txBody>
          <a:bodyPr/>
          <a:lstStyle/>
          <a:p>
            <a:pPr>
              <a:defRPr/>
            </a:pPr>
            <a:fld id="{92C0268C-C029-4760-98E8-5BF4E76A023E}" type="slidenum">
              <a:rPr lang="en-US" smtClean="0"/>
              <a:pPr>
                <a:defRPr/>
              </a:pPr>
              <a:t>46</a:t>
            </a:fld>
            <a:endParaRPr lang="en-US"/>
          </a:p>
        </p:txBody>
      </p:sp>
    </p:spTree>
    <p:extLst>
      <p:ext uri="{BB962C8B-B14F-4D97-AF65-F5344CB8AC3E}">
        <p14:creationId xmlns:p14="http://schemas.microsoft.com/office/powerpoint/2010/main" val="2718396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7" name="Oval 3"/>
          <p:cNvSpPr>
            <a:spLocks noChangeArrowheads="1"/>
          </p:cNvSpPr>
          <p:nvPr/>
        </p:nvSpPr>
        <p:spPr bwMode="auto">
          <a:xfrm>
            <a:off x="3581400" y="5791200"/>
            <a:ext cx="838200" cy="1066800"/>
          </a:xfrm>
          <a:prstGeom prst="ellipse">
            <a:avLst/>
          </a:prstGeom>
          <a:solidFill>
            <a:srgbClr val="FF99CC">
              <a:alpha val="49019"/>
            </a:srgbClr>
          </a:solidFill>
          <a:ln w="101600">
            <a:solidFill>
              <a:srgbClr val="FF00FF"/>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ca-ES" altLang="es-ES" sz="2800"/>
          </a:p>
        </p:txBody>
      </p:sp>
      <p:sp>
        <p:nvSpPr>
          <p:cNvPr id="70660" name="Text Box 4"/>
          <p:cNvSpPr txBox="1">
            <a:spLocks noChangeArrowheads="1"/>
          </p:cNvSpPr>
          <p:nvPr/>
        </p:nvSpPr>
        <p:spPr bwMode="auto">
          <a:xfrm>
            <a:off x="1619250" y="260350"/>
            <a:ext cx="4788234"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nSpc>
                <a:spcPct val="90000"/>
              </a:lnSpc>
              <a:spcBef>
                <a:spcPct val="0"/>
              </a:spcBef>
              <a:buNone/>
              <a:defRPr/>
            </a:pPr>
            <a:r>
              <a:rPr lang="en-US" altLang="es-ES" sz="3600" spc="-100" dirty="0">
                <a:solidFill>
                  <a:srgbClr val="0432FF"/>
                </a:solidFill>
                <a:ea typeface="+mj-ea"/>
                <a:cs typeface="Calibri"/>
              </a:rPr>
              <a:t>Detection: are there cars?</a:t>
            </a:r>
          </a:p>
        </p:txBody>
      </p:sp>
      <p:sp>
        <p:nvSpPr>
          <p:cNvPr id="72709" name="Oval 5"/>
          <p:cNvSpPr>
            <a:spLocks noChangeArrowheads="1"/>
          </p:cNvSpPr>
          <p:nvPr/>
        </p:nvSpPr>
        <p:spPr bwMode="auto">
          <a:xfrm>
            <a:off x="5257800" y="5943600"/>
            <a:ext cx="2286000" cy="914400"/>
          </a:xfrm>
          <a:prstGeom prst="ellipse">
            <a:avLst/>
          </a:prstGeom>
          <a:solidFill>
            <a:srgbClr val="FF99CC">
              <a:alpha val="49019"/>
            </a:srgbClr>
          </a:solidFill>
          <a:ln w="101600">
            <a:solidFill>
              <a:srgbClr val="FF00FF"/>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ca-ES" altLang="es-ES" sz="2800"/>
          </a:p>
        </p:txBody>
      </p:sp>
      <p:sp>
        <p:nvSpPr>
          <p:cNvPr id="72710" name="Text Box 6"/>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D8198D5B-E6C4-DF4B-A0E6-538A94028473}"/>
              </a:ext>
            </a:extLst>
          </p:cNvPr>
          <p:cNvSpPr>
            <a:spLocks noGrp="1"/>
          </p:cNvSpPr>
          <p:nvPr>
            <p:ph type="dt" sz="half" idx="10"/>
          </p:nvPr>
        </p:nvSpPr>
        <p:spPr/>
        <p:txBody>
          <a:bodyPr/>
          <a:lstStyle/>
          <a:p>
            <a:pPr>
              <a:defRPr/>
            </a:pPr>
            <a:fld id="{0180FF77-9BA2-6641-99B8-45C974DA061D}" type="datetime10">
              <a:rPr lang="es-ES_tradnl" smtClean="0"/>
              <a:t>14:08</a:t>
            </a:fld>
            <a:endParaRPr lang="en-US" dirty="0"/>
          </a:p>
        </p:txBody>
      </p:sp>
      <p:sp>
        <p:nvSpPr>
          <p:cNvPr id="3" name="Slide Number Placeholder 2">
            <a:extLst>
              <a:ext uri="{FF2B5EF4-FFF2-40B4-BE49-F238E27FC236}">
                <a16:creationId xmlns:a16="http://schemas.microsoft.com/office/drawing/2014/main" id="{5AE5B651-995A-EA47-BA72-7A7EAAFF6234}"/>
              </a:ext>
            </a:extLst>
          </p:cNvPr>
          <p:cNvSpPr>
            <a:spLocks noGrp="1"/>
          </p:cNvSpPr>
          <p:nvPr>
            <p:ph type="sldNum" sz="quarter" idx="12"/>
          </p:nvPr>
        </p:nvSpPr>
        <p:spPr/>
        <p:txBody>
          <a:bodyPr/>
          <a:lstStyle/>
          <a:p>
            <a:pPr>
              <a:defRPr/>
            </a:pPr>
            <a:fld id="{92C0268C-C029-4760-98E8-5BF4E76A023E}" type="slidenum">
              <a:rPr lang="en-US" smtClean="0"/>
              <a:pPr>
                <a:defRPr/>
              </a:pPr>
              <a:t>47</a:t>
            </a:fld>
            <a:endParaRPr lang="en-US"/>
          </a:p>
        </p:txBody>
      </p:sp>
    </p:spTree>
    <p:extLst>
      <p:ext uri="{BB962C8B-B14F-4D97-AF65-F5344CB8AC3E}">
        <p14:creationId xmlns:p14="http://schemas.microsoft.com/office/powerpoint/2010/main" val="3513391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1" name="Oval 3"/>
          <p:cNvSpPr>
            <a:spLocks noChangeArrowheads="1"/>
          </p:cNvSpPr>
          <p:nvPr/>
        </p:nvSpPr>
        <p:spPr bwMode="auto">
          <a:xfrm>
            <a:off x="3048000" y="4038600"/>
            <a:ext cx="1219200" cy="1524000"/>
          </a:xfrm>
          <a:prstGeom prst="ellipse">
            <a:avLst/>
          </a:prstGeom>
          <a:solidFill>
            <a:srgbClr val="FF99CC">
              <a:alpha val="49019"/>
            </a:srgbClr>
          </a:solidFill>
          <a:ln w="101600">
            <a:solidFill>
              <a:srgbClr val="FF00FF"/>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ca-ES" altLang="es-ES" sz="2800"/>
          </a:p>
        </p:txBody>
      </p:sp>
      <p:sp>
        <p:nvSpPr>
          <p:cNvPr id="71684" name="Text Box 4"/>
          <p:cNvSpPr txBox="1">
            <a:spLocks noChangeArrowheads="1"/>
          </p:cNvSpPr>
          <p:nvPr/>
        </p:nvSpPr>
        <p:spPr bwMode="auto">
          <a:xfrm>
            <a:off x="876867" y="250942"/>
            <a:ext cx="7140161"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eaLnBrk="1" fontAlgn="auto" hangingPunct="1">
              <a:lnSpc>
                <a:spcPct val="90000"/>
              </a:lnSpc>
              <a:spcBef>
                <a:spcPct val="0"/>
              </a:spcBef>
              <a:spcAft>
                <a:spcPts val="0"/>
              </a:spcAft>
              <a:buFontTx/>
              <a:buNone/>
              <a:defRPr/>
            </a:pPr>
            <a:r>
              <a:rPr lang="en-US" altLang="es-ES" sz="3600" spc="-100" dirty="0">
                <a:solidFill>
                  <a:srgbClr val="0432FF"/>
                </a:solidFill>
                <a:ea typeface="+mj-ea"/>
                <a:cs typeface="Calibri"/>
              </a:rPr>
              <a:t>Identification: is that a picture of Mao?</a:t>
            </a:r>
          </a:p>
        </p:txBody>
      </p:sp>
      <p:sp>
        <p:nvSpPr>
          <p:cNvPr id="73733" name="Text Box 5"/>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50BF0277-5D4A-0D4C-8F7B-B32716E29EC9}"/>
              </a:ext>
            </a:extLst>
          </p:cNvPr>
          <p:cNvSpPr>
            <a:spLocks noGrp="1"/>
          </p:cNvSpPr>
          <p:nvPr>
            <p:ph type="dt" sz="half" idx="10"/>
          </p:nvPr>
        </p:nvSpPr>
        <p:spPr/>
        <p:txBody>
          <a:bodyPr/>
          <a:lstStyle/>
          <a:p>
            <a:pPr>
              <a:defRPr/>
            </a:pPr>
            <a:fld id="{E8F27EB9-1A30-3C44-B683-71EE1563FEF3}" type="datetime10">
              <a:rPr lang="es-ES_tradnl" smtClean="0"/>
              <a:t>14:08</a:t>
            </a:fld>
            <a:endParaRPr lang="en-US" dirty="0"/>
          </a:p>
        </p:txBody>
      </p:sp>
      <p:sp>
        <p:nvSpPr>
          <p:cNvPr id="3" name="Slide Number Placeholder 2">
            <a:extLst>
              <a:ext uri="{FF2B5EF4-FFF2-40B4-BE49-F238E27FC236}">
                <a16:creationId xmlns:a16="http://schemas.microsoft.com/office/drawing/2014/main" id="{DABA472A-F335-B747-9E01-A02D635DF7D2}"/>
              </a:ext>
            </a:extLst>
          </p:cNvPr>
          <p:cNvSpPr>
            <a:spLocks noGrp="1"/>
          </p:cNvSpPr>
          <p:nvPr>
            <p:ph type="sldNum" sz="quarter" idx="12"/>
          </p:nvPr>
        </p:nvSpPr>
        <p:spPr/>
        <p:txBody>
          <a:bodyPr/>
          <a:lstStyle/>
          <a:p>
            <a:pPr>
              <a:defRPr/>
            </a:pPr>
            <a:fld id="{92C0268C-C029-4760-98E8-5BF4E76A023E}" type="slidenum">
              <a:rPr lang="en-US" smtClean="0"/>
              <a:pPr>
                <a:defRPr/>
              </a:pPr>
              <a:t>48</a:t>
            </a:fld>
            <a:endParaRPr lang="en-US"/>
          </a:p>
        </p:txBody>
      </p:sp>
    </p:spTree>
    <p:extLst>
      <p:ext uri="{BB962C8B-B14F-4D97-AF65-F5344CB8AC3E}">
        <p14:creationId xmlns:p14="http://schemas.microsoft.com/office/powerpoint/2010/main" val="915791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7" name="Text Box 3"/>
          <p:cNvSpPr txBox="1">
            <a:spLocks noChangeArrowheads="1"/>
          </p:cNvSpPr>
          <p:nvPr/>
        </p:nvSpPr>
        <p:spPr bwMode="auto">
          <a:xfrm>
            <a:off x="2908196" y="311408"/>
            <a:ext cx="3999813" cy="5909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fontAlgn="auto">
              <a:lnSpc>
                <a:spcPct val="90000"/>
              </a:lnSpc>
              <a:spcBef>
                <a:spcPct val="0"/>
              </a:spcBef>
              <a:spcAft>
                <a:spcPts val="0"/>
              </a:spcAft>
              <a:buNone/>
              <a:defRPr/>
            </a:pPr>
            <a:r>
              <a:rPr lang="en-US" altLang="es-ES" sz="3600" spc="-100" dirty="0">
                <a:solidFill>
                  <a:srgbClr val="0432FF"/>
                </a:solidFill>
                <a:ea typeface="+mj-ea"/>
                <a:cs typeface="Calibri"/>
              </a:rPr>
              <a:t>Object categorization</a:t>
            </a:r>
          </a:p>
        </p:txBody>
      </p:sp>
      <p:sp>
        <p:nvSpPr>
          <p:cNvPr id="74756" name="Text Box 4"/>
          <p:cNvSpPr txBox="1">
            <a:spLocks noChangeArrowheads="1"/>
          </p:cNvSpPr>
          <p:nvPr/>
        </p:nvSpPr>
        <p:spPr bwMode="auto">
          <a:xfrm>
            <a:off x="228600" y="1143000"/>
            <a:ext cx="11430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sky</a:t>
            </a:r>
          </a:p>
        </p:txBody>
      </p:sp>
      <p:sp>
        <p:nvSpPr>
          <p:cNvPr id="74757" name="Text Box 5"/>
          <p:cNvSpPr txBox="1">
            <a:spLocks noChangeArrowheads="1"/>
          </p:cNvSpPr>
          <p:nvPr/>
        </p:nvSpPr>
        <p:spPr bwMode="auto">
          <a:xfrm>
            <a:off x="3581400" y="1828800"/>
            <a:ext cx="18288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building</a:t>
            </a:r>
          </a:p>
        </p:txBody>
      </p:sp>
      <p:sp>
        <p:nvSpPr>
          <p:cNvPr id="74758" name="Text Box 6"/>
          <p:cNvSpPr txBox="1">
            <a:spLocks noChangeArrowheads="1"/>
          </p:cNvSpPr>
          <p:nvPr/>
        </p:nvSpPr>
        <p:spPr bwMode="auto">
          <a:xfrm>
            <a:off x="0" y="2895600"/>
            <a:ext cx="11430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flag</a:t>
            </a:r>
          </a:p>
        </p:txBody>
      </p:sp>
      <p:sp>
        <p:nvSpPr>
          <p:cNvPr id="74759" name="Text Box 7"/>
          <p:cNvSpPr txBox="1">
            <a:spLocks noChangeArrowheads="1"/>
          </p:cNvSpPr>
          <p:nvPr/>
        </p:nvSpPr>
        <p:spPr bwMode="auto">
          <a:xfrm>
            <a:off x="7924800" y="4419600"/>
            <a:ext cx="11430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wall</a:t>
            </a:r>
          </a:p>
        </p:txBody>
      </p:sp>
      <p:sp>
        <p:nvSpPr>
          <p:cNvPr id="74760" name="Text Box 8"/>
          <p:cNvSpPr txBox="1">
            <a:spLocks noChangeArrowheads="1"/>
          </p:cNvSpPr>
          <p:nvPr/>
        </p:nvSpPr>
        <p:spPr bwMode="auto">
          <a:xfrm>
            <a:off x="228600" y="4191000"/>
            <a:ext cx="14478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banner</a:t>
            </a:r>
          </a:p>
        </p:txBody>
      </p:sp>
      <p:sp>
        <p:nvSpPr>
          <p:cNvPr id="74761" name="Text Box 9"/>
          <p:cNvSpPr txBox="1">
            <a:spLocks noChangeArrowheads="1"/>
          </p:cNvSpPr>
          <p:nvPr/>
        </p:nvSpPr>
        <p:spPr bwMode="auto">
          <a:xfrm>
            <a:off x="1295400" y="5181600"/>
            <a:ext cx="9906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bus</a:t>
            </a:r>
          </a:p>
        </p:txBody>
      </p:sp>
      <p:sp>
        <p:nvSpPr>
          <p:cNvPr id="74762" name="Text Box 10"/>
          <p:cNvSpPr txBox="1">
            <a:spLocks noChangeArrowheads="1"/>
          </p:cNvSpPr>
          <p:nvPr/>
        </p:nvSpPr>
        <p:spPr bwMode="auto">
          <a:xfrm>
            <a:off x="4495800" y="6324600"/>
            <a:ext cx="10668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cars</a:t>
            </a:r>
          </a:p>
        </p:txBody>
      </p:sp>
      <p:sp>
        <p:nvSpPr>
          <p:cNvPr id="74763" name="Text Box 11"/>
          <p:cNvSpPr txBox="1">
            <a:spLocks noChangeArrowheads="1"/>
          </p:cNvSpPr>
          <p:nvPr/>
        </p:nvSpPr>
        <p:spPr bwMode="auto">
          <a:xfrm>
            <a:off x="7467600" y="5181600"/>
            <a:ext cx="9906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bus</a:t>
            </a:r>
          </a:p>
        </p:txBody>
      </p:sp>
      <p:sp>
        <p:nvSpPr>
          <p:cNvPr id="74764" name="Text Box 12"/>
          <p:cNvSpPr txBox="1">
            <a:spLocks noChangeArrowheads="1"/>
          </p:cNvSpPr>
          <p:nvPr/>
        </p:nvSpPr>
        <p:spPr bwMode="auto">
          <a:xfrm>
            <a:off x="3200400" y="3886200"/>
            <a:ext cx="11430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face</a:t>
            </a:r>
          </a:p>
        </p:txBody>
      </p:sp>
      <p:sp>
        <p:nvSpPr>
          <p:cNvPr id="74765" name="Text Box 13"/>
          <p:cNvSpPr txBox="1">
            <a:spLocks noChangeArrowheads="1"/>
          </p:cNvSpPr>
          <p:nvPr/>
        </p:nvSpPr>
        <p:spPr bwMode="auto">
          <a:xfrm>
            <a:off x="5105400" y="4800600"/>
            <a:ext cx="2133600" cy="48736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2800">
                <a:solidFill>
                  <a:srgbClr val="FFFF00"/>
                </a:solidFill>
              </a:rPr>
              <a:t>street lamp</a:t>
            </a:r>
          </a:p>
        </p:txBody>
      </p:sp>
      <p:sp>
        <p:nvSpPr>
          <p:cNvPr id="74766" name="Text Box 14"/>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CF61AC08-25FE-1048-A518-24CA5EBE1F68}"/>
              </a:ext>
            </a:extLst>
          </p:cNvPr>
          <p:cNvSpPr>
            <a:spLocks noGrp="1"/>
          </p:cNvSpPr>
          <p:nvPr>
            <p:ph type="dt" sz="half" idx="10"/>
          </p:nvPr>
        </p:nvSpPr>
        <p:spPr/>
        <p:txBody>
          <a:bodyPr/>
          <a:lstStyle/>
          <a:p>
            <a:pPr>
              <a:defRPr/>
            </a:pPr>
            <a:fld id="{8B885843-0044-8441-BAFC-97AB3D73F8F9}" type="datetime10">
              <a:rPr lang="es-ES_tradnl" smtClean="0"/>
              <a:t>14:08</a:t>
            </a:fld>
            <a:endParaRPr lang="en-US" dirty="0"/>
          </a:p>
        </p:txBody>
      </p:sp>
      <p:sp>
        <p:nvSpPr>
          <p:cNvPr id="3" name="Slide Number Placeholder 2">
            <a:extLst>
              <a:ext uri="{FF2B5EF4-FFF2-40B4-BE49-F238E27FC236}">
                <a16:creationId xmlns:a16="http://schemas.microsoft.com/office/drawing/2014/main" id="{3050C3B6-EA6A-2C4D-82C3-8438D81DCDDB}"/>
              </a:ext>
            </a:extLst>
          </p:cNvPr>
          <p:cNvSpPr>
            <a:spLocks noGrp="1"/>
          </p:cNvSpPr>
          <p:nvPr>
            <p:ph type="sldNum" sz="quarter" idx="12"/>
          </p:nvPr>
        </p:nvSpPr>
        <p:spPr/>
        <p:txBody>
          <a:bodyPr/>
          <a:lstStyle/>
          <a:p>
            <a:pPr>
              <a:defRPr/>
            </a:pPr>
            <a:fld id="{92C0268C-C029-4760-98E8-5BF4E76A023E}" type="slidenum">
              <a:rPr lang="en-US" smtClean="0"/>
              <a:pPr>
                <a:defRPr/>
              </a:pPr>
              <a:t>49</a:t>
            </a:fld>
            <a:endParaRPr lang="en-US"/>
          </a:p>
        </p:txBody>
      </p:sp>
    </p:spTree>
    <p:extLst>
      <p:ext uri="{BB962C8B-B14F-4D97-AF65-F5344CB8AC3E}">
        <p14:creationId xmlns:p14="http://schemas.microsoft.com/office/powerpoint/2010/main" val="182851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a:defRPr/>
            </a:pPr>
            <a:fld id="{21498F08-F16F-1848-BC6B-4658E9DB4DE2}" type="datetime10">
              <a:rPr lang="es-ES_tradnl" smtClean="0"/>
              <a:t>14:07</a:t>
            </a:fld>
            <a:endParaRPr lang="en-US" dirty="0"/>
          </a:p>
        </p:txBody>
      </p:sp>
      <p:sp>
        <p:nvSpPr>
          <p:cNvPr id="3" name="Marcador de número de diapositiva 2"/>
          <p:cNvSpPr>
            <a:spLocks noGrp="1"/>
          </p:cNvSpPr>
          <p:nvPr>
            <p:ph type="sldNum" sz="quarter" idx="12"/>
          </p:nvPr>
        </p:nvSpPr>
        <p:spPr/>
        <p:txBody>
          <a:bodyPr/>
          <a:lstStyle/>
          <a:p>
            <a:pPr>
              <a:defRPr/>
            </a:pPr>
            <a:fld id="{92C0268C-C029-4760-98E8-5BF4E76A023E}" type="slidenum">
              <a:rPr lang="en-US" smtClean="0"/>
              <a:pPr>
                <a:defRPr/>
              </a:pPr>
              <a:t>5</a:t>
            </a:fld>
            <a:endParaRPr lang="en-US"/>
          </a:p>
        </p:txBody>
      </p:sp>
      <p:pic>
        <p:nvPicPr>
          <p:cNvPr id="4" name="Imagen 3">
            <a:hlinkClick r:id="rId2"/>
          </p:cNvPr>
          <p:cNvPicPr>
            <a:picLocks noChangeAspect="1"/>
          </p:cNvPicPr>
          <p:nvPr/>
        </p:nvPicPr>
        <p:blipFill rotWithShape="1">
          <a:blip r:embed="rId3"/>
          <a:srcRect l="14563" t="10101" r="24406" b="7301"/>
          <a:stretch/>
        </p:blipFill>
        <p:spPr>
          <a:xfrm>
            <a:off x="408808" y="692696"/>
            <a:ext cx="3357831" cy="2556284"/>
          </a:xfrm>
          <a:prstGeom prst="rect">
            <a:avLst/>
          </a:prstGeom>
        </p:spPr>
      </p:pic>
      <p:pic>
        <p:nvPicPr>
          <p:cNvPr id="5" name="Imagen 4">
            <a:hlinkClick r:id="rId4"/>
          </p:cNvPr>
          <p:cNvPicPr>
            <a:picLocks noChangeAspect="1"/>
          </p:cNvPicPr>
          <p:nvPr/>
        </p:nvPicPr>
        <p:blipFill rotWithShape="1">
          <a:blip r:embed="rId5"/>
          <a:srcRect l="20075" t="9400" r="17712" b="8701"/>
          <a:stretch/>
        </p:blipFill>
        <p:spPr>
          <a:xfrm>
            <a:off x="467378" y="3402124"/>
            <a:ext cx="4428492" cy="3279326"/>
          </a:xfrm>
          <a:prstGeom prst="rect">
            <a:avLst/>
          </a:prstGeom>
        </p:spPr>
      </p:pic>
      <p:pic>
        <p:nvPicPr>
          <p:cNvPr id="7" name="Imagen 6">
            <a:hlinkClick r:id="rId6"/>
          </p:cNvPr>
          <p:cNvPicPr>
            <a:picLocks noChangeAspect="1"/>
          </p:cNvPicPr>
          <p:nvPr/>
        </p:nvPicPr>
        <p:blipFill rotWithShape="1">
          <a:blip r:embed="rId7"/>
          <a:srcRect l="20075" t="10101" r="17712" b="13600"/>
          <a:stretch/>
        </p:blipFill>
        <p:spPr>
          <a:xfrm>
            <a:off x="4448294" y="692696"/>
            <a:ext cx="3914196" cy="2700300"/>
          </a:xfrm>
          <a:prstGeom prst="rect">
            <a:avLst/>
          </a:prstGeom>
        </p:spPr>
      </p:pic>
      <p:pic>
        <p:nvPicPr>
          <p:cNvPr id="8" name="Imagen 7"/>
          <p:cNvPicPr>
            <a:picLocks noChangeAspect="1"/>
          </p:cNvPicPr>
          <p:nvPr/>
        </p:nvPicPr>
        <p:blipFill rotWithShape="1">
          <a:blip r:embed="rId8"/>
          <a:srcRect l="12988" t="15001" r="24013" b="16400"/>
          <a:stretch/>
        </p:blipFill>
        <p:spPr>
          <a:xfrm>
            <a:off x="5148064" y="3501008"/>
            <a:ext cx="3600400" cy="2205245"/>
          </a:xfrm>
          <a:prstGeom prst="rect">
            <a:avLst/>
          </a:prstGeom>
        </p:spPr>
      </p:pic>
      <p:sp>
        <p:nvSpPr>
          <p:cNvPr id="9" name="AutoShape 2" descr="The Leading Computer Vision Solution for Real Estate | Restb.a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Imagen 9"/>
          <p:cNvPicPr>
            <a:picLocks noChangeAspect="1"/>
          </p:cNvPicPr>
          <p:nvPr/>
        </p:nvPicPr>
        <p:blipFill>
          <a:blip r:embed="rId9"/>
          <a:stretch>
            <a:fillRect/>
          </a:stretch>
        </p:blipFill>
        <p:spPr>
          <a:xfrm>
            <a:off x="5760132" y="5735021"/>
            <a:ext cx="2910078" cy="820614"/>
          </a:xfrm>
          <a:prstGeom prst="rect">
            <a:avLst/>
          </a:prstGeom>
        </p:spPr>
      </p:pic>
    </p:spTree>
    <p:extLst>
      <p:ext uri="{BB962C8B-B14F-4D97-AF65-F5344CB8AC3E}">
        <p14:creationId xmlns:p14="http://schemas.microsoft.com/office/powerpoint/2010/main" val="16512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1" name="Text Box 3"/>
          <p:cNvSpPr txBox="1">
            <a:spLocks noChangeArrowheads="1"/>
          </p:cNvSpPr>
          <p:nvPr/>
        </p:nvSpPr>
        <p:spPr bwMode="auto">
          <a:xfrm>
            <a:off x="1525588" y="317500"/>
            <a:ext cx="7100887" cy="657225"/>
          </a:xfrm>
          <a:prstGeom prst="rect">
            <a:avLst/>
          </a:prstGeom>
          <a:noFill/>
          <a:ln>
            <a:noFill/>
          </a:ln>
        </p:spPr>
        <p:txBody>
          <a:bodyPr wrap="none">
            <a:spAutoFit/>
          </a:bodyPr>
          <a:lstStyle>
            <a:defPPr>
              <a:defRPr lang="en-US"/>
            </a:defPPr>
            <a:lvl1pPr algn="ctr" fontAlgn="auto">
              <a:lnSpc>
                <a:spcPct val="90000"/>
              </a:lnSpc>
              <a:spcAft>
                <a:spcPts val="0"/>
              </a:spcAft>
              <a:buNone/>
              <a:defRPr sz="3600" spc="-100">
                <a:solidFill>
                  <a:srgbClr val="0432FF"/>
                </a:solidFill>
                <a:latin typeface="Calibri" panose="020F0502020204030204" pitchFamily="34" charset="0"/>
                <a:ea typeface="+mj-ea"/>
                <a:cs typeface="Calibri"/>
              </a:defRPr>
            </a:lvl1pPr>
            <a:lvl2pPr marL="742950" indent="-285750">
              <a:spcBef>
                <a:spcPct val="20000"/>
              </a:spcBef>
              <a:buChar char="–"/>
              <a:defRPr sz="2800">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9pPr>
          </a:lstStyle>
          <a:p>
            <a:r>
              <a:rPr lang="en-US" altLang="es-ES" dirty="0"/>
              <a:t>Scene and context categorization</a:t>
            </a:r>
          </a:p>
        </p:txBody>
      </p:sp>
      <p:sp>
        <p:nvSpPr>
          <p:cNvPr id="75780" name="Text Box 4"/>
          <p:cNvSpPr txBox="1">
            <a:spLocks noChangeArrowheads="1"/>
          </p:cNvSpPr>
          <p:nvPr/>
        </p:nvSpPr>
        <p:spPr bwMode="auto">
          <a:xfrm>
            <a:off x="228600" y="914400"/>
            <a:ext cx="2819400" cy="21320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80000"/>
              </a:lnSpc>
              <a:spcBef>
                <a:spcPct val="50000"/>
              </a:spcBef>
            </a:pPr>
            <a:r>
              <a:rPr lang="en-US" altLang="es-ES" sz="2800">
                <a:solidFill>
                  <a:srgbClr val="FFFF00"/>
                </a:solidFill>
              </a:rPr>
              <a:t> outdoor</a:t>
            </a:r>
          </a:p>
          <a:p>
            <a:pPr eaLnBrk="1" hangingPunct="1">
              <a:lnSpc>
                <a:spcPct val="80000"/>
              </a:lnSpc>
              <a:spcBef>
                <a:spcPct val="50000"/>
              </a:spcBef>
            </a:pPr>
            <a:r>
              <a:rPr lang="en-US" altLang="es-ES" sz="2800">
                <a:solidFill>
                  <a:srgbClr val="FFFF00"/>
                </a:solidFill>
              </a:rPr>
              <a:t> city</a:t>
            </a:r>
          </a:p>
          <a:p>
            <a:pPr eaLnBrk="1" hangingPunct="1">
              <a:lnSpc>
                <a:spcPct val="80000"/>
              </a:lnSpc>
              <a:spcBef>
                <a:spcPct val="50000"/>
              </a:spcBef>
            </a:pPr>
            <a:r>
              <a:rPr lang="en-US" altLang="es-ES" sz="2800">
                <a:solidFill>
                  <a:srgbClr val="FFFF00"/>
                </a:solidFill>
              </a:rPr>
              <a:t> traffic</a:t>
            </a:r>
          </a:p>
          <a:p>
            <a:pPr eaLnBrk="1" hangingPunct="1">
              <a:lnSpc>
                <a:spcPct val="80000"/>
              </a:lnSpc>
              <a:spcBef>
                <a:spcPct val="50000"/>
              </a:spcBef>
            </a:pPr>
            <a:r>
              <a:rPr lang="en-US" altLang="es-ES" sz="2800">
                <a:solidFill>
                  <a:srgbClr val="FFFF00"/>
                </a:solidFill>
              </a:rPr>
              <a:t> …</a:t>
            </a:r>
          </a:p>
        </p:txBody>
      </p:sp>
      <p:sp>
        <p:nvSpPr>
          <p:cNvPr id="75781" name="Text Box 5"/>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533D1C96-22C9-804E-9118-8BD65C9AF605}"/>
              </a:ext>
            </a:extLst>
          </p:cNvPr>
          <p:cNvSpPr>
            <a:spLocks noGrp="1"/>
          </p:cNvSpPr>
          <p:nvPr>
            <p:ph type="dt" sz="half" idx="10"/>
          </p:nvPr>
        </p:nvSpPr>
        <p:spPr/>
        <p:txBody>
          <a:bodyPr/>
          <a:lstStyle/>
          <a:p>
            <a:pPr>
              <a:defRPr/>
            </a:pPr>
            <a:fld id="{28940EEB-E18C-2C4B-9079-1A473FE407A0}" type="datetime10">
              <a:rPr lang="es-ES_tradnl" smtClean="0"/>
              <a:t>14:08</a:t>
            </a:fld>
            <a:endParaRPr lang="en-US" dirty="0"/>
          </a:p>
        </p:txBody>
      </p:sp>
      <p:sp>
        <p:nvSpPr>
          <p:cNvPr id="3" name="Slide Number Placeholder 2">
            <a:extLst>
              <a:ext uri="{FF2B5EF4-FFF2-40B4-BE49-F238E27FC236}">
                <a16:creationId xmlns:a16="http://schemas.microsoft.com/office/drawing/2014/main" id="{27C640B3-D740-7F4B-8998-CCC5F21921A6}"/>
              </a:ext>
            </a:extLst>
          </p:cNvPr>
          <p:cNvSpPr>
            <a:spLocks noGrp="1"/>
          </p:cNvSpPr>
          <p:nvPr>
            <p:ph type="sldNum" sz="quarter" idx="12"/>
          </p:nvPr>
        </p:nvSpPr>
        <p:spPr/>
        <p:txBody>
          <a:bodyPr/>
          <a:lstStyle/>
          <a:p>
            <a:pPr>
              <a:defRPr/>
            </a:pPr>
            <a:fld id="{92C0268C-C029-4760-98E8-5BF4E76A023E}" type="slidenum">
              <a:rPr lang="en-US" smtClean="0"/>
              <a:pPr>
                <a:defRPr/>
              </a:pPr>
              <a:t>50</a:t>
            </a:fld>
            <a:endParaRPr lang="en-US"/>
          </a:p>
        </p:txBody>
      </p:sp>
    </p:spTree>
    <p:extLst>
      <p:ext uri="{BB962C8B-B14F-4D97-AF65-F5344CB8AC3E}">
        <p14:creationId xmlns:p14="http://schemas.microsoft.com/office/powerpoint/2010/main" val="1687078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031111_034757+8_beijing_e031124">
            <a:hlinkClick r:id="rId2"/>
          </p:cNvPr>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755" name="Text Box 3"/>
          <p:cNvSpPr txBox="1">
            <a:spLocks noChangeArrowheads="1"/>
          </p:cNvSpPr>
          <p:nvPr/>
        </p:nvSpPr>
        <p:spPr bwMode="auto">
          <a:xfrm>
            <a:off x="1835150" y="260350"/>
            <a:ext cx="6324600" cy="600075"/>
          </a:xfrm>
          <a:prstGeom prst="rect">
            <a:avLst/>
          </a:prstGeom>
          <a:noFill/>
          <a:ln>
            <a:noFill/>
          </a:ln>
        </p:spPr>
        <p:txBody>
          <a:bodyPr wrap="none">
            <a:spAutoFit/>
          </a:bodyPr>
          <a:lstStyle>
            <a:defPPr>
              <a:defRPr lang="en-US"/>
            </a:defPPr>
            <a:lvl1pPr algn="ctr" fontAlgn="auto">
              <a:lnSpc>
                <a:spcPct val="90000"/>
              </a:lnSpc>
              <a:spcAft>
                <a:spcPts val="0"/>
              </a:spcAft>
              <a:buNone/>
              <a:defRPr sz="3600" spc="-100">
                <a:solidFill>
                  <a:srgbClr val="0432FF"/>
                </a:solidFill>
                <a:latin typeface="Calibri" panose="020F0502020204030204" pitchFamily="34" charset="0"/>
                <a:ea typeface="+mj-ea"/>
                <a:cs typeface="Calibri"/>
              </a:defRPr>
            </a:lvl1pPr>
            <a:lvl2pPr marL="742950" indent="-285750">
              <a:spcBef>
                <a:spcPct val="20000"/>
              </a:spcBef>
              <a:buChar char="–"/>
              <a:defRPr sz="2800">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9pPr>
          </a:lstStyle>
          <a:p>
            <a:r>
              <a:rPr lang="en-US" altLang="es-ES" dirty="0"/>
              <a:t>Rough 3D layout, depth ordering</a:t>
            </a:r>
          </a:p>
        </p:txBody>
      </p:sp>
      <p:sp>
        <p:nvSpPr>
          <p:cNvPr id="76804" name="Text Box 7"/>
          <p:cNvSpPr txBox="1">
            <a:spLocks noChangeArrowheads="1"/>
          </p:cNvSpPr>
          <p:nvPr/>
        </p:nvSpPr>
        <p:spPr bwMode="auto">
          <a:xfrm>
            <a:off x="5029200" y="6477000"/>
            <a:ext cx="37877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chemeClr val="bg1"/>
                </a:solidFill>
              </a:rPr>
              <a:t>slide by Fei Fei, Fergus &amp; Torralba </a:t>
            </a:r>
          </a:p>
        </p:txBody>
      </p:sp>
      <p:sp>
        <p:nvSpPr>
          <p:cNvPr id="2" name="Date Placeholder 1">
            <a:extLst>
              <a:ext uri="{FF2B5EF4-FFF2-40B4-BE49-F238E27FC236}">
                <a16:creationId xmlns:a16="http://schemas.microsoft.com/office/drawing/2014/main" id="{546956B4-665B-1945-96AD-356253C1ECE7}"/>
              </a:ext>
            </a:extLst>
          </p:cNvPr>
          <p:cNvSpPr>
            <a:spLocks noGrp="1"/>
          </p:cNvSpPr>
          <p:nvPr>
            <p:ph type="dt" sz="half" idx="10"/>
          </p:nvPr>
        </p:nvSpPr>
        <p:spPr/>
        <p:txBody>
          <a:bodyPr/>
          <a:lstStyle/>
          <a:p>
            <a:pPr>
              <a:defRPr/>
            </a:pPr>
            <a:fld id="{6D173950-95C4-5B4C-B2BA-683831C4F0E1}" type="datetime10">
              <a:rPr lang="es-ES_tradnl" smtClean="0"/>
              <a:t>14:08</a:t>
            </a:fld>
            <a:endParaRPr lang="en-US" dirty="0"/>
          </a:p>
        </p:txBody>
      </p:sp>
      <p:sp>
        <p:nvSpPr>
          <p:cNvPr id="3" name="Slide Number Placeholder 2">
            <a:extLst>
              <a:ext uri="{FF2B5EF4-FFF2-40B4-BE49-F238E27FC236}">
                <a16:creationId xmlns:a16="http://schemas.microsoft.com/office/drawing/2014/main" id="{6D97E729-93AF-C346-805C-FCA15B34EE16}"/>
              </a:ext>
            </a:extLst>
          </p:cNvPr>
          <p:cNvSpPr>
            <a:spLocks noGrp="1"/>
          </p:cNvSpPr>
          <p:nvPr>
            <p:ph type="sldNum" sz="quarter" idx="12"/>
          </p:nvPr>
        </p:nvSpPr>
        <p:spPr/>
        <p:txBody>
          <a:bodyPr/>
          <a:lstStyle/>
          <a:p>
            <a:pPr>
              <a:defRPr/>
            </a:pPr>
            <a:fld id="{92C0268C-C029-4760-98E8-5BF4E76A023E}" type="slidenum">
              <a:rPr lang="en-US" smtClean="0"/>
              <a:pPr>
                <a:defRPr/>
              </a:pPr>
              <a:t>51</a:t>
            </a:fld>
            <a:endParaRPr lang="en-US"/>
          </a:p>
        </p:txBody>
      </p:sp>
    </p:spTree>
    <p:extLst>
      <p:ext uri="{BB962C8B-B14F-4D97-AF65-F5344CB8AC3E}">
        <p14:creationId xmlns:p14="http://schemas.microsoft.com/office/powerpoint/2010/main" val="2309610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txBox="1">
            <a:spLocks noChangeArrowheads="1"/>
          </p:cNvSpPr>
          <p:nvPr/>
        </p:nvSpPr>
        <p:spPr bwMode="auto">
          <a:xfrm>
            <a:off x="611188" y="981075"/>
            <a:ext cx="8229600" cy="1143000"/>
          </a:xfrm>
          <a:prstGeom prst="rect">
            <a:avLst/>
          </a:prstGeom>
          <a:noFill/>
          <a:ln>
            <a:noFill/>
          </a:ln>
        </p:spPr>
        <p:txBody>
          <a:bodyPr wrap="none">
            <a:spAutoFit/>
          </a:bodyPr>
          <a:lstStyle>
            <a:defPPr>
              <a:defRPr lang="en-US"/>
            </a:defPPr>
            <a:lvl1pPr algn="ctr" fontAlgn="auto">
              <a:lnSpc>
                <a:spcPct val="90000"/>
              </a:lnSpc>
              <a:spcAft>
                <a:spcPts val="0"/>
              </a:spcAft>
              <a:buNone/>
              <a:defRPr sz="3600" spc="-100">
                <a:solidFill>
                  <a:srgbClr val="0432FF"/>
                </a:solidFill>
                <a:latin typeface="Calibri" panose="020F0502020204030204" pitchFamily="34" charset="0"/>
                <a:ea typeface="+mj-ea"/>
                <a:cs typeface="Calibri"/>
              </a:defRPr>
            </a:lvl1pPr>
            <a:lvl2pPr marL="742950" indent="-285750">
              <a:spcBef>
                <a:spcPct val="20000"/>
              </a:spcBef>
              <a:buChar char="–"/>
              <a:defRPr sz="2800">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latin typeface="Calibri" panose="020F0502020204030204" pitchFamily="34" charset="0"/>
                <a:ea typeface="Calibri" panose="020F0502020204030204" pitchFamily="34" charset="0"/>
                <a:cs typeface="Arial" panose="020B0604020202020204" pitchFamily="34" charset="0"/>
              </a:defRPr>
            </a:lvl9pPr>
          </a:lstStyle>
          <a:p>
            <a:r>
              <a:rPr lang="en-US" altLang="es-ES" dirty="0"/>
              <a:t>Today:</a:t>
            </a:r>
          </a:p>
        </p:txBody>
      </p:sp>
      <p:sp>
        <p:nvSpPr>
          <p:cNvPr id="77827" name="CuadroTexto 2"/>
          <p:cNvSpPr txBox="1">
            <a:spLocks noChangeArrowheads="1"/>
          </p:cNvSpPr>
          <p:nvPr/>
        </p:nvSpPr>
        <p:spPr bwMode="auto">
          <a:xfrm>
            <a:off x="1042988" y="2349500"/>
            <a:ext cx="5696239"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What</a:t>
            </a:r>
            <a:r>
              <a:rPr lang="ca-ES" altLang="es-ES" sz="2800" dirty="0"/>
              <a:t> is Artificial </a:t>
            </a:r>
            <a:r>
              <a:rPr lang="ca-ES" altLang="es-ES" sz="2800" dirty="0" err="1"/>
              <a:t>Vision</a:t>
            </a:r>
            <a:r>
              <a:rPr lang="ca-ES" altLang="es-ES" sz="2800" dirty="0"/>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Artificial </a:t>
            </a:r>
            <a:r>
              <a:rPr lang="ca-ES" altLang="es-ES" sz="2800" dirty="0" err="1"/>
              <a:t>Vision</a:t>
            </a:r>
            <a:endParaRPr lang="ca-ES" altLang="es-ES" sz="2800" dirty="0"/>
          </a:p>
          <a:p>
            <a:pPr>
              <a:lnSpc>
                <a:spcPct val="90000"/>
              </a:lnSpc>
              <a:buFontTx/>
              <a:buAutoNum type="arabicPeriod"/>
            </a:pPr>
            <a:r>
              <a:rPr lang="ca-ES" altLang="es-ES" sz="2800" dirty="0" err="1">
                <a:solidFill>
                  <a:srgbClr val="FF0000"/>
                </a:solidFill>
              </a:rPr>
              <a:t>Difficulties</a:t>
            </a:r>
            <a:r>
              <a:rPr lang="ca-ES" altLang="es-ES" sz="2800" dirty="0">
                <a:solidFill>
                  <a:srgbClr val="FF0000"/>
                </a:solidFill>
              </a:rPr>
              <a:t> of </a:t>
            </a:r>
            <a:r>
              <a:rPr lang="ca-ES" altLang="es-ES" sz="2800" dirty="0" err="1">
                <a:solidFill>
                  <a:srgbClr val="FF0000"/>
                </a:solidFill>
              </a:rPr>
              <a:t>the</a:t>
            </a:r>
            <a:r>
              <a:rPr lang="ca-ES" altLang="es-ES" sz="2800" dirty="0">
                <a:solidFill>
                  <a:srgbClr val="FF0000"/>
                </a:solidFill>
              </a:rPr>
              <a:t> Artificial </a:t>
            </a:r>
            <a:r>
              <a:rPr lang="ca-ES" altLang="es-ES" sz="2800" dirty="0" err="1">
                <a:solidFill>
                  <a:srgbClr val="FF0000"/>
                </a:solidFill>
              </a:rPr>
              <a:t>Vision</a:t>
            </a:r>
            <a:endParaRPr lang="ca-ES" altLang="es-ES" sz="2800" dirty="0">
              <a:solidFill>
                <a:srgbClr val="FF0000"/>
              </a:solidFill>
            </a:endParaRPr>
          </a:p>
          <a:p>
            <a:pPr>
              <a:lnSpc>
                <a:spcPct val="90000"/>
              </a:lnSpc>
              <a:buFontTx/>
              <a:buAutoNum type="arabicPeriod"/>
            </a:pPr>
            <a:r>
              <a:rPr lang="ca-ES" altLang="es-ES" sz="2800" dirty="0"/>
              <a:t>Applications</a:t>
            </a:r>
          </a:p>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a:lnSpc>
                <a:spcPct val="90000"/>
              </a:lnSpc>
              <a:buFontTx/>
              <a:buAutoNum type="arabicPeriod"/>
            </a:pPr>
            <a:endParaRPr lang="ca-ES" altLang="es-ES" sz="2800" dirty="0"/>
          </a:p>
        </p:txBody>
      </p:sp>
      <p:sp>
        <p:nvSpPr>
          <p:cNvPr id="77828" name="Rectángulo 3"/>
          <p:cNvSpPr>
            <a:spLocks noChangeArrowheads="1"/>
          </p:cNvSpPr>
          <p:nvPr/>
        </p:nvSpPr>
        <p:spPr bwMode="auto">
          <a:xfrm>
            <a:off x="755650" y="5661025"/>
            <a:ext cx="777716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400">
                <a:solidFill>
                  <a:schemeClr val="accent2"/>
                </a:solidFill>
              </a:rPr>
              <a:t>Bibliography:</a:t>
            </a:r>
          </a:p>
          <a:p>
            <a:pPr lvl="1" eaLnBrk="1" hangingPunct="1">
              <a:lnSpc>
                <a:spcPct val="90000"/>
              </a:lnSpc>
              <a:buFontTx/>
              <a:buChar char="•"/>
            </a:pPr>
            <a:r>
              <a:rPr lang="en-US" altLang="es-ES" sz="2400">
                <a:ea typeface="MS PGothic" panose="020B0600070205080204" pitchFamily="34" charset="-128"/>
              </a:rPr>
              <a:t>Szeliski, CV: A&amp;A, Ch 1.0 (Introduction)</a:t>
            </a:r>
          </a:p>
        </p:txBody>
      </p:sp>
      <p:sp>
        <p:nvSpPr>
          <p:cNvPr id="2" name="Date Placeholder 1">
            <a:extLst>
              <a:ext uri="{FF2B5EF4-FFF2-40B4-BE49-F238E27FC236}">
                <a16:creationId xmlns:a16="http://schemas.microsoft.com/office/drawing/2014/main" id="{3BA053C5-9214-3240-8BAC-6CE03683CF43}"/>
              </a:ext>
            </a:extLst>
          </p:cNvPr>
          <p:cNvSpPr>
            <a:spLocks noGrp="1"/>
          </p:cNvSpPr>
          <p:nvPr>
            <p:ph type="dt" sz="half" idx="10"/>
          </p:nvPr>
        </p:nvSpPr>
        <p:spPr/>
        <p:txBody>
          <a:bodyPr/>
          <a:lstStyle/>
          <a:p>
            <a:pPr>
              <a:defRPr/>
            </a:pPr>
            <a:fld id="{F3342626-96DA-CB41-8577-392241678E05}" type="datetime10">
              <a:rPr lang="es-ES_tradnl" smtClean="0"/>
              <a:t>14:08</a:t>
            </a:fld>
            <a:endParaRPr lang="en-US" dirty="0"/>
          </a:p>
        </p:txBody>
      </p:sp>
      <p:sp>
        <p:nvSpPr>
          <p:cNvPr id="3" name="Slide Number Placeholder 2">
            <a:extLst>
              <a:ext uri="{FF2B5EF4-FFF2-40B4-BE49-F238E27FC236}">
                <a16:creationId xmlns:a16="http://schemas.microsoft.com/office/drawing/2014/main" id="{8ABD4C9F-E843-D643-971A-F6C62E9B6120}"/>
              </a:ext>
            </a:extLst>
          </p:cNvPr>
          <p:cNvSpPr>
            <a:spLocks noGrp="1"/>
          </p:cNvSpPr>
          <p:nvPr>
            <p:ph type="sldNum" sz="quarter" idx="12"/>
          </p:nvPr>
        </p:nvSpPr>
        <p:spPr/>
        <p:txBody>
          <a:bodyPr/>
          <a:lstStyle/>
          <a:p>
            <a:pPr>
              <a:defRPr/>
            </a:pPr>
            <a:fld id="{92C0268C-C029-4760-98E8-5BF4E76A023E}" type="slidenum">
              <a:rPr lang="en-US" smtClean="0"/>
              <a:pPr>
                <a:defRPr/>
              </a:pPr>
              <a:t>52</a:t>
            </a:fld>
            <a:endParaRPr lang="en-US"/>
          </a:p>
        </p:txBody>
      </p:sp>
    </p:spTree>
    <p:extLst>
      <p:ext uri="{BB962C8B-B14F-4D97-AF65-F5344CB8AC3E}">
        <p14:creationId xmlns:p14="http://schemas.microsoft.com/office/powerpoint/2010/main" val="2920664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9780" name="Picture 4"/>
          <p:cNvPicPr>
            <a:picLocks noChangeAspect="1" noChangeArrowheads="1"/>
          </p:cNvPicPr>
          <p:nvPr/>
        </p:nvPicPr>
        <p:blipFill>
          <a:blip r:embed="rId3"/>
          <a:srcRect/>
          <a:stretch>
            <a:fillRect/>
          </a:stretch>
        </p:blipFill>
        <p:spPr bwMode="auto">
          <a:xfrm>
            <a:off x="2743200" y="1524000"/>
            <a:ext cx="1943100" cy="12954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Rectangle 2"/>
          <p:cNvSpPr>
            <a:spLocks noGrp="1" noChangeArrowheads="1"/>
          </p:cNvSpPr>
          <p:nvPr>
            <p:ph type="title"/>
          </p:nvPr>
        </p:nvSpPr>
        <p:spPr/>
        <p:txBody>
          <a:bodyPr/>
          <a:lstStyle/>
          <a:p>
            <a:pPr eaLnBrk="1" hangingPunct="1">
              <a:lnSpc>
                <a:spcPct val="90000"/>
              </a:lnSpc>
              <a:spcBef>
                <a:spcPct val="20000"/>
              </a:spcBef>
              <a:defRPr/>
            </a:pPr>
            <a:r>
              <a:rPr lang="ca-ES" altLang="es-ES" sz="3600" b="1" dirty="0" err="1">
                <a:solidFill>
                  <a:srgbClr val="0432FF"/>
                </a:solidFill>
                <a:latin typeface="Calibri" panose="020F0502020204030204" pitchFamily="34" charset="0"/>
                <a:cs typeface="Calibri"/>
              </a:rPr>
              <a:t>Why</a:t>
            </a:r>
            <a:r>
              <a:rPr lang="ca-ES" altLang="es-ES" sz="3600" b="1" dirty="0">
                <a:solidFill>
                  <a:srgbClr val="0432FF"/>
                </a:solidFill>
                <a:latin typeface="Calibri" panose="020F0502020204030204" pitchFamily="34" charset="0"/>
                <a:cs typeface="Calibri"/>
              </a:rPr>
              <a:t> is </a:t>
            </a:r>
            <a:r>
              <a:rPr lang="ca-ES" altLang="es-ES" sz="3600" b="1" dirty="0" err="1">
                <a:solidFill>
                  <a:srgbClr val="0432FF"/>
                </a:solidFill>
                <a:latin typeface="Calibri" panose="020F0502020204030204" pitchFamily="34" charset="0"/>
                <a:cs typeface="Calibri"/>
              </a:rPr>
              <a:t>it</a:t>
            </a:r>
            <a:r>
              <a:rPr lang="ca-ES" altLang="es-ES" sz="3600" b="1" dirty="0">
                <a:solidFill>
                  <a:srgbClr val="0432FF"/>
                </a:solidFill>
                <a:latin typeface="Calibri" panose="020F0502020204030204" pitchFamily="34" charset="0"/>
                <a:cs typeface="Calibri"/>
              </a:rPr>
              <a:t> </a:t>
            </a:r>
            <a:r>
              <a:rPr lang="ca-ES" altLang="es-ES" sz="3600" b="1" dirty="0" err="1">
                <a:solidFill>
                  <a:srgbClr val="0432FF"/>
                </a:solidFill>
                <a:latin typeface="Calibri" panose="020F0502020204030204" pitchFamily="34" charset="0"/>
                <a:cs typeface="Calibri"/>
              </a:rPr>
              <a:t>hard</a:t>
            </a:r>
            <a:r>
              <a:rPr lang="ca-ES" altLang="es-ES" sz="3600" b="1" dirty="0">
                <a:solidFill>
                  <a:srgbClr val="0432FF"/>
                </a:solidFill>
                <a:latin typeface="Calibri" panose="020F0502020204030204" pitchFamily="34" charset="0"/>
                <a:cs typeface="Calibri"/>
              </a:rPr>
              <a:t>?</a:t>
            </a:r>
          </a:p>
        </p:txBody>
      </p:sp>
      <p:pic>
        <p:nvPicPr>
          <p:cNvPr id="1099779" name="Picture 3"/>
          <p:cNvPicPr>
            <a:picLocks noChangeAspect="1" noChangeArrowheads="1"/>
          </p:cNvPicPr>
          <p:nvPr/>
        </p:nvPicPr>
        <p:blipFill>
          <a:blip r:embed="rId4"/>
          <a:srcRect/>
          <a:stretch>
            <a:fillRect/>
          </a:stretch>
        </p:blipFill>
        <p:spPr bwMode="auto">
          <a:xfrm>
            <a:off x="1371600" y="2286000"/>
            <a:ext cx="2286000" cy="15240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9778" name="Picture 2"/>
          <p:cNvPicPr>
            <a:picLocks noChangeAspect="1" noChangeArrowheads="1"/>
          </p:cNvPicPr>
          <p:nvPr/>
        </p:nvPicPr>
        <p:blipFill>
          <a:blip r:embed="rId5"/>
          <a:srcRect/>
          <a:stretch>
            <a:fillRect/>
          </a:stretch>
        </p:blipFill>
        <p:spPr bwMode="auto">
          <a:xfrm>
            <a:off x="533400" y="1447800"/>
            <a:ext cx="2044700" cy="14478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192213" y="3821113"/>
            <a:ext cx="267176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ca-ES" altLang="es-ES" sz="1800"/>
              <a:t>Variation of point of view</a:t>
            </a:r>
          </a:p>
        </p:txBody>
      </p:sp>
      <p:sp>
        <p:nvSpPr>
          <p:cNvPr id="13" name="TextBox 12"/>
          <p:cNvSpPr txBox="1">
            <a:spLocks noChangeArrowheads="1"/>
          </p:cNvSpPr>
          <p:nvPr/>
        </p:nvSpPr>
        <p:spPr bwMode="auto">
          <a:xfrm>
            <a:off x="1852613" y="6248400"/>
            <a:ext cx="141605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ca-ES" altLang="es-ES" sz="1800"/>
              <a:t>IIlumination</a:t>
            </a:r>
          </a:p>
        </p:txBody>
      </p:sp>
      <p:grpSp>
        <p:nvGrpSpPr>
          <p:cNvPr id="2" name="Group 15"/>
          <p:cNvGrpSpPr>
            <a:grpSpLocks/>
          </p:cNvGrpSpPr>
          <p:nvPr/>
        </p:nvGrpSpPr>
        <p:grpSpPr bwMode="auto">
          <a:xfrm>
            <a:off x="5638800" y="1535113"/>
            <a:ext cx="2649538" cy="4495800"/>
            <a:chOff x="6553200" y="2667000"/>
            <a:chExt cx="1981200" cy="3360880"/>
          </a:xfrm>
        </p:grpSpPr>
        <p:pic>
          <p:nvPicPr>
            <p:cNvPr id="79886" name="Picture 2" descr="wallpaper01_1024x76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0348" t="5618" r="28346" b="999"/>
            <a:stretch>
              <a:fillRect/>
            </a:stretch>
          </p:blipFill>
          <p:spPr bwMode="auto">
            <a:xfrm>
              <a:off x="6553200" y="2667000"/>
              <a:ext cx="1981200" cy="33608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6610179" y="2667000"/>
              <a:ext cx="629141" cy="685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spcBef>
                  <a:spcPct val="50000"/>
                </a:spcBef>
                <a:buFontTx/>
                <a:buChar char="•"/>
                <a:defRPr/>
              </a:pPr>
              <a:endParaRPr lang="en-US" dirty="0">
                <a:latin typeface="Calibri" panose="020F0502020204030204" pitchFamily="34" charset="0"/>
              </a:endParaRPr>
            </a:p>
          </p:txBody>
        </p:sp>
      </p:grpSp>
      <p:sp>
        <p:nvSpPr>
          <p:cNvPr id="17" name="TextBox 16"/>
          <p:cNvSpPr txBox="1">
            <a:spLocks noChangeArrowheads="1"/>
          </p:cNvSpPr>
          <p:nvPr/>
        </p:nvSpPr>
        <p:spPr bwMode="auto">
          <a:xfrm>
            <a:off x="6634163" y="6107113"/>
            <a:ext cx="77311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ca-ES" altLang="es-ES" sz="1800"/>
              <a:t>Scale</a:t>
            </a:r>
          </a:p>
        </p:txBody>
      </p:sp>
      <p:pic>
        <p:nvPicPr>
          <p:cNvPr id="1076225" name="Picture 1"/>
          <p:cNvPicPr>
            <a:picLocks noChangeAspect="1" noChangeArrowheads="1"/>
          </p:cNvPicPr>
          <p:nvPr/>
        </p:nvPicPr>
        <p:blipFill>
          <a:blip r:embed="rId7"/>
          <a:srcRect/>
          <a:stretch>
            <a:fillRect/>
          </a:stretch>
        </p:blipFill>
        <p:spPr bwMode="auto">
          <a:xfrm>
            <a:off x="457200" y="4343400"/>
            <a:ext cx="1968500" cy="12954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6226" name="Picture 2"/>
          <p:cNvPicPr>
            <a:picLocks noChangeAspect="1" noChangeArrowheads="1"/>
          </p:cNvPicPr>
          <p:nvPr/>
        </p:nvPicPr>
        <p:blipFill>
          <a:blip r:embed="rId8"/>
          <a:srcRect/>
          <a:stretch>
            <a:fillRect/>
          </a:stretch>
        </p:blipFill>
        <p:spPr bwMode="auto">
          <a:xfrm>
            <a:off x="1752600" y="4572000"/>
            <a:ext cx="1981200" cy="1303338"/>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6228" name="Picture 4"/>
          <p:cNvPicPr>
            <a:picLocks noChangeAspect="1" noChangeArrowheads="1"/>
          </p:cNvPicPr>
          <p:nvPr/>
        </p:nvPicPr>
        <p:blipFill>
          <a:blip r:embed="rId9"/>
          <a:srcRect/>
          <a:stretch>
            <a:fillRect/>
          </a:stretch>
        </p:blipFill>
        <p:spPr bwMode="auto">
          <a:xfrm>
            <a:off x="2895600" y="4800600"/>
            <a:ext cx="1981200" cy="1303338"/>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85" name="Marcador de fecha 2"/>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286A55C-2A22-614E-9C56-03FBC0B5D91C}" type="datetime10">
              <a:rPr lang="es-ES_tradnl" altLang="es-ES" sz="1400" smtClean="0"/>
              <a:t>14:08</a:t>
            </a:fld>
            <a:endParaRPr lang="en-GB" altLang="es-ES" sz="1400"/>
          </a:p>
        </p:txBody>
      </p:sp>
      <p:sp>
        <p:nvSpPr>
          <p:cNvPr id="3" name="Slide Number Placeholder 2">
            <a:extLst>
              <a:ext uri="{FF2B5EF4-FFF2-40B4-BE49-F238E27FC236}">
                <a16:creationId xmlns:a16="http://schemas.microsoft.com/office/drawing/2014/main" id="{2899FBBA-9324-EE45-A063-BB5A2F151FBD}"/>
              </a:ext>
            </a:extLst>
          </p:cNvPr>
          <p:cNvSpPr>
            <a:spLocks noGrp="1"/>
          </p:cNvSpPr>
          <p:nvPr>
            <p:ph type="sldNum" sz="quarter" idx="12"/>
          </p:nvPr>
        </p:nvSpPr>
        <p:spPr/>
        <p:txBody>
          <a:bodyPr/>
          <a:lstStyle/>
          <a:p>
            <a:pPr>
              <a:defRPr/>
            </a:pPr>
            <a:fld id="{92C0268C-C029-4760-98E8-5BF4E76A023E}" type="slidenum">
              <a:rPr lang="en-US" smtClean="0"/>
              <a:pPr>
                <a:defRPr/>
              </a:pPr>
              <a:t>53</a:t>
            </a:fld>
            <a:endParaRPr lang="en-US"/>
          </a:p>
        </p:txBody>
      </p:sp>
    </p:spTree>
    <p:extLst>
      <p:ext uri="{BB962C8B-B14F-4D97-AF65-F5344CB8AC3E}">
        <p14:creationId xmlns:p14="http://schemas.microsoft.com/office/powerpoint/2010/main" val="159067113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99780"/>
                                        </p:tgtEl>
                                        <p:attrNameLst>
                                          <p:attrName>style.visibility</p:attrName>
                                        </p:attrNameLst>
                                      </p:cBhvr>
                                      <p:to>
                                        <p:strVal val="visible"/>
                                      </p:to>
                                    </p:set>
                                    <p:animEffect transition="in" filter="fade">
                                      <p:cBhvr>
                                        <p:cTn id="7" dur="500"/>
                                        <p:tgtEl>
                                          <p:spTgt spid="1099780"/>
                                        </p:tgtEl>
                                      </p:cBhvr>
                                    </p:animEffect>
                                  </p:childTnLst>
                                </p:cTn>
                              </p:par>
                              <p:par>
                                <p:cTn id="8" presetID="10" presetClass="entr" presetSubtype="0" fill="hold" nodeType="withEffect">
                                  <p:stCondLst>
                                    <p:cond delay="0"/>
                                  </p:stCondLst>
                                  <p:childTnLst>
                                    <p:set>
                                      <p:cBhvr>
                                        <p:cTn id="9" dur="1" fill="hold">
                                          <p:stCondLst>
                                            <p:cond delay="0"/>
                                          </p:stCondLst>
                                        </p:cTn>
                                        <p:tgtEl>
                                          <p:spTgt spid="1099779"/>
                                        </p:tgtEl>
                                        <p:attrNameLst>
                                          <p:attrName>style.visibility</p:attrName>
                                        </p:attrNameLst>
                                      </p:cBhvr>
                                      <p:to>
                                        <p:strVal val="visible"/>
                                      </p:to>
                                    </p:set>
                                    <p:animEffect transition="in" filter="fade">
                                      <p:cBhvr>
                                        <p:cTn id="10" dur="500"/>
                                        <p:tgtEl>
                                          <p:spTgt spid="1099779"/>
                                        </p:tgtEl>
                                      </p:cBhvr>
                                    </p:animEffect>
                                  </p:childTnLst>
                                </p:cTn>
                              </p:par>
                              <p:par>
                                <p:cTn id="11" presetID="10" presetClass="entr" presetSubtype="0" fill="hold" nodeType="withEffect">
                                  <p:stCondLst>
                                    <p:cond delay="0"/>
                                  </p:stCondLst>
                                  <p:childTnLst>
                                    <p:set>
                                      <p:cBhvr>
                                        <p:cTn id="12" dur="1" fill="hold">
                                          <p:stCondLst>
                                            <p:cond delay="0"/>
                                          </p:stCondLst>
                                        </p:cTn>
                                        <p:tgtEl>
                                          <p:spTgt spid="1099778"/>
                                        </p:tgtEl>
                                        <p:attrNameLst>
                                          <p:attrName>style.visibility</p:attrName>
                                        </p:attrNameLst>
                                      </p:cBhvr>
                                      <p:to>
                                        <p:strVal val="visible"/>
                                      </p:to>
                                    </p:set>
                                    <p:animEffect transition="in" filter="fade">
                                      <p:cBhvr>
                                        <p:cTn id="13" dur="500"/>
                                        <p:tgtEl>
                                          <p:spTgt spid="10997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76225"/>
                                        </p:tgtEl>
                                        <p:attrNameLst>
                                          <p:attrName>style.visibility</p:attrName>
                                        </p:attrNameLst>
                                      </p:cBhvr>
                                      <p:to>
                                        <p:strVal val="visible"/>
                                      </p:to>
                                    </p:set>
                                    <p:animEffect transition="in" filter="fade">
                                      <p:cBhvr>
                                        <p:cTn id="24" dur="500"/>
                                        <p:tgtEl>
                                          <p:spTgt spid="1076225"/>
                                        </p:tgtEl>
                                      </p:cBhvr>
                                    </p:animEffect>
                                  </p:childTnLst>
                                </p:cTn>
                              </p:par>
                              <p:par>
                                <p:cTn id="25" presetID="10" presetClass="entr" presetSubtype="0" fill="hold" nodeType="withEffect">
                                  <p:stCondLst>
                                    <p:cond delay="0"/>
                                  </p:stCondLst>
                                  <p:childTnLst>
                                    <p:set>
                                      <p:cBhvr>
                                        <p:cTn id="26" dur="1" fill="hold">
                                          <p:stCondLst>
                                            <p:cond delay="0"/>
                                          </p:stCondLst>
                                        </p:cTn>
                                        <p:tgtEl>
                                          <p:spTgt spid="1076226"/>
                                        </p:tgtEl>
                                        <p:attrNameLst>
                                          <p:attrName>style.visibility</p:attrName>
                                        </p:attrNameLst>
                                      </p:cBhvr>
                                      <p:to>
                                        <p:strVal val="visible"/>
                                      </p:to>
                                    </p:set>
                                    <p:animEffect transition="in" filter="fade">
                                      <p:cBhvr>
                                        <p:cTn id="27" dur="500"/>
                                        <p:tgtEl>
                                          <p:spTgt spid="1076226"/>
                                        </p:tgtEl>
                                      </p:cBhvr>
                                    </p:animEffect>
                                  </p:childTnLst>
                                </p:cTn>
                              </p:par>
                              <p:par>
                                <p:cTn id="28" presetID="10" presetClass="entr" presetSubtype="0" fill="hold" nodeType="withEffect">
                                  <p:stCondLst>
                                    <p:cond delay="0"/>
                                  </p:stCondLst>
                                  <p:childTnLst>
                                    <p:set>
                                      <p:cBhvr>
                                        <p:cTn id="29" dur="1" fill="hold">
                                          <p:stCondLst>
                                            <p:cond delay="0"/>
                                          </p:stCondLst>
                                        </p:cTn>
                                        <p:tgtEl>
                                          <p:spTgt spid="1076228"/>
                                        </p:tgtEl>
                                        <p:attrNameLst>
                                          <p:attrName>style.visibility</p:attrName>
                                        </p:attrNameLst>
                                      </p:cBhvr>
                                      <p:to>
                                        <p:strVal val="visible"/>
                                      </p:to>
                                    </p:set>
                                    <p:animEffect transition="in" filter="fade">
                                      <p:cBhvr>
                                        <p:cTn id="30" dur="500"/>
                                        <p:tgtEl>
                                          <p:spTgt spid="107622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8"/>
          <p:cNvGrpSpPr>
            <a:grpSpLocks/>
          </p:cNvGrpSpPr>
          <p:nvPr/>
        </p:nvGrpSpPr>
        <p:grpSpPr bwMode="auto">
          <a:xfrm>
            <a:off x="457200" y="1295400"/>
            <a:ext cx="4038600" cy="2366963"/>
            <a:chOff x="304800" y="1600200"/>
            <a:chExt cx="4876800" cy="2857500"/>
          </a:xfrm>
        </p:grpSpPr>
        <p:pic>
          <p:nvPicPr>
            <p:cNvPr id="1100804" name="Picture 4"/>
            <p:cNvPicPr>
              <a:picLocks noChangeAspect="1" noChangeArrowheads="1"/>
            </p:cNvPicPr>
            <p:nvPr/>
          </p:nvPicPr>
          <p:blipFill>
            <a:blip r:embed="rId3"/>
            <a:srcRect/>
            <a:stretch>
              <a:fillRect/>
            </a:stretch>
          </p:blipFill>
          <p:spPr bwMode="auto">
            <a:xfrm>
              <a:off x="304800" y="1676860"/>
              <a:ext cx="2286959" cy="1466122"/>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0805" name="Picture 5"/>
            <p:cNvPicPr>
              <a:picLocks noChangeAspect="1" noChangeArrowheads="1"/>
            </p:cNvPicPr>
            <p:nvPr/>
          </p:nvPicPr>
          <p:blipFill>
            <a:blip r:embed="rId4"/>
            <a:srcRect/>
            <a:stretch>
              <a:fillRect/>
            </a:stretch>
          </p:blipFill>
          <p:spPr bwMode="auto">
            <a:xfrm>
              <a:off x="1677358" y="2742433"/>
              <a:ext cx="2285042" cy="1715267"/>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0806" name="Picture 6"/>
            <p:cNvPicPr>
              <a:picLocks noChangeAspect="1" noChangeArrowheads="1"/>
            </p:cNvPicPr>
            <p:nvPr/>
          </p:nvPicPr>
          <p:blipFill>
            <a:blip r:embed="rId5"/>
            <a:srcRect/>
            <a:stretch>
              <a:fillRect/>
            </a:stretch>
          </p:blipFill>
          <p:spPr bwMode="auto">
            <a:xfrm>
              <a:off x="2896558" y="1600200"/>
              <a:ext cx="2285042" cy="1715267"/>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1923" name="TextBox 10"/>
          <p:cNvSpPr txBox="1">
            <a:spLocks noChangeArrowheads="1"/>
          </p:cNvSpPr>
          <p:nvPr/>
        </p:nvSpPr>
        <p:spPr bwMode="auto">
          <a:xfrm>
            <a:off x="1471613" y="3716338"/>
            <a:ext cx="21209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en-US" altLang="es-ES" sz="1800"/>
              <a:t>Intra-class variation</a:t>
            </a:r>
          </a:p>
        </p:txBody>
      </p:sp>
      <p:pic>
        <p:nvPicPr>
          <p:cNvPr id="1100807" name="Picture 7"/>
          <p:cNvPicPr>
            <a:picLocks noChangeAspect="1" noChangeArrowheads="1"/>
          </p:cNvPicPr>
          <p:nvPr/>
        </p:nvPicPr>
        <p:blipFill>
          <a:blip r:embed="rId6"/>
          <a:srcRect/>
          <a:stretch>
            <a:fillRect/>
          </a:stretch>
        </p:blipFill>
        <p:spPr bwMode="auto">
          <a:xfrm>
            <a:off x="1066800" y="4024313"/>
            <a:ext cx="2781300" cy="2225675"/>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a:off x="1290638" y="6257925"/>
            <a:ext cx="231457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en-US" altLang="es-ES" sz="1800"/>
              <a:t>Cluttered background</a:t>
            </a:r>
          </a:p>
        </p:txBody>
      </p:sp>
      <p:pic>
        <p:nvPicPr>
          <p:cNvPr id="14" name="Picture 6" descr="bird_head_motion_blur"/>
          <p:cNvPicPr>
            <a:picLocks noChangeAspect="1" noChangeArrowheads="1"/>
          </p:cNvPicPr>
          <p:nvPr/>
        </p:nvPicPr>
        <p:blipFill>
          <a:blip r:embed="rId7"/>
          <a:srcRect/>
          <a:stretch>
            <a:fillRect/>
          </a:stretch>
        </p:blipFill>
        <p:spPr bwMode="auto">
          <a:xfrm>
            <a:off x="5562600" y="1524000"/>
            <a:ext cx="2667000" cy="1741488"/>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5341530" y="3352800"/>
            <a:ext cx="3144066" cy="34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en-US" altLang="es-ES" sz="1800" dirty="0"/>
              <a:t>Movement (Font: S. </a:t>
            </a:r>
            <a:r>
              <a:rPr lang="en-US" altLang="es-ES" sz="1800" dirty="0" err="1"/>
              <a:t>Lazebnik</a:t>
            </a:r>
            <a:r>
              <a:rPr lang="en-US" altLang="es-ES" sz="1800" dirty="0"/>
              <a:t>)</a:t>
            </a:r>
          </a:p>
        </p:txBody>
      </p:sp>
      <p:pic>
        <p:nvPicPr>
          <p:cNvPr id="1074177" name="Picture 1"/>
          <p:cNvPicPr>
            <a:picLocks noChangeAspect="1" noChangeArrowheads="1"/>
          </p:cNvPicPr>
          <p:nvPr/>
        </p:nvPicPr>
        <p:blipFill>
          <a:blip r:embed="rId8"/>
          <a:srcRect/>
          <a:stretch>
            <a:fillRect/>
          </a:stretch>
        </p:blipFill>
        <p:spPr bwMode="auto">
          <a:xfrm>
            <a:off x="5410200" y="4114800"/>
            <a:ext cx="2895600" cy="2171700"/>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6329363" y="6335713"/>
            <a:ext cx="118427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r>
              <a:rPr lang="en-US" altLang="es-ES" sz="1800"/>
              <a:t>Occlusion</a:t>
            </a:r>
          </a:p>
        </p:txBody>
      </p:sp>
      <p:sp>
        <p:nvSpPr>
          <p:cNvPr id="79882" name="Rectangle 2"/>
          <p:cNvSpPr>
            <a:spLocks noGrp="1" noChangeArrowheads="1"/>
          </p:cNvSpPr>
          <p:nvPr>
            <p:ph type="title"/>
          </p:nvPr>
        </p:nvSpPr>
        <p:spPr/>
        <p:txBody>
          <a:bodyPr/>
          <a:lstStyle/>
          <a:p>
            <a:pPr>
              <a:lnSpc>
                <a:spcPct val="90000"/>
              </a:lnSpc>
              <a:spcBef>
                <a:spcPct val="20000"/>
              </a:spcBef>
              <a:defRPr/>
            </a:pPr>
            <a:r>
              <a:rPr lang="ca-ES" altLang="es-ES" sz="3600" b="1" dirty="0" err="1">
                <a:solidFill>
                  <a:srgbClr val="0432FF"/>
                </a:solidFill>
                <a:latin typeface="Calibri" panose="020F0502020204030204" pitchFamily="34" charset="0"/>
                <a:cs typeface="Calibri"/>
              </a:rPr>
              <a:t>Why</a:t>
            </a:r>
            <a:r>
              <a:rPr lang="ca-ES" altLang="es-ES" sz="3600" b="1" dirty="0">
                <a:solidFill>
                  <a:srgbClr val="0432FF"/>
                </a:solidFill>
                <a:latin typeface="Calibri" panose="020F0502020204030204" pitchFamily="34" charset="0"/>
                <a:cs typeface="Calibri"/>
              </a:rPr>
              <a:t> is </a:t>
            </a:r>
            <a:r>
              <a:rPr lang="ca-ES" altLang="es-ES" sz="3600" b="1" dirty="0" err="1">
                <a:solidFill>
                  <a:srgbClr val="0432FF"/>
                </a:solidFill>
                <a:latin typeface="Calibri" panose="020F0502020204030204" pitchFamily="34" charset="0"/>
                <a:cs typeface="Calibri"/>
              </a:rPr>
              <a:t>it</a:t>
            </a:r>
            <a:r>
              <a:rPr lang="ca-ES" altLang="es-ES" sz="3600" b="1" dirty="0">
                <a:solidFill>
                  <a:srgbClr val="0432FF"/>
                </a:solidFill>
                <a:latin typeface="Calibri" panose="020F0502020204030204" pitchFamily="34" charset="0"/>
                <a:cs typeface="Calibri"/>
              </a:rPr>
              <a:t> </a:t>
            </a:r>
            <a:r>
              <a:rPr lang="ca-ES" altLang="es-ES" sz="3600" b="1" dirty="0" err="1">
                <a:solidFill>
                  <a:srgbClr val="0432FF"/>
                </a:solidFill>
                <a:latin typeface="Calibri" panose="020F0502020204030204" pitchFamily="34" charset="0"/>
                <a:cs typeface="Calibri"/>
              </a:rPr>
              <a:t>hard</a:t>
            </a:r>
            <a:r>
              <a:rPr lang="ca-ES" altLang="es-ES" sz="3600" b="1" dirty="0">
                <a:solidFill>
                  <a:srgbClr val="0432FF"/>
                </a:solidFill>
                <a:latin typeface="Calibri" panose="020F0502020204030204" pitchFamily="34" charset="0"/>
                <a:cs typeface="Calibri"/>
              </a:rPr>
              <a:t>?</a:t>
            </a:r>
          </a:p>
        </p:txBody>
      </p:sp>
      <p:sp>
        <p:nvSpPr>
          <p:cNvPr id="81931"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F2CE38C-63D2-E041-812C-652B82BD4626}"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9136930B-CDB4-2540-8B00-0BCA725BFA74}"/>
              </a:ext>
            </a:extLst>
          </p:cNvPr>
          <p:cNvSpPr>
            <a:spLocks noGrp="1"/>
          </p:cNvSpPr>
          <p:nvPr>
            <p:ph type="sldNum" sz="quarter" idx="12"/>
          </p:nvPr>
        </p:nvSpPr>
        <p:spPr/>
        <p:txBody>
          <a:bodyPr/>
          <a:lstStyle/>
          <a:p>
            <a:pPr>
              <a:defRPr/>
            </a:pPr>
            <a:fld id="{92C0268C-C029-4760-98E8-5BF4E76A023E}" type="slidenum">
              <a:rPr lang="en-US" smtClean="0"/>
              <a:pPr>
                <a:defRPr/>
              </a:pPr>
              <a:t>54</a:t>
            </a:fld>
            <a:endParaRPr lang="en-US"/>
          </a:p>
        </p:txBody>
      </p:sp>
    </p:spTree>
    <p:extLst>
      <p:ext uri="{BB962C8B-B14F-4D97-AF65-F5344CB8AC3E}">
        <p14:creationId xmlns:p14="http://schemas.microsoft.com/office/powerpoint/2010/main" val="390484336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100807"/>
                                        </p:tgtEl>
                                        <p:attrNameLst>
                                          <p:attrName>style.visibility</p:attrName>
                                        </p:attrNameLst>
                                      </p:cBhvr>
                                      <p:to>
                                        <p:strVal val="visible"/>
                                      </p:to>
                                    </p:set>
                                    <p:animEffect transition="in" filter="fade">
                                      <p:cBhvr>
                                        <p:cTn id="15" dur="500"/>
                                        <p:tgtEl>
                                          <p:spTgt spid="110080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074177"/>
                                        </p:tgtEl>
                                        <p:attrNameLst>
                                          <p:attrName>style.visibility</p:attrName>
                                        </p:attrNameLst>
                                      </p:cBhvr>
                                      <p:to>
                                        <p:strVal val="visible"/>
                                      </p:to>
                                    </p:set>
                                    <p:animEffect transition="in" filter="fade">
                                      <p:cBhvr>
                                        <p:cTn id="23" dur="500"/>
                                        <p:tgtEl>
                                          <p:spTgt spid="107417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19"/>
          <p:cNvGrpSpPr>
            <a:grpSpLocks/>
          </p:cNvGrpSpPr>
          <p:nvPr/>
        </p:nvGrpSpPr>
        <p:grpSpPr bwMode="auto">
          <a:xfrm>
            <a:off x="533400" y="762000"/>
            <a:ext cx="5715000" cy="5715000"/>
            <a:chOff x="1776" y="480"/>
            <a:chExt cx="3600" cy="3600"/>
          </a:xfrm>
        </p:grpSpPr>
        <p:graphicFrame>
          <p:nvGraphicFramePr>
            <p:cNvPr id="83985" name="Object 3"/>
            <p:cNvGraphicFramePr>
              <a:graphicFrameLocks noChangeAspect="1"/>
            </p:cNvGraphicFramePr>
            <p:nvPr/>
          </p:nvGraphicFramePr>
          <p:xfrm>
            <a:off x="1776" y="2352"/>
            <a:ext cx="1728" cy="1728"/>
          </p:xfrm>
          <a:graphic>
            <a:graphicData uri="http://schemas.openxmlformats.org/presentationml/2006/ole">
              <mc:AlternateContent xmlns:mc="http://schemas.openxmlformats.org/markup-compatibility/2006">
                <mc:Choice xmlns:v="urn:schemas-microsoft-com:vml" Requires="v">
                  <p:oleObj name="Image File" r:id="rId3" imgW="1752600" imgH="1752600" progId="">
                    <p:embed/>
                  </p:oleObj>
                </mc:Choice>
                <mc:Fallback>
                  <p:oleObj name="Image File" r:id="rId3" imgW="1752600" imgH="1752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2352"/>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3986" name="Object 4"/>
            <p:cNvGraphicFramePr>
              <a:graphicFrameLocks noChangeAspect="1"/>
            </p:cNvGraphicFramePr>
            <p:nvPr/>
          </p:nvGraphicFramePr>
          <p:xfrm>
            <a:off x="1776" y="480"/>
            <a:ext cx="1728" cy="1728"/>
          </p:xfrm>
          <a:graphic>
            <a:graphicData uri="http://schemas.openxmlformats.org/presentationml/2006/ole">
              <mc:AlternateContent xmlns:mc="http://schemas.openxmlformats.org/markup-compatibility/2006">
                <mc:Choice xmlns:v="urn:schemas-microsoft-com:vml" Requires="v">
                  <p:oleObj name="Image File" r:id="rId5" imgW="1752600" imgH="1752600" progId="">
                    <p:embed/>
                  </p:oleObj>
                </mc:Choice>
                <mc:Fallback>
                  <p:oleObj name="Image File" r:id="rId5" imgW="1752600" imgH="1752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480"/>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3987" name="Object 5"/>
            <p:cNvGraphicFramePr>
              <a:graphicFrameLocks noChangeAspect="1"/>
            </p:cNvGraphicFramePr>
            <p:nvPr/>
          </p:nvGraphicFramePr>
          <p:xfrm>
            <a:off x="3648" y="2352"/>
            <a:ext cx="1728" cy="1728"/>
          </p:xfrm>
          <a:graphic>
            <a:graphicData uri="http://schemas.openxmlformats.org/presentationml/2006/ole">
              <mc:AlternateContent xmlns:mc="http://schemas.openxmlformats.org/markup-compatibility/2006">
                <mc:Choice xmlns:v="urn:schemas-microsoft-com:vml" Requires="v">
                  <p:oleObj name="Image" r:id="rId7" imgW="3250794" imgH="3250794" progId="">
                    <p:embed/>
                  </p:oleObj>
                </mc:Choice>
                <mc:Fallback>
                  <p:oleObj name="Image" r:id="rId7" imgW="3250794" imgH="3250794"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2352"/>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3988" name="Object 6"/>
            <p:cNvGraphicFramePr>
              <a:graphicFrameLocks noChangeAspect="1"/>
            </p:cNvGraphicFramePr>
            <p:nvPr/>
          </p:nvGraphicFramePr>
          <p:xfrm>
            <a:off x="3648" y="480"/>
            <a:ext cx="1728" cy="1728"/>
          </p:xfrm>
          <a:graphic>
            <a:graphicData uri="http://schemas.openxmlformats.org/presentationml/2006/ole">
              <mc:AlternateContent xmlns:mc="http://schemas.openxmlformats.org/markup-compatibility/2006">
                <mc:Choice xmlns:v="urn:schemas-microsoft-com:vml" Requires="v">
                  <p:oleObj name="Image" r:id="rId9" imgW="3250794" imgH="3250794" progId="">
                    <p:embed/>
                  </p:oleObj>
                </mc:Choice>
                <mc:Fallback>
                  <p:oleObj name="Image" r:id="rId9" imgW="3250794" imgH="3250794"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8" y="480"/>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grpSp>
        <p:nvGrpSpPr>
          <p:cNvPr id="3" name="Group 20"/>
          <p:cNvGrpSpPr>
            <a:grpSpLocks/>
          </p:cNvGrpSpPr>
          <p:nvPr/>
        </p:nvGrpSpPr>
        <p:grpSpPr bwMode="auto">
          <a:xfrm>
            <a:off x="685800" y="1219200"/>
            <a:ext cx="4495800" cy="5257800"/>
            <a:chOff x="1872" y="768"/>
            <a:chExt cx="2832" cy="3312"/>
          </a:xfrm>
        </p:grpSpPr>
        <p:sp>
          <p:nvSpPr>
            <p:cNvPr id="83977" name="Oval 7"/>
            <p:cNvSpPr>
              <a:spLocks noChangeArrowheads="1"/>
            </p:cNvSpPr>
            <p:nvPr/>
          </p:nvSpPr>
          <p:spPr bwMode="auto">
            <a:xfrm>
              <a:off x="2304" y="1824"/>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78" name="Oval 8"/>
            <p:cNvSpPr>
              <a:spLocks noChangeArrowheads="1"/>
            </p:cNvSpPr>
            <p:nvPr/>
          </p:nvSpPr>
          <p:spPr bwMode="auto">
            <a:xfrm>
              <a:off x="2688" y="1632"/>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79" name="Oval 9"/>
            <p:cNvSpPr>
              <a:spLocks noChangeArrowheads="1"/>
            </p:cNvSpPr>
            <p:nvPr/>
          </p:nvSpPr>
          <p:spPr bwMode="auto">
            <a:xfrm>
              <a:off x="3888" y="768"/>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0" name="Oval 10"/>
            <p:cNvSpPr>
              <a:spLocks noChangeArrowheads="1"/>
            </p:cNvSpPr>
            <p:nvPr/>
          </p:nvSpPr>
          <p:spPr bwMode="auto">
            <a:xfrm>
              <a:off x="1872" y="3264"/>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1" name="Oval 11"/>
            <p:cNvSpPr>
              <a:spLocks noChangeArrowheads="1"/>
            </p:cNvSpPr>
            <p:nvPr/>
          </p:nvSpPr>
          <p:spPr bwMode="auto">
            <a:xfrm>
              <a:off x="2640" y="3456"/>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2" name="Oval 12"/>
            <p:cNvSpPr>
              <a:spLocks noChangeArrowheads="1"/>
            </p:cNvSpPr>
            <p:nvPr/>
          </p:nvSpPr>
          <p:spPr bwMode="auto">
            <a:xfrm>
              <a:off x="2736" y="2976"/>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3" name="Oval 13"/>
            <p:cNvSpPr>
              <a:spLocks noChangeArrowheads="1"/>
            </p:cNvSpPr>
            <p:nvPr/>
          </p:nvSpPr>
          <p:spPr bwMode="auto">
            <a:xfrm>
              <a:off x="3792" y="3600"/>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sp>
          <p:nvSpPr>
            <p:cNvPr id="83984" name="Oval 14"/>
            <p:cNvSpPr>
              <a:spLocks noChangeArrowheads="1"/>
            </p:cNvSpPr>
            <p:nvPr/>
          </p:nvSpPr>
          <p:spPr bwMode="auto">
            <a:xfrm>
              <a:off x="4224" y="3600"/>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pPr>
              <a:endParaRPr lang="en-US" altLang="es-ES" sz="2800"/>
            </a:p>
          </p:txBody>
        </p:sp>
      </p:grpSp>
      <p:graphicFrame>
        <p:nvGraphicFramePr>
          <p:cNvPr id="745487" name="Object 15"/>
          <p:cNvGraphicFramePr>
            <a:graphicFrameLocks noChangeAspect="1"/>
          </p:cNvGraphicFramePr>
          <p:nvPr/>
        </p:nvGraphicFramePr>
        <p:xfrm>
          <a:off x="7239000" y="3200400"/>
          <a:ext cx="757238" cy="473075"/>
        </p:xfrm>
        <a:graphic>
          <a:graphicData uri="http://schemas.openxmlformats.org/presentationml/2006/ole">
            <mc:AlternateContent xmlns:mc="http://schemas.openxmlformats.org/markup-compatibility/2006">
              <mc:Choice xmlns:v="urn:schemas-microsoft-com:vml" Requires="v">
                <p:oleObj name="Image File" r:id="rId11" imgW="1752600" imgH="1752600" progId="">
                  <p:embed/>
                </p:oleObj>
              </mc:Choice>
              <mc:Fallback>
                <p:oleObj name="Image File" r:id="rId11" imgW="1752600" imgH="1752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31035" t="82759" r="41379"/>
                      <a:stretch>
                        <a:fillRect/>
                      </a:stretch>
                    </p:blipFill>
                    <p:spPr bwMode="auto">
                      <a:xfrm>
                        <a:off x="7239000" y="3200400"/>
                        <a:ext cx="75723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83973" name="Text Box 18"/>
          <p:cNvSpPr txBox="1">
            <a:spLocks noChangeArrowheads="1"/>
          </p:cNvSpPr>
          <p:nvPr/>
        </p:nvSpPr>
        <p:spPr bwMode="auto">
          <a:xfrm>
            <a:off x="6253163" y="6575425"/>
            <a:ext cx="2633662"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slide credit: Fei-Fei, Fergus &amp; Torralba </a:t>
            </a:r>
          </a:p>
        </p:txBody>
      </p:sp>
      <p:sp>
        <p:nvSpPr>
          <p:cNvPr id="81926" name="Rectangle 2"/>
          <p:cNvSpPr>
            <a:spLocks noGrp="1" noChangeArrowheads="1"/>
          </p:cNvSpPr>
          <p:nvPr>
            <p:ph type="title"/>
          </p:nvPr>
        </p:nvSpPr>
        <p:spPr>
          <a:xfrm>
            <a:off x="215516" y="306448"/>
            <a:ext cx="8229600" cy="563563"/>
          </a:xfrm>
        </p:spPr>
        <p:txBody>
          <a:bodyPr>
            <a:normAutofit fontScale="90000"/>
          </a:bodyPr>
          <a:lstStyle/>
          <a:p>
            <a:pPr>
              <a:lnSpc>
                <a:spcPct val="90000"/>
              </a:lnSpc>
              <a:spcBef>
                <a:spcPct val="20000"/>
              </a:spcBef>
              <a:defRPr/>
            </a:pPr>
            <a:r>
              <a:rPr lang="ca-ES" altLang="es-ES" sz="3600" b="1" dirty="0" err="1">
                <a:solidFill>
                  <a:srgbClr val="0432FF"/>
                </a:solidFill>
                <a:latin typeface="Calibri" panose="020F0502020204030204" pitchFamily="34" charset="0"/>
                <a:cs typeface="Calibri"/>
              </a:rPr>
              <a:t>Why</a:t>
            </a:r>
            <a:r>
              <a:rPr lang="ca-ES" altLang="es-ES" sz="3600" b="1" dirty="0">
                <a:solidFill>
                  <a:srgbClr val="0432FF"/>
                </a:solidFill>
                <a:latin typeface="Calibri" panose="020F0502020204030204" pitchFamily="34" charset="0"/>
                <a:cs typeface="Calibri"/>
              </a:rPr>
              <a:t> is </a:t>
            </a:r>
            <a:r>
              <a:rPr lang="ca-ES" altLang="es-ES" sz="3600" b="1" dirty="0" err="1">
                <a:solidFill>
                  <a:srgbClr val="0432FF"/>
                </a:solidFill>
                <a:latin typeface="Calibri" panose="020F0502020204030204" pitchFamily="34" charset="0"/>
                <a:cs typeface="Calibri"/>
              </a:rPr>
              <a:t>it</a:t>
            </a:r>
            <a:r>
              <a:rPr lang="ca-ES" altLang="es-ES" sz="3600" b="1" dirty="0">
                <a:solidFill>
                  <a:srgbClr val="0432FF"/>
                </a:solidFill>
                <a:latin typeface="Calibri" panose="020F0502020204030204" pitchFamily="34" charset="0"/>
                <a:cs typeface="Calibri"/>
              </a:rPr>
              <a:t> </a:t>
            </a:r>
            <a:r>
              <a:rPr lang="ca-ES" altLang="es-ES" sz="3600" b="1" dirty="0" err="1">
                <a:solidFill>
                  <a:srgbClr val="0432FF"/>
                </a:solidFill>
                <a:latin typeface="Calibri" panose="020F0502020204030204" pitchFamily="34" charset="0"/>
                <a:cs typeface="Calibri"/>
              </a:rPr>
              <a:t>hard</a:t>
            </a:r>
            <a:r>
              <a:rPr lang="ca-ES" altLang="es-ES" sz="3600" b="1" dirty="0">
                <a:solidFill>
                  <a:srgbClr val="0432FF"/>
                </a:solidFill>
                <a:latin typeface="Calibri" panose="020F0502020204030204" pitchFamily="34" charset="0"/>
                <a:cs typeface="Calibri"/>
              </a:rPr>
              <a:t>?</a:t>
            </a:r>
          </a:p>
        </p:txBody>
      </p:sp>
      <p:sp>
        <p:nvSpPr>
          <p:cNvPr id="83975" name="CuadroTexto 1"/>
          <p:cNvSpPr txBox="1">
            <a:spLocks noChangeArrowheads="1"/>
          </p:cNvSpPr>
          <p:nvPr/>
        </p:nvSpPr>
        <p:spPr bwMode="auto">
          <a:xfrm>
            <a:off x="6804025" y="4508500"/>
            <a:ext cx="2016125" cy="868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ca-ES" altLang="es-ES" sz="2800"/>
              <a:t>Local ambiguity</a:t>
            </a:r>
          </a:p>
        </p:txBody>
      </p:sp>
      <p:sp>
        <p:nvSpPr>
          <p:cNvPr id="83976"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F24D0E7C-7824-C643-9C78-CC146B99BCC6}"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4F47E5C8-539C-0647-A803-571F10912437}"/>
              </a:ext>
            </a:extLst>
          </p:cNvPr>
          <p:cNvSpPr>
            <a:spLocks noGrp="1"/>
          </p:cNvSpPr>
          <p:nvPr>
            <p:ph type="sldNum" sz="quarter" idx="12"/>
          </p:nvPr>
        </p:nvSpPr>
        <p:spPr/>
        <p:txBody>
          <a:bodyPr/>
          <a:lstStyle/>
          <a:p>
            <a:pPr>
              <a:defRPr/>
            </a:pPr>
            <a:fld id="{92C0268C-C029-4760-98E8-5BF4E76A023E}" type="slidenum">
              <a:rPr lang="en-US" smtClean="0"/>
              <a:pPr>
                <a:defRPr/>
              </a:pPr>
              <a:t>55</a:t>
            </a:fld>
            <a:endParaRPr lang="en-US"/>
          </a:p>
        </p:txBody>
      </p:sp>
    </p:spTree>
    <p:extLst>
      <p:ext uri="{BB962C8B-B14F-4D97-AF65-F5344CB8AC3E}">
        <p14:creationId xmlns:p14="http://schemas.microsoft.com/office/powerpoint/2010/main" val="375264160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45487"/>
                                        </p:tgtEl>
                                        <p:attrNameLst>
                                          <p:attrName>style.visibility</p:attrName>
                                        </p:attrNameLst>
                                      </p:cBhvr>
                                      <p:to>
                                        <p:strVal val="visible"/>
                                      </p:to>
                                    </p:set>
                                    <p:animEffect transition="in" filter="fade">
                                      <p:cBhvr>
                                        <p:cTn id="12" dur="500"/>
                                        <p:tgtEl>
                                          <p:spTgt spid="745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r="55646"/>
          <a:stretch>
            <a:fillRect/>
          </a:stretch>
        </p:blipFill>
        <p:spPr bwMode="auto">
          <a:xfrm>
            <a:off x="2268538" y="1196975"/>
            <a:ext cx="4391025" cy="453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Rectangle 4"/>
          <p:cNvSpPr>
            <a:spLocks noGrp="1" noChangeArrowheads="1"/>
          </p:cNvSpPr>
          <p:nvPr>
            <p:ph type="title"/>
          </p:nvPr>
        </p:nvSpPr>
        <p:spPr>
          <a:xfrm>
            <a:off x="457200" y="152400"/>
            <a:ext cx="8229600" cy="1143000"/>
          </a:xfrm>
        </p:spPr>
        <p:txBody>
          <a:bodyPr>
            <a:normAutofit/>
          </a:bodyPr>
          <a:lstStyle/>
          <a:p>
            <a:pPr>
              <a:lnSpc>
                <a:spcPct val="90000"/>
              </a:lnSpc>
              <a:spcBef>
                <a:spcPct val="20000"/>
              </a:spcBef>
              <a:defRPr/>
            </a:pPr>
            <a:r>
              <a:rPr lang="en-US" altLang="es-ES" sz="3200" b="1" dirty="0">
                <a:solidFill>
                  <a:srgbClr val="0432FF"/>
                </a:solidFill>
                <a:latin typeface="Calibri" panose="020F0502020204030204" pitchFamily="34" charset="0"/>
                <a:cs typeface="Calibri"/>
              </a:rPr>
              <a:t>Some things know that you have eyes</a:t>
            </a:r>
          </a:p>
        </p:txBody>
      </p:sp>
      <p:sp>
        <p:nvSpPr>
          <p:cNvPr id="86020" name="Text Box 6"/>
          <p:cNvSpPr txBox="1">
            <a:spLocks noChangeArrowheads="1"/>
          </p:cNvSpPr>
          <p:nvPr/>
        </p:nvSpPr>
        <p:spPr bwMode="auto">
          <a:xfrm>
            <a:off x="381000" y="5805488"/>
            <a:ext cx="8763000"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50000"/>
              </a:spcBef>
            </a:pPr>
            <a:r>
              <a:rPr lang="en-US" altLang="es-ES" sz="1600"/>
              <a:t>Brady, M. J., &amp; Kersten, D. (2003). Bootstrapped learning of novel objects. J Vis, 3(6), 413-422 </a:t>
            </a:r>
          </a:p>
        </p:txBody>
      </p:sp>
      <p:sp>
        <p:nvSpPr>
          <p:cNvPr id="86021"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08D963E3-68FF-6641-B8AB-E8B51A25DF74}"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B3438E6C-7AED-844A-87C0-CC8FD641F156}"/>
              </a:ext>
            </a:extLst>
          </p:cNvPr>
          <p:cNvSpPr>
            <a:spLocks noGrp="1"/>
          </p:cNvSpPr>
          <p:nvPr>
            <p:ph type="sldNum" sz="quarter" idx="12"/>
          </p:nvPr>
        </p:nvSpPr>
        <p:spPr/>
        <p:txBody>
          <a:bodyPr/>
          <a:lstStyle/>
          <a:p>
            <a:pPr>
              <a:defRPr/>
            </a:pPr>
            <a:fld id="{92C0268C-C029-4760-98E8-5BF4E76A023E}" type="slidenum">
              <a:rPr lang="en-US" smtClean="0"/>
              <a:pPr>
                <a:defRPr/>
              </a:pPr>
              <a:t>56</a:t>
            </a:fld>
            <a:endParaRPr lang="en-US"/>
          </a:p>
        </p:txBody>
      </p:sp>
    </p:spTree>
    <p:extLst>
      <p:ext uri="{BB962C8B-B14F-4D97-AF65-F5344CB8AC3E}">
        <p14:creationId xmlns:p14="http://schemas.microsoft.com/office/powerpoint/2010/main" val="3235075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68313" y="476250"/>
            <a:ext cx="8229600" cy="1143000"/>
          </a:xfrm>
        </p:spPr>
        <p:txBody>
          <a:bodyPr>
            <a:normAutofit/>
          </a:bodyPr>
          <a:lstStyle/>
          <a:p>
            <a:pPr>
              <a:lnSpc>
                <a:spcPct val="90000"/>
              </a:lnSpc>
              <a:spcBef>
                <a:spcPct val="20000"/>
              </a:spcBef>
              <a:defRPr/>
            </a:pPr>
            <a:r>
              <a:rPr lang="en-US" altLang="es-ES" sz="3200" b="1" dirty="0">
                <a:solidFill>
                  <a:srgbClr val="0432FF"/>
                </a:solidFill>
                <a:latin typeface="Calibri" panose="020F0502020204030204" pitchFamily="34" charset="0"/>
                <a:cs typeface="Calibri"/>
              </a:rPr>
              <a:t>Bottom-up data analysis</a:t>
            </a:r>
          </a:p>
        </p:txBody>
      </p:sp>
      <p:sp>
        <p:nvSpPr>
          <p:cNvPr id="88067" name="Rectangle 3"/>
          <p:cNvSpPr>
            <a:spLocks noGrp="1" noChangeArrowheads="1"/>
          </p:cNvSpPr>
          <p:nvPr>
            <p:ph idx="1"/>
          </p:nvPr>
        </p:nvSpPr>
        <p:spPr>
          <a:xfrm>
            <a:off x="179388" y="1484313"/>
            <a:ext cx="8839200" cy="5715000"/>
          </a:xfrm>
        </p:spPr>
        <p:txBody>
          <a:bodyPr/>
          <a:lstStyle/>
          <a:p>
            <a:pPr eaLnBrk="1" hangingPunct="1">
              <a:lnSpc>
                <a:spcPct val="90000"/>
              </a:lnSpc>
            </a:pPr>
            <a:r>
              <a:rPr lang="ca-ES" altLang="es-ES" sz="2800" dirty="0" err="1">
                <a:cs typeface="Calibri" panose="020F0502020204030204" pitchFamily="34" charset="0"/>
              </a:rPr>
              <a:t>The</a:t>
            </a:r>
            <a:r>
              <a:rPr lang="ca-ES" altLang="es-ES" sz="2800" dirty="0">
                <a:cs typeface="Calibri" panose="020F0502020204030204" pitchFamily="34" charset="0"/>
              </a:rPr>
              <a:t> </a:t>
            </a:r>
            <a:r>
              <a:rPr lang="ca-ES" altLang="es-ES" sz="2800" dirty="0" err="1">
                <a:cs typeface="Calibri" panose="020F0502020204030204" pitchFamily="34" charset="0"/>
              </a:rPr>
              <a:t>problem</a:t>
            </a:r>
            <a:r>
              <a:rPr lang="ca-ES" altLang="es-ES" sz="2800" dirty="0">
                <a:cs typeface="Calibri" panose="020F0502020204030204" pitchFamily="34" charset="0"/>
              </a:rPr>
              <a:t> is </a:t>
            </a:r>
            <a:r>
              <a:rPr lang="ca-ES" altLang="es-ES" sz="2800" dirty="0" err="1">
                <a:cs typeface="Calibri" panose="020F0502020204030204" pitchFamily="34" charset="0"/>
              </a:rPr>
              <a:t>the</a:t>
            </a:r>
            <a:r>
              <a:rPr lang="ca-ES" altLang="es-ES" sz="2800" dirty="0">
                <a:cs typeface="Calibri" panose="020F0502020204030204" pitchFamily="34" charset="0"/>
              </a:rPr>
              <a:t> </a:t>
            </a:r>
            <a:r>
              <a:rPr lang="ca-ES" altLang="es-ES" sz="2800" dirty="0" err="1">
                <a:cs typeface="Calibri" panose="020F0502020204030204" pitchFamily="34" charset="0"/>
              </a:rPr>
              <a:t>ambiguity</a:t>
            </a:r>
            <a:r>
              <a:rPr lang="ca-ES" altLang="es-ES" sz="2800" dirty="0">
                <a:cs typeface="Calibri" panose="020F0502020204030204" pitchFamily="34" charset="0"/>
              </a:rPr>
              <a:t> of </a:t>
            </a:r>
            <a:r>
              <a:rPr lang="ca-ES" altLang="es-ES" sz="2800" dirty="0" err="1">
                <a:cs typeface="Calibri" panose="020F0502020204030204" pitchFamily="34" charset="0"/>
              </a:rPr>
              <a:t>the</a:t>
            </a:r>
            <a:r>
              <a:rPr lang="ca-ES" altLang="es-ES" sz="2800" dirty="0">
                <a:cs typeface="Calibri" panose="020F0502020204030204" pitchFamily="34" charset="0"/>
              </a:rPr>
              <a:t> </a:t>
            </a:r>
            <a:r>
              <a:rPr lang="ca-ES" altLang="es-ES" sz="2800" dirty="0" err="1">
                <a:cs typeface="Calibri" panose="020F0502020204030204" pitchFamily="34" charset="0"/>
              </a:rPr>
              <a:t>implicit</a:t>
            </a:r>
            <a:r>
              <a:rPr lang="ca-ES" altLang="es-ES" sz="2800" dirty="0">
                <a:cs typeface="Calibri" panose="020F0502020204030204" pitchFamily="34" charset="0"/>
              </a:rPr>
              <a:t> </a:t>
            </a:r>
            <a:r>
              <a:rPr lang="ca-ES" altLang="es-ES" sz="2800" dirty="0" err="1">
                <a:cs typeface="Calibri" panose="020F0502020204030204" pitchFamily="34" charset="0"/>
              </a:rPr>
              <a:t>perception</a:t>
            </a:r>
            <a:endParaRPr lang="ca-ES" altLang="es-ES" sz="2800" dirty="0">
              <a:cs typeface="Calibri" panose="020F0502020204030204" pitchFamily="34" charset="0"/>
            </a:endParaRPr>
          </a:p>
          <a:p>
            <a:pPr lvl="1" eaLnBrk="1" hangingPunct="1">
              <a:lnSpc>
                <a:spcPct val="90000"/>
              </a:lnSpc>
            </a:pPr>
            <a:r>
              <a:rPr lang="ca-ES" altLang="es-ES" sz="2000" dirty="0" err="1">
                <a:cs typeface="Calibri" panose="020F0502020204030204" pitchFamily="34" charset="0"/>
              </a:rPr>
              <a:t>Many</a:t>
            </a:r>
            <a:r>
              <a:rPr lang="ca-ES" altLang="es-ES" sz="2000" dirty="0">
                <a:cs typeface="Calibri" panose="020F0502020204030204" pitchFamily="34" charset="0"/>
              </a:rPr>
              <a:t> 3D </a:t>
            </a:r>
            <a:r>
              <a:rPr lang="ca-ES" altLang="es-ES" sz="2000" dirty="0" err="1">
                <a:cs typeface="Calibri" panose="020F0502020204030204" pitchFamily="34" charset="0"/>
              </a:rPr>
              <a:t>scenes</a:t>
            </a:r>
            <a:r>
              <a:rPr lang="ca-ES" altLang="es-ES" sz="2000" dirty="0">
                <a:cs typeface="Calibri" panose="020F0502020204030204" pitchFamily="34" charset="0"/>
              </a:rPr>
              <a:t> can </a:t>
            </a:r>
            <a:r>
              <a:rPr lang="ca-ES" altLang="es-ES" sz="2000" dirty="0" err="1">
                <a:cs typeface="Calibri" panose="020F0502020204030204" pitchFamily="34" charset="0"/>
              </a:rPr>
              <a:t>give</a:t>
            </a:r>
            <a:r>
              <a:rPr lang="ca-ES" altLang="es-ES" sz="2000" dirty="0">
                <a:cs typeface="Calibri" panose="020F0502020204030204" pitchFamily="34" charset="0"/>
              </a:rPr>
              <a:t> </a:t>
            </a:r>
            <a:r>
              <a:rPr lang="ca-ES" altLang="es-ES" sz="2000" dirty="0" err="1">
                <a:cs typeface="Calibri" panose="020F0502020204030204" pitchFamily="34" charset="0"/>
              </a:rPr>
              <a:t>the</a:t>
            </a:r>
            <a:r>
              <a:rPr lang="ca-ES" altLang="es-ES" sz="2000" dirty="0">
                <a:cs typeface="Calibri" panose="020F0502020204030204" pitchFamily="34" charset="0"/>
              </a:rPr>
              <a:t> </a:t>
            </a:r>
            <a:r>
              <a:rPr lang="ca-ES" altLang="es-ES" sz="2000" dirty="0" err="1">
                <a:cs typeface="Calibri" panose="020F0502020204030204" pitchFamily="34" charset="0"/>
              </a:rPr>
              <a:t>same</a:t>
            </a:r>
            <a:r>
              <a:rPr lang="ca-ES" altLang="es-ES" sz="2000" dirty="0">
                <a:cs typeface="Calibri" panose="020F0502020204030204" pitchFamily="34" charset="0"/>
              </a:rPr>
              <a:t> 2D </a:t>
            </a:r>
            <a:r>
              <a:rPr lang="ca-ES" altLang="es-ES" sz="2000" dirty="0" err="1">
                <a:cs typeface="Calibri" panose="020F0502020204030204" pitchFamily="34" charset="0"/>
              </a:rPr>
              <a:t>scene</a:t>
            </a:r>
            <a:endParaRPr lang="ca-ES" altLang="es-ES" sz="16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pPr>
            <a:endParaRPr lang="ca-ES" altLang="es-ES" sz="2400" dirty="0">
              <a:cs typeface="Calibri" panose="020F0502020204030204" pitchFamily="34" charset="0"/>
            </a:endParaRPr>
          </a:p>
          <a:p>
            <a:pPr lvl="1" eaLnBrk="1" hangingPunct="1">
              <a:lnSpc>
                <a:spcPct val="90000"/>
              </a:lnSpc>
              <a:buFontTx/>
              <a:buNone/>
            </a:pPr>
            <a:r>
              <a:rPr lang="en-US" altLang="es-ES" sz="2400" dirty="0">
                <a:cs typeface="Calibri" panose="020F0502020204030204" pitchFamily="34" charset="0"/>
              </a:rPr>
              <a:t>We need information about the World in order to </a:t>
            </a:r>
            <a:r>
              <a:rPr lang="en-US" altLang="es-ES" sz="2400" dirty="0" err="1">
                <a:cs typeface="Calibri" panose="020F0502020204030204" pitchFamily="34" charset="0"/>
              </a:rPr>
              <a:t>unambiguate</a:t>
            </a:r>
            <a:r>
              <a:rPr lang="en-US" altLang="es-ES" sz="2400" dirty="0">
                <a:cs typeface="Calibri" panose="020F0502020204030204" pitchFamily="34" charset="0"/>
              </a:rPr>
              <a:t> the images. </a:t>
            </a:r>
          </a:p>
        </p:txBody>
      </p:sp>
      <p:sp>
        <p:nvSpPr>
          <p:cNvPr id="88068" name="Rectangle 8"/>
          <p:cNvSpPr>
            <a:spLocks noChangeArrowheads="1"/>
          </p:cNvSpPr>
          <p:nvPr/>
        </p:nvSpPr>
        <p:spPr bwMode="auto">
          <a:xfrm>
            <a:off x="6138863" y="6237288"/>
            <a:ext cx="27209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50000"/>
              </a:spcBef>
              <a:buFontTx/>
              <a:buNone/>
            </a:pPr>
            <a:r>
              <a:rPr lang="en-US" altLang="es-ES" sz="2000"/>
              <a:t>Image source: F. Durand</a:t>
            </a:r>
          </a:p>
        </p:txBody>
      </p:sp>
      <p:pic>
        <p:nvPicPr>
          <p:cNvPr id="1105922" name="Picture 2"/>
          <p:cNvPicPr>
            <a:picLocks noChangeAspect="1" noChangeArrowheads="1"/>
          </p:cNvPicPr>
          <p:nvPr/>
        </p:nvPicPr>
        <p:blipFill>
          <a:blip r:embed="rId3"/>
          <a:srcRect/>
          <a:stretch>
            <a:fillRect/>
          </a:stretch>
        </p:blipFill>
        <p:spPr bwMode="auto">
          <a:xfrm>
            <a:off x="2411760" y="2967384"/>
            <a:ext cx="4068291" cy="2682529"/>
          </a:xfrm>
          <a:prstGeom prst="rect">
            <a:avLst/>
          </a:prstGeom>
          <a:noFill/>
          <a:ln>
            <a:noFill/>
          </a:ln>
          <a:effectLst>
            <a:outerShdw blurRad="63500" dist="38100" dir="2700000" algn="tl" rotWithShape="0">
              <a:srgbClr val="000000">
                <a:alpha val="39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7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6B8E60CA-DF4F-B045-8FCB-4951836B6A22}"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39DC7F51-831F-AB46-8A54-4FCCB5A2D672}"/>
              </a:ext>
            </a:extLst>
          </p:cNvPr>
          <p:cNvSpPr>
            <a:spLocks noGrp="1"/>
          </p:cNvSpPr>
          <p:nvPr>
            <p:ph type="sldNum" sz="quarter" idx="12"/>
          </p:nvPr>
        </p:nvSpPr>
        <p:spPr/>
        <p:txBody>
          <a:bodyPr/>
          <a:lstStyle/>
          <a:p>
            <a:pPr>
              <a:defRPr/>
            </a:pPr>
            <a:fld id="{92C0268C-C029-4760-98E8-5BF4E76A023E}" type="slidenum">
              <a:rPr lang="en-US" smtClean="0"/>
              <a:pPr>
                <a:defRPr/>
              </a:pPr>
              <a:t>57</a:t>
            </a:fld>
            <a:endParaRPr lang="en-US"/>
          </a:p>
        </p:txBody>
      </p:sp>
    </p:spTree>
    <p:extLst>
      <p:ext uri="{BB962C8B-B14F-4D97-AF65-F5344CB8AC3E}">
        <p14:creationId xmlns:p14="http://schemas.microsoft.com/office/powerpoint/2010/main" val="254934436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68313" y="549275"/>
            <a:ext cx="8229600" cy="1143000"/>
          </a:xfrm>
        </p:spPr>
        <p:txBody>
          <a:bodyPr>
            <a:normAutofit/>
          </a:bodyPr>
          <a:lstStyle/>
          <a:p>
            <a:pPr>
              <a:lnSpc>
                <a:spcPct val="90000"/>
              </a:lnSpc>
              <a:spcBef>
                <a:spcPct val="20000"/>
              </a:spcBef>
              <a:defRPr/>
            </a:pPr>
            <a:r>
              <a:rPr lang="en-US" altLang="es-ES" sz="3200" b="1" dirty="0">
                <a:solidFill>
                  <a:srgbClr val="0432FF"/>
                </a:solidFill>
                <a:latin typeface="Calibri" panose="020F0502020204030204" pitchFamily="34" charset="0"/>
                <a:cs typeface="Calibri"/>
              </a:rPr>
              <a:t>Is the human perception perfect?</a:t>
            </a:r>
          </a:p>
        </p:txBody>
      </p:sp>
      <p:sp>
        <p:nvSpPr>
          <p:cNvPr id="74755" name="Rectangle 3"/>
          <p:cNvSpPr>
            <a:spLocks noGrp="1" noChangeArrowheads="1"/>
          </p:cNvSpPr>
          <p:nvPr>
            <p:ph type="body" idx="1"/>
          </p:nvPr>
        </p:nvSpPr>
        <p:spPr>
          <a:xfrm>
            <a:off x="457200" y="5445125"/>
            <a:ext cx="8229600" cy="536575"/>
          </a:xfrm>
        </p:spPr>
        <p:txBody>
          <a:bodyPr>
            <a:normAutofit fontScale="70000" lnSpcReduction="20000"/>
          </a:bodyPr>
          <a:lstStyle/>
          <a:p>
            <a:r>
              <a:rPr lang="es-ES" altLang="es-ES" sz="2400" dirty="0" err="1">
                <a:cs typeface="Calibri" panose="020F0502020204030204" pitchFamily="34" charset="0"/>
              </a:rPr>
              <a:t>We</a:t>
            </a:r>
            <a:r>
              <a:rPr lang="es-ES" altLang="es-ES" sz="2400" dirty="0">
                <a:cs typeface="Calibri" panose="020F0502020204030204" pitchFamily="34" charset="0"/>
              </a:rPr>
              <a:t> </a:t>
            </a:r>
            <a:r>
              <a:rPr lang="es-ES" altLang="es-ES" sz="2400" dirty="0" err="1">
                <a:cs typeface="Calibri" panose="020F0502020204030204" pitchFamily="34" charset="0"/>
              </a:rPr>
              <a:t>still</a:t>
            </a:r>
            <a:r>
              <a:rPr lang="es-ES" altLang="es-ES" sz="2400" dirty="0">
                <a:cs typeface="Calibri" panose="020F0502020204030204" pitchFamily="34" charset="0"/>
              </a:rPr>
              <a:t> </a:t>
            </a:r>
            <a:r>
              <a:rPr lang="es-ES" altLang="es-ES" sz="2400" dirty="0" err="1">
                <a:cs typeface="Calibri" panose="020F0502020204030204" pitchFamily="34" charset="0"/>
              </a:rPr>
              <a:t>don</a:t>
            </a:r>
            <a:r>
              <a:rPr lang="es-ES" altLang="en-US" sz="2400" dirty="0" err="1">
                <a:cs typeface="Calibri" panose="020F0502020204030204" pitchFamily="34" charset="0"/>
              </a:rPr>
              <a:t>’</a:t>
            </a:r>
            <a:r>
              <a:rPr lang="es-ES" altLang="es-ES" sz="2400" dirty="0" err="1">
                <a:cs typeface="Calibri" panose="020F0502020204030204" pitchFamily="34" charset="0"/>
              </a:rPr>
              <a:t>t</a:t>
            </a:r>
            <a:r>
              <a:rPr lang="es-ES" altLang="es-ES" sz="2400" dirty="0">
                <a:cs typeface="Calibri" panose="020F0502020204030204" pitchFamily="34" charset="0"/>
              </a:rPr>
              <a:t> </a:t>
            </a:r>
            <a:r>
              <a:rPr lang="es-ES" altLang="es-ES" sz="2400" dirty="0" err="1">
                <a:cs typeface="Calibri" panose="020F0502020204030204" pitchFamily="34" charset="0"/>
              </a:rPr>
              <a:t>understand</a:t>
            </a:r>
            <a:r>
              <a:rPr lang="es-ES" altLang="es-ES" sz="2400" dirty="0">
                <a:cs typeface="Calibri" panose="020F0502020204030204" pitchFamily="34" charset="0"/>
              </a:rPr>
              <a:t> </a:t>
            </a:r>
            <a:r>
              <a:rPr lang="es-ES" altLang="es-ES" sz="2400" dirty="0" err="1">
                <a:cs typeface="Calibri" panose="020F0502020204030204" pitchFamily="34" charset="0"/>
              </a:rPr>
              <a:t>completely</a:t>
            </a:r>
            <a:r>
              <a:rPr lang="es-ES" altLang="es-ES" sz="2400" dirty="0">
                <a:cs typeface="Calibri" panose="020F0502020204030204" pitchFamily="34" charset="0"/>
              </a:rPr>
              <a:t> </a:t>
            </a:r>
            <a:r>
              <a:rPr lang="es-ES" altLang="es-ES" sz="2400" dirty="0" err="1">
                <a:cs typeface="Calibri" panose="020F0502020204030204" pitchFamily="34" charset="0"/>
              </a:rPr>
              <a:t>the</a:t>
            </a:r>
            <a:r>
              <a:rPr lang="es-ES" altLang="es-ES" sz="2400" dirty="0">
                <a:cs typeface="Calibri" panose="020F0502020204030204" pitchFamily="34" charset="0"/>
              </a:rPr>
              <a:t> </a:t>
            </a:r>
            <a:r>
              <a:rPr lang="es-ES" altLang="es-ES" sz="2400" dirty="0" err="1">
                <a:cs typeface="Calibri" panose="020F0502020204030204" pitchFamily="34" charset="0"/>
              </a:rPr>
              <a:t>perception</a:t>
            </a:r>
            <a:r>
              <a:rPr lang="es-ES" altLang="es-ES" sz="2400" dirty="0">
                <a:cs typeface="Calibri" panose="020F0502020204030204" pitchFamily="34" charset="0"/>
              </a:rPr>
              <a:t> in </a:t>
            </a:r>
            <a:r>
              <a:rPr lang="es-ES" altLang="es-ES" sz="2400" dirty="0" err="1">
                <a:cs typeface="Calibri" panose="020F0502020204030204" pitchFamily="34" charset="0"/>
              </a:rPr>
              <a:t>order</a:t>
            </a:r>
            <a:r>
              <a:rPr lang="es-ES" altLang="es-ES" sz="2400" dirty="0">
                <a:cs typeface="Calibri" panose="020F0502020204030204" pitchFamily="34" charset="0"/>
              </a:rPr>
              <a:t> </a:t>
            </a:r>
            <a:r>
              <a:rPr lang="es-ES" altLang="es-ES" sz="2400" dirty="0" err="1">
                <a:cs typeface="Calibri" panose="020F0502020204030204" pitchFamily="34" charset="0"/>
              </a:rPr>
              <a:t>to</a:t>
            </a:r>
            <a:r>
              <a:rPr lang="es-ES" altLang="es-ES" dirty="0">
                <a:cs typeface="Calibri" panose="020F0502020204030204" pitchFamily="34" charset="0"/>
              </a:rPr>
              <a:t> </a:t>
            </a:r>
            <a:r>
              <a:rPr lang="es-ES" altLang="es-ES" sz="2400" dirty="0" err="1">
                <a:cs typeface="Calibri" panose="020F0502020204030204" pitchFamily="34" charset="0"/>
              </a:rPr>
              <a:t>simulate</a:t>
            </a:r>
            <a:r>
              <a:rPr lang="es-ES" altLang="es-ES" sz="2400" dirty="0">
                <a:cs typeface="Calibri" panose="020F0502020204030204" pitchFamily="34" charset="0"/>
              </a:rPr>
              <a:t> / </a:t>
            </a:r>
            <a:r>
              <a:rPr lang="es-ES" altLang="es-ES" sz="2400" dirty="0" err="1">
                <a:cs typeface="Calibri" panose="020F0502020204030204" pitchFamily="34" charset="0"/>
              </a:rPr>
              <a:t>model</a:t>
            </a:r>
            <a:r>
              <a:rPr lang="es-ES" altLang="es-ES" sz="2400" dirty="0">
                <a:cs typeface="Calibri" panose="020F0502020204030204" pitchFamily="34" charset="0"/>
              </a:rPr>
              <a:t> / </a:t>
            </a:r>
            <a:r>
              <a:rPr lang="es-ES" altLang="es-ES" sz="2400" dirty="0" err="1">
                <a:cs typeface="Calibri" panose="020F0502020204030204" pitchFamily="34" charset="0"/>
              </a:rPr>
              <a:t>copy</a:t>
            </a:r>
            <a:r>
              <a:rPr lang="es-ES" altLang="es-ES" sz="2400" dirty="0">
                <a:cs typeface="Calibri" panose="020F0502020204030204" pitchFamily="34" charset="0"/>
              </a:rPr>
              <a:t> </a:t>
            </a:r>
            <a:r>
              <a:rPr lang="es-ES" altLang="es-ES" sz="2400" dirty="0" err="1">
                <a:cs typeface="Calibri" panose="020F0502020204030204" pitchFamily="34" charset="0"/>
              </a:rPr>
              <a:t>it</a:t>
            </a:r>
            <a:endParaRPr lang="es-ES" altLang="es-ES" sz="2400" dirty="0">
              <a:cs typeface="Calibri" panose="020F0502020204030204" pitchFamily="34" charset="0"/>
            </a:endParaRPr>
          </a:p>
        </p:txBody>
      </p:sp>
      <p:sp>
        <p:nvSpPr>
          <p:cNvPr id="90116" name="Rectangle 4"/>
          <p:cNvSpPr>
            <a:spLocks noChangeArrowheads="1"/>
          </p:cNvSpPr>
          <p:nvPr/>
        </p:nvSpPr>
        <p:spPr bwMode="auto">
          <a:xfrm>
            <a:off x="239713" y="1920875"/>
            <a:ext cx="9144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es-ES" altLang="es-ES" sz="1800"/>
          </a:p>
        </p:txBody>
      </p:sp>
      <p:sp>
        <p:nvSpPr>
          <p:cNvPr id="90117" name="Rectangle 5"/>
          <p:cNvSpPr>
            <a:spLocks noChangeArrowheads="1"/>
          </p:cNvSpPr>
          <p:nvPr/>
        </p:nvSpPr>
        <p:spPr bwMode="auto">
          <a:xfrm>
            <a:off x="-474663" y="1433513"/>
            <a:ext cx="9144001"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es-ES" altLang="es-ES" sz="1800"/>
          </a:p>
        </p:txBody>
      </p:sp>
      <p:pic>
        <p:nvPicPr>
          <p:cNvPr id="90118" name="Picture 6"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1557338"/>
            <a:ext cx="3209925"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119" name="Rectangle 5"/>
          <p:cNvSpPr>
            <a:spLocks noChangeArrowheads="1"/>
          </p:cNvSpPr>
          <p:nvPr/>
        </p:nvSpPr>
        <p:spPr bwMode="auto">
          <a:xfrm>
            <a:off x="3429000" y="5084763"/>
            <a:ext cx="2546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400">
                <a:hlinkClick r:id="rId4"/>
              </a:rPr>
              <a:t>Sinha and Poggio, </a:t>
            </a:r>
            <a:r>
              <a:rPr lang="en-US" altLang="es-ES" sz="1400" i="1">
                <a:hlinkClick r:id="rId4"/>
              </a:rPr>
              <a:t>Nature</a:t>
            </a:r>
            <a:r>
              <a:rPr lang="en-US" altLang="es-ES" sz="1400">
                <a:hlinkClick r:id="rId4"/>
              </a:rPr>
              <a:t>, 1996</a:t>
            </a:r>
            <a:endParaRPr lang="en-US" altLang="es-ES" sz="1400"/>
          </a:p>
        </p:txBody>
      </p:sp>
      <p:sp>
        <p:nvSpPr>
          <p:cNvPr id="9012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29870CD9-DF29-624E-A57A-D943F10D8EA1}"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E4293C48-D13E-4547-87E8-C56187EF8C19}"/>
              </a:ext>
            </a:extLst>
          </p:cNvPr>
          <p:cNvSpPr>
            <a:spLocks noGrp="1"/>
          </p:cNvSpPr>
          <p:nvPr>
            <p:ph type="sldNum" sz="quarter" idx="12"/>
          </p:nvPr>
        </p:nvSpPr>
        <p:spPr/>
        <p:txBody>
          <a:bodyPr/>
          <a:lstStyle/>
          <a:p>
            <a:pPr>
              <a:defRPr/>
            </a:pPr>
            <a:fld id="{92C0268C-C029-4760-98E8-5BF4E76A023E}" type="slidenum">
              <a:rPr lang="en-US" smtClean="0"/>
              <a:pPr>
                <a:defRPr/>
              </a:pPr>
              <a:t>58</a:t>
            </a:fld>
            <a:endParaRPr lang="en-US"/>
          </a:p>
        </p:txBody>
      </p:sp>
    </p:spTree>
    <p:extLst>
      <p:ext uri="{BB962C8B-B14F-4D97-AF65-F5344CB8AC3E}">
        <p14:creationId xmlns:p14="http://schemas.microsoft.com/office/powerpoint/2010/main" val="1659488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051670" y="417652"/>
            <a:ext cx="546874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pc="-100" dirty="0" err="1">
                <a:solidFill>
                  <a:srgbClr val="0432FF"/>
                </a:solidFill>
                <a:ea typeface="+mj-ea"/>
                <a:cs typeface="Calibri"/>
              </a:rPr>
              <a:t>Why</a:t>
            </a:r>
            <a:r>
              <a:rPr lang="ca-ES" altLang="es-ES" spc="-100" dirty="0">
                <a:solidFill>
                  <a:srgbClr val="0432FF"/>
                </a:solidFill>
                <a:ea typeface="+mj-ea"/>
                <a:cs typeface="Calibri"/>
              </a:rPr>
              <a:t> is </a:t>
            </a:r>
            <a:r>
              <a:rPr lang="ca-ES" altLang="es-ES" spc="-100" dirty="0" err="1">
                <a:solidFill>
                  <a:srgbClr val="0432FF"/>
                </a:solidFill>
                <a:ea typeface="+mj-ea"/>
                <a:cs typeface="Calibri"/>
              </a:rPr>
              <a:t>it</a:t>
            </a:r>
            <a:r>
              <a:rPr lang="ca-ES" altLang="es-ES" spc="-100" dirty="0">
                <a:solidFill>
                  <a:srgbClr val="0432FF"/>
                </a:solidFill>
                <a:ea typeface="+mj-ea"/>
                <a:cs typeface="Calibri"/>
              </a:rPr>
              <a:t> </a:t>
            </a:r>
            <a:r>
              <a:rPr lang="ca-ES" altLang="es-ES" spc="-100" dirty="0" err="1">
                <a:solidFill>
                  <a:srgbClr val="0432FF"/>
                </a:solidFill>
                <a:ea typeface="+mj-ea"/>
                <a:cs typeface="Calibri"/>
              </a:rPr>
              <a:t>difficult</a:t>
            </a:r>
            <a:r>
              <a:rPr lang="ca-ES" altLang="es-ES" spc="-100" dirty="0">
                <a:solidFill>
                  <a:srgbClr val="0432FF"/>
                </a:solidFill>
                <a:ea typeface="+mj-ea"/>
                <a:cs typeface="Calibri"/>
              </a:rPr>
              <a:t>? Visual </a:t>
            </a:r>
            <a:r>
              <a:rPr lang="ca-ES" altLang="es-ES" spc="-100" dirty="0" err="1">
                <a:solidFill>
                  <a:srgbClr val="0432FF"/>
                </a:solidFill>
                <a:ea typeface="+mj-ea"/>
                <a:cs typeface="Calibri"/>
              </a:rPr>
              <a:t>illusions</a:t>
            </a:r>
            <a:r>
              <a:rPr lang="ca-ES" altLang="es-ES" spc="-100" dirty="0">
                <a:solidFill>
                  <a:srgbClr val="0432FF"/>
                </a:solidFill>
                <a:ea typeface="+mj-ea"/>
                <a:cs typeface="Calibri"/>
              </a:rPr>
              <a:t> </a:t>
            </a:r>
            <a:endParaRPr lang="en-GB" altLang="es-ES" spc="-100" dirty="0">
              <a:solidFill>
                <a:srgbClr val="0432FF"/>
              </a:solidFill>
              <a:ea typeface="+mj-ea"/>
              <a:cs typeface="Calibri"/>
            </a:endParaRPr>
          </a:p>
        </p:txBody>
      </p:sp>
      <p:pic>
        <p:nvPicPr>
          <p:cNvPr id="98307" name="Picture 3" descr="old-young-wo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351088"/>
            <a:ext cx="2073275" cy="295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8" name="Text Box 4"/>
          <p:cNvSpPr txBox="1">
            <a:spLocks noChangeArrowheads="1"/>
          </p:cNvSpPr>
          <p:nvPr/>
        </p:nvSpPr>
        <p:spPr bwMode="auto">
          <a:xfrm>
            <a:off x="900113" y="2206625"/>
            <a:ext cx="20161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1600"/>
              <a:t>The knowledge acquired culturally.</a:t>
            </a:r>
            <a:endParaRPr lang="en-GB" altLang="es-ES" sz="1600"/>
          </a:p>
        </p:txBody>
      </p:sp>
      <p:sp>
        <p:nvSpPr>
          <p:cNvPr id="98309" name="Text Box 5"/>
          <p:cNvSpPr txBox="1">
            <a:spLocks noChangeArrowheads="1"/>
          </p:cNvSpPr>
          <p:nvPr/>
        </p:nvSpPr>
        <p:spPr bwMode="auto">
          <a:xfrm>
            <a:off x="900113" y="4365625"/>
            <a:ext cx="2233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US" altLang="es-ES" sz="1600"/>
              <a:t>Visual memory and past experiences.</a:t>
            </a:r>
            <a:endParaRPr lang="en-GB" altLang="es-ES" sz="1600"/>
          </a:p>
        </p:txBody>
      </p:sp>
      <p:sp>
        <p:nvSpPr>
          <p:cNvPr id="98310" name="Text Box 6"/>
          <p:cNvSpPr txBox="1">
            <a:spLocks noChangeArrowheads="1"/>
          </p:cNvSpPr>
          <p:nvPr/>
        </p:nvSpPr>
        <p:spPr bwMode="auto">
          <a:xfrm>
            <a:off x="5573713" y="4672013"/>
            <a:ext cx="288607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eaLnBrk="1" hangingPunct="1">
              <a:spcBef>
                <a:spcPct val="0"/>
              </a:spcBef>
              <a:buFontTx/>
              <a:buNone/>
            </a:pPr>
            <a:r>
              <a:rPr lang="en-US" altLang="es-ES" sz="1600"/>
              <a:t>The architecture of the human visual system.</a:t>
            </a:r>
            <a:endParaRPr lang="en-GB" altLang="es-ES" sz="1600"/>
          </a:p>
        </p:txBody>
      </p:sp>
      <p:sp>
        <p:nvSpPr>
          <p:cNvPr id="98311" name="Text Box 7"/>
          <p:cNvSpPr txBox="1">
            <a:spLocks noChangeArrowheads="1"/>
          </p:cNvSpPr>
          <p:nvPr/>
        </p:nvSpPr>
        <p:spPr bwMode="auto">
          <a:xfrm>
            <a:off x="5940425" y="2278063"/>
            <a:ext cx="2592388"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eaLnBrk="1" hangingPunct="1">
              <a:spcBef>
                <a:spcPct val="0"/>
              </a:spcBef>
              <a:buFontTx/>
              <a:buNone/>
            </a:pPr>
            <a:r>
              <a:rPr lang="en-US" altLang="es-ES" sz="1600"/>
              <a:t>Assumptions about the world acquired for evolution.</a:t>
            </a:r>
            <a:endParaRPr lang="en-GB" altLang="es-ES" sz="1600"/>
          </a:p>
        </p:txBody>
      </p:sp>
      <p:sp>
        <p:nvSpPr>
          <p:cNvPr id="98312" name="Text Box 8"/>
          <p:cNvSpPr txBox="1">
            <a:spLocks noChangeArrowheads="1"/>
          </p:cNvSpPr>
          <p:nvPr/>
        </p:nvSpPr>
        <p:spPr bwMode="auto">
          <a:xfrm>
            <a:off x="250825" y="1052513"/>
            <a:ext cx="8605838"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2000"/>
              <a:t>In the visual percepcion different factors intervene associated with aspects of the observer and his/her environment.</a:t>
            </a:r>
            <a:endParaRPr lang="en-GB" altLang="es-ES" sz="2000"/>
          </a:p>
        </p:txBody>
      </p:sp>
      <p:sp>
        <p:nvSpPr>
          <p:cNvPr id="98313" name="Rectangle 9"/>
          <p:cNvSpPr>
            <a:spLocks noChangeArrowheads="1"/>
          </p:cNvSpPr>
          <p:nvPr/>
        </p:nvSpPr>
        <p:spPr bwMode="auto">
          <a:xfrm>
            <a:off x="755650" y="2060575"/>
            <a:ext cx="7848600" cy="3455988"/>
          </a:xfrm>
          <a:prstGeom prst="rect">
            <a:avLst/>
          </a:prstGeom>
          <a:noFill/>
          <a:ln w="28575">
            <a:solidFill>
              <a:srgbClr val="003399"/>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100"/>
          </a:p>
        </p:txBody>
      </p:sp>
      <p:sp>
        <p:nvSpPr>
          <p:cNvPr id="2" name="Date Placeholder 1">
            <a:extLst>
              <a:ext uri="{FF2B5EF4-FFF2-40B4-BE49-F238E27FC236}">
                <a16:creationId xmlns:a16="http://schemas.microsoft.com/office/drawing/2014/main" id="{9FCE6814-6FF7-EA42-8CC9-C770591E755F}"/>
              </a:ext>
            </a:extLst>
          </p:cNvPr>
          <p:cNvSpPr>
            <a:spLocks noGrp="1"/>
          </p:cNvSpPr>
          <p:nvPr>
            <p:ph type="dt" sz="half" idx="10"/>
          </p:nvPr>
        </p:nvSpPr>
        <p:spPr/>
        <p:txBody>
          <a:bodyPr/>
          <a:lstStyle/>
          <a:p>
            <a:pPr>
              <a:defRPr/>
            </a:pPr>
            <a:fld id="{D71748B2-F4FE-F547-9E7E-CD085366C0BD}" type="datetime10">
              <a:rPr lang="es-ES_tradnl" smtClean="0"/>
              <a:t>14:08</a:t>
            </a:fld>
            <a:endParaRPr lang="en-US" dirty="0"/>
          </a:p>
        </p:txBody>
      </p:sp>
      <p:sp>
        <p:nvSpPr>
          <p:cNvPr id="3" name="Slide Number Placeholder 2">
            <a:extLst>
              <a:ext uri="{FF2B5EF4-FFF2-40B4-BE49-F238E27FC236}">
                <a16:creationId xmlns:a16="http://schemas.microsoft.com/office/drawing/2014/main" id="{67909378-0358-734D-A949-3CC2DE4BD281}"/>
              </a:ext>
            </a:extLst>
          </p:cNvPr>
          <p:cNvSpPr>
            <a:spLocks noGrp="1"/>
          </p:cNvSpPr>
          <p:nvPr>
            <p:ph type="sldNum" sz="quarter" idx="12"/>
          </p:nvPr>
        </p:nvSpPr>
        <p:spPr/>
        <p:txBody>
          <a:bodyPr/>
          <a:lstStyle/>
          <a:p>
            <a:pPr>
              <a:defRPr/>
            </a:pPr>
            <a:fld id="{92C0268C-C029-4760-98E8-5BF4E76A023E}" type="slidenum">
              <a:rPr lang="en-US" smtClean="0"/>
              <a:pPr>
                <a:defRPr/>
              </a:pPr>
              <a:t>59</a:t>
            </a:fld>
            <a:endParaRPr lang="en-US"/>
          </a:p>
        </p:txBody>
      </p:sp>
    </p:spTree>
    <p:extLst>
      <p:ext uri="{BB962C8B-B14F-4D97-AF65-F5344CB8AC3E}">
        <p14:creationId xmlns:p14="http://schemas.microsoft.com/office/powerpoint/2010/main" val="3382609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Agrupar 19"/>
          <p:cNvGrpSpPr>
            <a:grpSpLocks/>
          </p:cNvGrpSpPr>
          <p:nvPr/>
        </p:nvGrpSpPr>
        <p:grpSpPr bwMode="auto">
          <a:xfrm>
            <a:off x="323850" y="1484313"/>
            <a:ext cx="1727200" cy="2943225"/>
            <a:chOff x="323528" y="1737293"/>
            <a:chExt cx="1728192" cy="2943921"/>
          </a:xfrm>
        </p:grpSpPr>
        <p:pic>
          <p:nvPicPr>
            <p:cNvPr id="13350" name="Imagen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03326"/>
              <a:ext cx="1584176"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51" name="Rectángulo 3"/>
            <p:cNvSpPr>
              <a:spLocks noChangeArrowheads="1"/>
            </p:cNvSpPr>
            <p:nvPr/>
          </p:nvSpPr>
          <p:spPr bwMode="auto">
            <a:xfrm>
              <a:off x="323528" y="4419550"/>
              <a:ext cx="1512168" cy="2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endParaRPr lang="ca-ES" altLang="es-ES" sz="1200"/>
            </a:p>
          </p:txBody>
        </p:sp>
        <p:sp>
          <p:nvSpPr>
            <p:cNvPr id="5" name="Rectángulo 4"/>
            <p:cNvSpPr/>
            <p:nvPr/>
          </p:nvSpPr>
          <p:spPr>
            <a:xfrm>
              <a:off x="323528" y="1737293"/>
              <a:ext cx="1728192" cy="539635"/>
            </a:xfrm>
            <a:prstGeom prst="rect">
              <a:avLst/>
            </a:prstGeom>
            <a:solidFill>
              <a:schemeClr val="accent1"/>
            </a:solidFill>
            <a:ln>
              <a:solidFill>
                <a:schemeClr val="bg1">
                  <a:lumMod val="75000"/>
                </a:schemeClr>
              </a:solidFill>
            </a:ln>
            <a:scene3d>
              <a:camera prst="orthographicFront"/>
              <a:lightRig rig="threePt" dir="t"/>
            </a:scene3d>
            <a:sp3d>
              <a:bevelT w="114300" prst="artDeco"/>
              <a:bevelB w="101600" prst="riblet"/>
            </a:sp3d>
          </p:spPr>
          <p:txBody>
            <a:bodyPr>
              <a:spAutoFit/>
            </a:bodyPr>
            <a:lstStyle/>
            <a:p>
              <a:pPr>
                <a:lnSpc>
                  <a:spcPct val="90000"/>
                </a:lnSpc>
                <a:spcBef>
                  <a:spcPct val="20000"/>
                </a:spcBef>
                <a:defRPr/>
              </a:pPr>
              <a:r>
                <a:rPr lang="ca-ES" sz="1600" dirty="0" err="1">
                  <a:latin typeface="Calibri" panose="020F0502020204030204" pitchFamily="34" charset="0"/>
                  <a:ea typeface="Calibri"/>
                  <a:cs typeface="Calibri"/>
                </a:rPr>
                <a:t>The</a:t>
              </a:r>
              <a:r>
                <a:rPr lang="ca-ES" sz="1600" dirty="0">
                  <a:latin typeface="Calibri" panose="020F0502020204030204" pitchFamily="34" charset="0"/>
                  <a:ea typeface="Calibri"/>
                  <a:cs typeface="Calibri"/>
                </a:rPr>
                <a:t> </a:t>
              </a:r>
              <a:r>
                <a:rPr lang="ca-ES" sz="1600" dirty="0" err="1">
                  <a:latin typeface="Calibri" panose="020F0502020204030204" pitchFamily="34" charset="0"/>
                  <a:ea typeface="Calibri"/>
                  <a:cs typeface="Calibri"/>
                </a:rPr>
                <a:t>Terminator</a:t>
              </a:r>
              <a:r>
                <a:rPr lang="ca-ES" sz="1600" dirty="0">
                  <a:latin typeface="Calibri" panose="020F0502020204030204" pitchFamily="34" charset="0"/>
                  <a:ea typeface="Calibri"/>
                  <a:cs typeface="Calibri"/>
                </a:rPr>
                <a:t> (1984, USA)</a:t>
              </a:r>
            </a:p>
          </p:txBody>
        </p:sp>
      </p:grpSp>
      <p:grpSp>
        <p:nvGrpSpPr>
          <p:cNvPr id="13316" name="Agrupar 20"/>
          <p:cNvGrpSpPr>
            <a:grpSpLocks/>
          </p:cNvGrpSpPr>
          <p:nvPr/>
        </p:nvGrpSpPr>
        <p:grpSpPr bwMode="auto">
          <a:xfrm>
            <a:off x="1979613" y="1484313"/>
            <a:ext cx="1728787" cy="3027362"/>
            <a:chOff x="1980038" y="1485103"/>
            <a:chExt cx="1727592" cy="3025503"/>
          </a:xfrm>
        </p:grpSpPr>
        <p:sp>
          <p:nvSpPr>
            <p:cNvPr id="8" name="Rectángulo 7"/>
            <p:cNvSpPr/>
            <p:nvPr/>
          </p:nvSpPr>
          <p:spPr>
            <a:xfrm>
              <a:off x="2195959" y="1485103"/>
              <a:ext cx="1511671" cy="588758"/>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nSpc>
                  <a:spcPct val="90000"/>
                </a:lnSpc>
                <a:spcBef>
                  <a:spcPct val="20000"/>
                </a:spcBef>
                <a:defRPr/>
              </a:pPr>
              <a:r>
                <a:rPr lang="ca-ES" sz="1600" dirty="0" err="1">
                  <a:latin typeface="Calibri" panose="020F0502020204030204" pitchFamily="34" charset="0"/>
                  <a:ea typeface="Calibri"/>
                  <a:cs typeface="Calibri"/>
                </a:rPr>
                <a:t>Minority</a:t>
              </a:r>
              <a:r>
                <a:rPr lang="ca-ES" sz="1600" dirty="0">
                  <a:latin typeface="Calibri" panose="020F0502020204030204" pitchFamily="34" charset="0"/>
                  <a:ea typeface="Calibri"/>
                  <a:cs typeface="Calibri"/>
                </a:rPr>
                <a:t> report</a:t>
              </a:r>
            </a:p>
            <a:p>
              <a:pPr>
                <a:lnSpc>
                  <a:spcPct val="90000"/>
                </a:lnSpc>
                <a:spcBef>
                  <a:spcPct val="20000"/>
                </a:spcBef>
                <a:defRPr/>
              </a:pPr>
              <a:r>
                <a:rPr lang="ca-ES" sz="1600" dirty="0">
                  <a:latin typeface="Calibri" panose="020F0502020204030204" pitchFamily="34" charset="0"/>
                  <a:ea typeface="Calibri"/>
                  <a:cs typeface="Calibri"/>
                </a:rPr>
                <a:t>(2002, USA)</a:t>
              </a:r>
            </a:p>
          </p:txBody>
        </p:sp>
        <p:sp>
          <p:nvSpPr>
            <p:cNvPr id="13349" name="Rectángulo 8"/>
            <p:cNvSpPr>
              <a:spLocks noChangeArrowheads="1"/>
            </p:cNvSpPr>
            <p:nvPr/>
          </p:nvSpPr>
          <p:spPr bwMode="auto">
            <a:xfrm>
              <a:off x="1980038" y="4220843"/>
              <a:ext cx="791712" cy="28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endParaRPr lang="ca-ES" altLang="es-ES" sz="1400"/>
            </a:p>
          </p:txBody>
        </p:sp>
      </p:grpSp>
      <p:grpSp>
        <p:nvGrpSpPr>
          <p:cNvPr id="13317" name="Agrupar 21"/>
          <p:cNvGrpSpPr>
            <a:grpSpLocks/>
          </p:cNvGrpSpPr>
          <p:nvPr/>
        </p:nvGrpSpPr>
        <p:grpSpPr bwMode="auto">
          <a:xfrm>
            <a:off x="3779838" y="1482725"/>
            <a:ext cx="1871662" cy="3098800"/>
            <a:chOff x="3779913" y="1556792"/>
            <a:chExt cx="1872386" cy="2954381"/>
          </a:xfrm>
        </p:grpSpPr>
        <p:pic>
          <p:nvPicPr>
            <p:cNvPr id="13341" name="Imagen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2015" y="2204495"/>
              <a:ext cx="1584638" cy="1963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42" name="Rectángulo 10"/>
            <p:cNvSpPr>
              <a:spLocks noChangeArrowheads="1"/>
            </p:cNvSpPr>
            <p:nvPr/>
          </p:nvSpPr>
          <p:spPr bwMode="auto">
            <a:xfrm>
              <a:off x="4140131" y="4221271"/>
              <a:ext cx="1512168" cy="289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endParaRPr lang="ca-ES" altLang="es-ES" sz="1400"/>
            </a:p>
          </p:txBody>
        </p:sp>
        <p:sp>
          <p:nvSpPr>
            <p:cNvPr id="13" name="Rectángulo 12"/>
            <p:cNvSpPr/>
            <p:nvPr/>
          </p:nvSpPr>
          <p:spPr>
            <a:xfrm>
              <a:off x="3779913" y="1556792"/>
              <a:ext cx="1656741" cy="539635"/>
            </a:xfrm>
            <a:prstGeom prst="rect">
              <a:avLst/>
            </a:prstGeom>
            <a:solidFill>
              <a:srgbClr val="9999FF"/>
            </a:solidFill>
            <a:scene3d>
              <a:camera prst="orthographicFront"/>
              <a:lightRig rig="threePt" dir="t"/>
            </a:scene3d>
            <a:sp3d>
              <a:bevelT w="139700" prst="cross"/>
              <a:bevelB prst="convex"/>
            </a:sp3d>
          </p:spPr>
          <p:txBody>
            <a:bodyPr>
              <a:spAutoFit/>
            </a:bodyPr>
            <a:lstStyle/>
            <a:p>
              <a:pPr>
                <a:lnSpc>
                  <a:spcPct val="90000"/>
                </a:lnSpc>
                <a:spcBef>
                  <a:spcPct val="20000"/>
                </a:spcBef>
                <a:defRPr/>
              </a:pPr>
              <a:r>
                <a:rPr lang="ca-ES" sz="1600" dirty="0" err="1">
                  <a:latin typeface="Calibri" panose="020F0502020204030204" pitchFamily="34" charset="0"/>
                  <a:ea typeface="Calibri"/>
                  <a:cs typeface="Calibri"/>
                </a:rPr>
                <a:t>Charlie's</a:t>
              </a:r>
              <a:r>
                <a:rPr lang="ca-ES" sz="1600" dirty="0">
                  <a:latin typeface="Calibri" panose="020F0502020204030204" pitchFamily="34" charset="0"/>
                  <a:ea typeface="Calibri"/>
                  <a:cs typeface="Calibri"/>
                </a:rPr>
                <a:t> </a:t>
              </a:r>
              <a:r>
                <a:rPr lang="ca-ES" sz="1600" dirty="0" err="1">
                  <a:latin typeface="Calibri" panose="020F0502020204030204" pitchFamily="34" charset="0"/>
                  <a:ea typeface="Calibri"/>
                  <a:cs typeface="Calibri"/>
                </a:rPr>
                <a:t>Angels</a:t>
              </a:r>
              <a:r>
                <a:rPr lang="ca-ES" sz="1600" dirty="0">
                  <a:latin typeface="Calibri" panose="020F0502020204030204" pitchFamily="34" charset="0"/>
                  <a:ea typeface="Calibri"/>
                  <a:cs typeface="Calibri"/>
                </a:rPr>
                <a:t> (2000, USA)</a:t>
              </a:r>
            </a:p>
          </p:txBody>
        </p:sp>
      </p:grpSp>
      <p:grpSp>
        <p:nvGrpSpPr>
          <p:cNvPr id="13318" name="Agrupar 23"/>
          <p:cNvGrpSpPr>
            <a:grpSpLocks/>
          </p:cNvGrpSpPr>
          <p:nvPr/>
        </p:nvGrpSpPr>
        <p:grpSpPr bwMode="auto">
          <a:xfrm>
            <a:off x="7451725" y="1484313"/>
            <a:ext cx="1781175" cy="3200400"/>
            <a:chOff x="7451878" y="1484214"/>
            <a:chExt cx="1781944" cy="3200922"/>
          </a:xfrm>
        </p:grpSpPr>
        <p:pic>
          <p:nvPicPr>
            <p:cNvPr id="13336" name="Imagen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24512" y="2132497"/>
              <a:ext cx="1498600"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ángulo 15"/>
            <p:cNvSpPr/>
            <p:nvPr/>
          </p:nvSpPr>
          <p:spPr>
            <a:xfrm>
              <a:off x="7525212" y="1484214"/>
              <a:ext cx="1619672" cy="539635"/>
            </a:xfrm>
            <a:prstGeom prst="rect">
              <a:avLst/>
            </a:prstGeom>
            <a:solidFill>
              <a:srgbClr val="CCFFCC"/>
            </a:solidFill>
            <a:scene3d>
              <a:camera prst="orthographicFront"/>
              <a:lightRig rig="threePt" dir="t"/>
            </a:scene3d>
            <a:sp3d>
              <a:bevelT prst="angle"/>
              <a:bevelB w="101600" prst="riblet"/>
            </a:sp3d>
          </p:spPr>
          <p:txBody>
            <a:bodyPr>
              <a:spAutoFit/>
            </a:bodyPr>
            <a:lstStyle/>
            <a:p>
              <a:pPr>
                <a:lnSpc>
                  <a:spcPct val="90000"/>
                </a:lnSpc>
                <a:spcBef>
                  <a:spcPct val="20000"/>
                </a:spcBef>
                <a:defRPr/>
              </a:pPr>
              <a:r>
                <a:rPr lang="ca-ES" sz="1600" dirty="0" err="1">
                  <a:latin typeface="Calibri" panose="020F0502020204030204" pitchFamily="34" charset="0"/>
                  <a:ea typeface="Calibri"/>
                  <a:cs typeface="Calibri"/>
                </a:rPr>
                <a:t>Patriot</a:t>
              </a:r>
              <a:r>
                <a:rPr lang="ca-ES" sz="1600" dirty="0">
                  <a:latin typeface="Calibri" panose="020F0502020204030204" pitchFamily="34" charset="0"/>
                  <a:ea typeface="Calibri"/>
                  <a:cs typeface="Calibri"/>
                </a:rPr>
                <a:t> Games (1992, USA)</a:t>
              </a:r>
            </a:p>
          </p:txBody>
        </p:sp>
        <p:sp>
          <p:nvSpPr>
            <p:cNvPr id="13340" name="Rectángulo 16"/>
            <p:cNvSpPr>
              <a:spLocks noChangeArrowheads="1"/>
            </p:cNvSpPr>
            <p:nvPr/>
          </p:nvSpPr>
          <p:spPr bwMode="auto">
            <a:xfrm>
              <a:off x="7451878" y="4437551"/>
              <a:ext cx="1781944" cy="247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endParaRPr lang="ca-ES" altLang="es-ES" sz="1100"/>
            </a:p>
          </p:txBody>
        </p:sp>
      </p:grpSp>
      <p:grpSp>
        <p:nvGrpSpPr>
          <p:cNvPr id="13319" name="Agrupar 22"/>
          <p:cNvGrpSpPr>
            <a:grpSpLocks/>
          </p:cNvGrpSpPr>
          <p:nvPr/>
        </p:nvGrpSpPr>
        <p:grpSpPr bwMode="auto">
          <a:xfrm>
            <a:off x="143565" y="1484313"/>
            <a:ext cx="7236210" cy="4798631"/>
            <a:chOff x="138824" y="1484242"/>
            <a:chExt cx="7240297" cy="4798075"/>
          </a:xfrm>
        </p:grpSpPr>
        <p:pic>
          <p:nvPicPr>
            <p:cNvPr id="13331" name="Imagen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22936" y="2132279"/>
              <a:ext cx="1498600"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32" name="Rectángulo 17"/>
            <p:cNvSpPr>
              <a:spLocks noChangeArrowheads="1"/>
            </p:cNvSpPr>
            <p:nvPr/>
          </p:nvSpPr>
          <p:spPr bwMode="auto">
            <a:xfrm>
              <a:off x="138824" y="5326782"/>
              <a:ext cx="2053107" cy="9555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r>
                <a:rPr lang="en-US" altLang="es-ES" sz="1100" dirty="0"/>
                <a:t>Satellite images of very high resolution are used for </a:t>
              </a:r>
            </a:p>
            <a:p>
              <a:pPr>
                <a:lnSpc>
                  <a:spcPct val="90000"/>
                </a:lnSpc>
                <a:buFontTx/>
                <a:buNone/>
              </a:pPr>
              <a:r>
                <a:rPr lang="en-US" altLang="es-ES" sz="1100" dirty="0"/>
                <a:t>recovering people and vehicles. </a:t>
              </a:r>
              <a:endParaRPr lang="ca-ES" altLang="es-ES" sz="1100" dirty="0"/>
            </a:p>
            <a:p>
              <a:pPr>
                <a:lnSpc>
                  <a:spcPct val="90000"/>
                </a:lnSpc>
                <a:buFontTx/>
                <a:buNone/>
              </a:pPr>
              <a:r>
                <a:rPr lang="en-US" altLang="es-ES" sz="1100" dirty="0"/>
                <a:t>Face recognition</a:t>
              </a:r>
            </a:p>
            <a:p>
              <a:pPr>
                <a:lnSpc>
                  <a:spcPct val="90000"/>
                </a:lnSpc>
                <a:buFontTx/>
                <a:buNone/>
              </a:pPr>
              <a:endParaRPr lang="en-US" altLang="es-ES" sz="1100" dirty="0"/>
            </a:p>
          </p:txBody>
        </p:sp>
        <p:sp>
          <p:nvSpPr>
            <p:cNvPr id="19" name="Rectángulo 18"/>
            <p:cNvSpPr/>
            <p:nvPr/>
          </p:nvSpPr>
          <p:spPr>
            <a:xfrm>
              <a:off x="5722937" y="1484242"/>
              <a:ext cx="1656184" cy="539635"/>
            </a:xfrm>
            <a:prstGeom prst="rect">
              <a:avLst/>
            </a:prstGeom>
            <a:solidFill>
              <a:schemeClr val="bg1">
                <a:lumMod val="65000"/>
              </a:schemeClr>
            </a:solidFill>
            <a:scene3d>
              <a:camera prst="orthographicFront"/>
              <a:lightRig rig="threePt" dir="t"/>
            </a:scene3d>
            <a:sp3d>
              <a:bevelT prst="relaxedInset"/>
              <a:bevelB prst="slope"/>
            </a:sp3d>
          </p:spPr>
          <p:txBody>
            <a:bodyPr>
              <a:spAutoFit/>
            </a:bodyPr>
            <a:lstStyle/>
            <a:p>
              <a:pPr>
                <a:lnSpc>
                  <a:spcPct val="90000"/>
                </a:lnSpc>
                <a:spcBef>
                  <a:spcPct val="20000"/>
                </a:spcBef>
                <a:defRPr/>
              </a:pPr>
              <a:r>
                <a:rPr lang="ca-ES" sz="1600" dirty="0" err="1">
                  <a:latin typeface="Calibri" panose="020F0502020204030204" pitchFamily="34" charset="0"/>
                  <a:ea typeface="Calibri"/>
                  <a:cs typeface="Calibri"/>
                </a:rPr>
                <a:t>The</a:t>
              </a:r>
              <a:r>
                <a:rPr lang="ca-ES" sz="1600" dirty="0">
                  <a:latin typeface="Calibri" panose="020F0502020204030204" pitchFamily="34" charset="0"/>
                  <a:ea typeface="Calibri"/>
                  <a:cs typeface="Calibri"/>
                </a:rPr>
                <a:t> </a:t>
              </a:r>
              <a:r>
                <a:rPr lang="ca-ES" sz="1600" dirty="0" err="1">
                  <a:latin typeface="Calibri" panose="020F0502020204030204" pitchFamily="34" charset="0"/>
                  <a:ea typeface="Calibri"/>
                  <a:cs typeface="Calibri"/>
                </a:rPr>
                <a:t>Incredibles</a:t>
              </a:r>
              <a:r>
                <a:rPr lang="ca-ES" sz="1600" dirty="0">
                  <a:latin typeface="Calibri" panose="020F0502020204030204" pitchFamily="34" charset="0"/>
                  <a:ea typeface="Calibri"/>
                  <a:cs typeface="Calibri"/>
                </a:rPr>
                <a:t> (2004, USA)</a:t>
              </a:r>
            </a:p>
          </p:txBody>
        </p:sp>
      </p:grpSp>
      <p:pic>
        <p:nvPicPr>
          <p:cNvPr id="13320" name="Imagen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2205038"/>
            <a:ext cx="1512887" cy="201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1" name="Imagen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4941888"/>
            <a:ext cx="1223962" cy="1801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2" name="Imagen 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4873625"/>
            <a:ext cx="1347788" cy="198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Rectángulo 26"/>
          <p:cNvSpPr/>
          <p:nvPr/>
        </p:nvSpPr>
        <p:spPr bwMode="auto">
          <a:xfrm>
            <a:off x="5364088" y="4365104"/>
            <a:ext cx="1655469" cy="539635"/>
          </a:xfrm>
          <a:prstGeom prst="rect">
            <a:avLst/>
          </a:prstGeom>
          <a:solidFill>
            <a:schemeClr val="bg1">
              <a:lumMod val="65000"/>
            </a:schemeClr>
          </a:solidFill>
          <a:scene3d>
            <a:camera prst="orthographicFront"/>
            <a:lightRig rig="threePt" dir="t"/>
          </a:scene3d>
          <a:sp3d>
            <a:bevelT prst="relaxedInset"/>
            <a:bevelB prst="slope"/>
          </a:sp3d>
        </p:spPr>
        <p:txBody>
          <a:bodyPr>
            <a:spAutoFit/>
          </a:bodyPr>
          <a:lstStyle/>
          <a:p>
            <a:pPr>
              <a:lnSpc>
                <a:spcPct val="90000"/>
              </a:lnSpc>
              <a:spcBef>
                <a:spcPct val="20000"/>
              </a:spcBef>
              <a:defRPr/>
            </a:pPr>
            <a:r>
              <a:rPr lang="ca-ES" sz="1600" dirty="0">
                <a:latin typeface="Calibri" panose="020F0502020204030204" pitchFamily="34" charset="0"/>
                <a:ea typeface="Calibri"/>
                <a:cs typeface="Calibri"/>
              </a:rPr>
              <a:t>Robot </a:t>
            </a:r>
            <a:r>
              <a:rPr lang="ca-ES" sz="1600" dirty="0" err="1">
                <a:latin typeface="Calibri" panose="020F0502020204030204" pitchFamily="34" charset="0"/>
                <a:ea typeface="Calibri"/>
                <a:cs typeface="Calibri"/>
              </a:rPr>
              <a:t>and</a:t>
            </a:r>
            <a:r>
              <a:rPr lang="ca-ES" sz="1600" dirty="0">
                <a:latin typeface="Calibri" panose="020F0502020204030204" pitchFamily="34" charset="0"/>
                <a:ea typeface="Calibri"/>
                <a:cs typeface="Calibri"/>
              </a:rPr>
              <a:t> Franc(2012, USA)</a:t>
            </a:r>
          </a:p>
        </p:txBody>
      </p:sp>
      <p:sp>
        <p:nvSpPr>
          <p:cNvPr id="28" name="Rectángulo 27"/>
          <p:cNvSpPr/>
          <p:nvPr/>
        </p:nvSpPr>
        <p:spPr bwMode="auto">
          <a:xfrm>
            <a:off x="2555795" y="4387908"/>
            <a:ext cx="1800200" cy="539635"/>
          </a:xfrm>
          <a:prstGeom prst="rect">
            <a:avLst/>
          </a:prstGeom>
          <a:solidFill>
            <a:schemeClr val="bg1">
              <a:lumMod val="65000"/>
            </a:schemeClr>
          </a:solidFill>
          <a:scene3d>
            <a:camera prst="orthographicFront"/>
            <a:lightRig rig="threePt" dir="t"/>
          </a:scene3d>
          <a:sp3d>
            <a:bevelT prst="relaxedInset"/>
            <a:bevelB prst="slope"/>
          </a:sp3d>
        </p:spPr>
        <p:txBody>
          <a:bodyPr wrap="square">
            <a:spAutoFit/>
          </a:bodyPr>
          <a:lstStyle/>
          <a:p>
            <a:pPr>
              <a:lnSpc>
                <a:spcPct val="90000"/>
              </a:lnSpc>
              <a:spcBef>
                <a:spcPct val="20000"/>
              </a:spcBef>
              <a:defRPr/>
            </a:pPr>
            <a:r>
              <a:rPr lang="ca-ES" sz="1600" dirty="0" err="1">
                <a:latin typeface="Calibri" panose="020F0502020204030204" pitchFamily="34" charset="0"/>
                <a:ea typeface="Calibri"/>
                <a:cs typeface="Calibri"/>
              </a:rPr>
              <a:t>Person</a:t>
            </a:r>
            <a:r>
              <a:rPr lang="ca-ES" sz="1600" dirty="0">
                <a:latin typeface="Calibri" panose="020F0502020204030204" pitchFamily="34" charset="0"/>
                <a:ea typeface="Calibri"/>
                <a:cs typeface="Calibri"/>
              </a:rPr>
              <a:t> of </a:t>
            </a:r>
            <a:r>
              <a:rPr lang="ca-ES" sz="1600" dirty="0" err="1">
                <a:latin typeface="Calibri" panose="020F0502020204030204" pitchFamily="34" charset="0"/>
                <a:ea typeface="Calibri"/>
                <a:cs typeface="Calibri"/>
              </a:rPr>
              <a:t>interest</a:t>
            </a:r>
            <a:r>
              <a:rPr lang="ca-ES" sz="1600" dirty="0">
                <a:latin typeface="Calibri" panose="020F0502020204030204" pitchFamily="34" charset="0"/>
                <a:ea typeface="Calibri"/>
                <a:cs typeface="Calibri"/>
              </a:rPr>
              <a:t> (2007-2013, USA)</a:t>
            </a:r>
          </a:p>
        </p:txBody>
      </p:sp>
      <p:sp>
        <p:nvSpPr>
          <p:cNvPr id="13329" name="Rectángulo 6"/>
          <p:cNvSpPr>
            <a:spLocks noChangeArrowheads="1"/>
          </p:cNvSpPr>
          <p:nvPr/>
        </p:nvSpPr>
        <p:spPr bwMode="auto">
          <a:xfrm>
            <a:off x="143565" y="4352768"/>
            <a:ext cx="2160587" cy="1106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r>
              <a:rPr lang="en-US" altLang="es-ES" sz="1200" dirty="0">
                <a:hlinkClick r:id="rId10"/>
              </a:rPr>
              <a:t>OCR object recognition, tracking and improving vision. </a:t>
            </a:r>
            <a:endParaRPr lang="ca-ES" altLang="es-ES" sz="1200" dirty="0">
              <a:hlinkClick r:id="rId10"/>
            </a:endParaRPr>
          </a:p>
          <a:p>
            <a:pPr>
              <a:lnSpc>
                <a:spcPct val="90000"/>
              </a:lnSpc>
              <a:buFontTx/>
              <a:buNone/>
            </a:pPr>
            <a:r>
              <a:rPr lang="en-US" altLang="es-ES" sz="1200" dirty="0">
                <a:hlinkClick r:id="rId10"/>
              </a:rPr>
              <a:t>Gesture recognition</a:t>
            </a:r>
          </a:p>
          <a:p>
            <a:pPr>
              <a:lnSpc>
                <a:spcPct val="90000"/>
              </a:lnSpc>
              <a:buFontTx/>
              <a:buNone/>
            </a:pPr>
            <a:r>
              <a:rPr lang="en-US" altLang="es-ES" sz="1200" dirty="0">
                <a:hlinkClick r:id="rId10"/>
              </a:rPr>
              <a:t>Iris and fingerprint recognition</a:t>
            </a:r>
            <a:endParaRPr lang="ca-ES" altLang="es-ES" sz="1200" dirty="0"/>
          </a:p>
          <a:p>
            <a:pPr>
              <a:lnSpc>
                <a:spcPct val="90000"/>
              </a:lnSpc>
              <a:buFontTx/>
              <a:buNone/>
            </a:pPr>
            <a:endParaRPr lang="ca-ES" altLang="es-ES" sz="1600" dirty="0"/>
          </a:p>
        </p:txBody>
      </p:sp>
      <p:sp>
        <p:nvSpPr>
          <p:cNvPr id="13330"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F2A8B2A-5142-9F47-AD20-5292B05A5A9D}"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91835489-644C-0546-A49F-2290F4127A4F}"/>
              </a:ext>
            </a:extLst>
          </p:cNvPr>
          <p:cNvSpPr>
            <a:spLocks noGrp="1"/>
          </p:cNvSpPr>
          <p:nvPr>
            <p:ph type="sldNum" sz="quarter" idx="12"/>
          </p:nvPr>
        </p:nvSpPr>
        <p:spPr/>
        <p:txBody>
          <a:bodyPr/>
          <a:lstStyle/>
          <a:p>
            <a:pPr>
              <a:defRPr/>
            </a:pPr>
            <a:fld id="{92C0268C-C029-4760-98E8-5BF4E76A023E}" type="slidenum">
              <a:rPr lang="en-US" smtClean="0"/>
              <a:pPr>
                <a:defRPr/>
              </a:pPr>
              <a:t>6</a:t>
            </a:fld>
            <a:endParaRPr lang="en-US"/>
          </a:p>
        </p:txBody>
      </p:sp>
      <p:sp>
        <p:nvSpPr>
          <p:cNvPr id="4" name="Title 3">
            <a:extLst>
              <a:ext uri="{FF2B5EF4-FFF2-40B4-BE49-F238E27FC236}">
                <a16:creationId xmlns:a16="http://schemas.microsoft.com/office/drawing/2014/main" id="{73B3DE41-FF46-3249-AE8F-90DBB163F9A7}"/>
              </a:ext>
            </a:extLst>
          </p:cNvPr>
          <p:cNvSpPr>
            <a:spLocks noGrp="1"/>
          </p:cNvSpPr>
          <p:nvPr>
            <p:ph type="title"/>
          </p:nvPr>
        </p:nvSpPr>
        <p:spPr>
          <a:xfrm>
            <a:off x="457199" y="533400"/>
            <a:ext cx="8565081" cy="990600"/>
          </a:xfrm>
        </p:spPr>
        <p:txBody>
          <a:bodyPr>
            <a:normAutofit fontScale="90000"/>
          </a:bodyPr>
          <a:lstStyle/>
          <a:p>
            <a:r>
              <a:rPr lang="en-GB" sz="4400" b="1" dirty="0">
                <a:solidFill>
                  <a:srgbClr val="0432FF"/>
                </a:solidFill>
                <a:latin typeface="Calibri" panose="020F0502020204030204" pitchFamily="34" charset="0"/>
                <a:cs typeface="Calibri"/>
                <a:hlinkClick r:id="rId11"/>
              </a:rPr>
              <a:t>Computer Vision and the Movie Industry</a:t>
            </a:r>
            <a:endParaRPr lang="en-GB" sz="4400" b="1" dirty="0">
              <a:solidFill>
                <a:srgbClr val="0432FF"/>
              </a:solidFill>
              <a:latin typeface="Calibri" panose="020F0502020204030204" pitchFamily="34" charset="0"/>
              <a:cs typeface="Calibri"/>
            </a:endParaRPr>
          </a:p>
        </p:txBody>
      </p:sp>
      <p:sp>
        <p:nvSpPr>
          <p:cNvPr id="30" name="Rectángulo 17"/>
          <p:cNvSpPr>
            <a:spLocks noChangeArrowheads="1"/>
          </p:cNvSpPr>
          <p:nvPr/>
        </p:nvSpPr>
        <p:spPr bwMode="auto">
          <a:xfrm>
            <a:off x="7127426" y="4581525"/>
            <a:ext cx="2051948" cy="3223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r>
              <a:rPr lang="ca-ES" altLang="es-ES" sz="1100" i="1" dirty="0"/>
              <a:t>Ex </a:t>
            </a:r>
            <a:r>
              <a:rPr lang="ca-ES" altLang="es-ES" sz="1100" i="1" dirty="0" err="1"/>
              <a:t>Maxhina</a:t>
            </a:r>
            <a:endParaRPr lang="ca-ES" altLang="es-ES" sz="1100" i="1" dirty="0"/>
          </a:p>
          <a:p>
            <a:pPr>
              <a:lnSpc>
                <a:spcPct val="90000"/>
              </a:lnSpc>
              <a:buNone/>
            </a:pPr>
            <a:r>
              <a:rPr lang="es-ES" sz="1100" i="1" dirty="0" err="1"/>
              <a:t>Blade</a:t>
            </a:r>
            <a:r>
              <a:rPr lang="es-ES" sz="1100" i="1" dirty="0"/>
              <a:t> </a:t>
            </a:r>
            <a:r>
              <a:rPr lang="es-ES" sz="1100" i="1" dirty="0" err="1"/>
              <a:t>Runner</a:t>
            </a:r>
            <a:r>
              <a:rPr lang="es-ES" sz="1100" i="1" dirty="0"/>
              <a:t> 2049</a:t>
            </a:r>
          </a:p>
          <a:p>
            <a:pPr>
              <a:lnSpc>
                <a:spcPct val="90000"/>
              </a:lnSpc>
              <a:buNone/>
            </a:pPr>
            <a:r>
              <a:rPr lang="es-ES" sz="1100" i="1" dirty="0"/>
              <a:t> A.I. Artificial </a:t>
            </a:r>
            <a:r>
              <a:rPr lang="es-ES" sz="1100" i="1" dirty="0" err="1"/>
              <a:t>Intelligence</a:t>
            </a:r>
            <a:endParaRPr lang="es-ES" sz="1100" i="1" dirty="0"/>
          </a:p>
          <a:p>
            <a:pPr>
              <a:lnSpc>
                <a:spcPct val="90000"/>
              </a:lnSpc>
              <a:buNone/>
            </a:pPr>
            <a:r>
              <a:rPr lang="es-ES" sz="1100" i="1" dirty="0" err="1"/>
              <a:t>Bicentennial</a:t>
            </a:r>
            <a:r>
              <a:rPr lang="es-ES" sz="1100" i="1" dirty="0"/>
              <a:t> </a:t>
            </a:r>
            <a:r>
              <a:rPr lang="es-ES" sz="1100" i="1" dirty="0" err="1"/>
              <a:t>Man</a:t>
            </a:r>
            <a:endParaRPr lang="es-ES" sz="1100" i="1" dirty="0"/>
          </a:p>
          <a:p>
            <a:pPr>
              <a:lnSpc>
                <a:spcPct val="90000"/>
              </a:lnSpc>
              <a:buNone/>
            </a:pPr>
            <a:r>
              <a:rPr lang="es-ES" sz="1100" i="1" dirty="0"/>
              <a:t>Morgan</a:t>
            </a:r>
          </a:p>
          <a:p>
            <a:pPr>
              <a:lnSpc>
                <a:spcPct val="90000"/>
              </a:lnSpc>
              <a:buNone/>
            </a:pPr>
            <a:r>
              <a:rPr lang="es-ES" sz="1100" i="1" dirty="0" err="1"/>
              <a:t>Automata</a:t>
            </a:r>
            <a:endParaRPr lang="es-ES" sz="1100" i="1" dirty="0"/>
          </a:p>
          <a:p>
            <a:pPr>
              <a:lnSpc>
                <a:spcPct val="90000"/>
              </a:lnSpc>
              <a:buNone/>
            </a:pPr>
            <a:r>
              <a:rPr lang="es-ES" sz="1100" i="1" dirty="0" err="1"/>
              <a:t>Transcendence</a:t>
            </a:r>
            <a:endParaRPr lang="es-ES" sz="1100" i="1" dirty="0"/>
          </a:p>
          <a:p>
            <a:pPr>
              <a:lnSpc>
                <a:spcPct val="90000"/>
              </a:lnSpc>
              <a:buNone/>
            </a:pPr>
            <a:r>
              <a:rPr lang="es-ES" sz="1100" i="1" dirty="0" err="1"/>
              <a:t>Her</a:t>
            </a:r>
            <a:endParaRPr lang="es-ES" sz="1100" i="1" dirty="0"/>
          </a:p>
          <a:p>
            <a:pPr>
              <a:lnSpc>
                <a:spcPct val="90000"/>
              </a:lnSpc>
              <a:buNone/>
            </a:pPr>
            <a:r>
              <a:rPr lang="es-ES" sz="1100" i="1" dirty="0" err="1"/>
              <a:t>Moneyball</a:t>
            </a:r>
            <a:endParaRPr lang="es-ES" sz="1100" i="1" dirty="0"/>
          </a:p>
          <a:p>
            <a:pPr>
              <a:lnSpc>
                <a:spcPct val="90000"/>
              </a:lnSpc>
              <a:buNone/>
            </a:pPr>
            <a:r>
              <a:rPr lang="es-ES" sz="1100" i="1" dirty="0" err="1"/>
              <a:t>The</a:t>
            </a:r>
            <a:r>
              <a:rPr lang="es-ES" sz="1100" i="1" dirty="0"/>
              <a:t> </a:t>
            </a:r>
            <a:r>
              <a:rPr lang="es-ES" sz="1100" i="1" dirty="0" err="1"/>
              <a:t>Imitation</a:t>
            </a:r>
            <a:r>
              <a:rPr lang="es-ES" sz="1100" i="1" dirty="0"/>
              <a:t> </a:t>
            </a:r>
            <a:r>
              <a:rPr lang="es-ES" sz="1100" i="1" dirty="0" err="1"/>
              <a:t>Game</a:t>
            </a:r>
            <a:endParaRPr lang="es-ES" sz="1100" i="1" dirty="0"/>
          </a:p>
          <a:p>
            <a:pPr>
              <a:lnSpc>
                <a:spcPct val="90000"/>
              </a:lnSpc>
              <a:buNone/>
            </a:pPr>
            <a:endParaRPr lang="es-ES" sz="1100" b="0" dirty="0"/>
          </a:p>
          <a:p>
            <a:pPr>
              <a:lnSpc>
                <a:spcPct val="90000"/>
              </a:lnSpc>
              <a:buNone/>
            </a:pPr>
            <a:endParaRPr lang="es-ES" sz="1100" b="0" dirty="0"/>
          </a:p>
          <a:p>
            <a:pPr>
              <a:lnSpc>
                <a:spcPct val="90000"/>
              </a:lnSpc>
              <a:buNone/>
            </a:pPr>
            <a:endParaRPr lang="es-ES" sz="1100" b="0" dirty="0"/>
          </a:p>
          <a:p>
            <a:pPr>
              <a:lnSpc>
                <a:spcPct val="90000"/>
              </a:lnSpc>
              <a:buNone/>
            </a:pPr>
            <a:endParaRPr lang="es-ES" sz="1100" b="0" dirty="0"/>
          </a:p>
          <a:p>
            <a:pPr>
              <a:lnSpc>
                <a:spcPct val="90000"/>
              </a:lnSpc>
              <a:buNone/>
            </a:pPr>
            <a:endParaRPr lang="es-ES" sz="1100" b="0" dirty="0"/>
          </a:p>
          <a:p>
            <a:pPr>
              <a:lnSpc>
                <a:spcPct val="90000"/>
              </a:lnSpc>
              <a:buFontTx/>
              <a:buNone/>
            </a:pPr>
            <a:endParaRPr lang="ca-ES" altLang="es-ES" sz="1100" dirty="0"/>
          </a:p>
          <a:p>
            <a:pPr>
              <a:lnSpc>
                <a:spcPct val="90000"/>
              </a:lnSpc>
              <a:buFontTx/>
              <a:buNone/>
            </a:pPr>
            <a:endParaRPr lang="en-US" altLang="es-ES" sz="1100" dirty="0"/>
          </a:p>
        </p:txBody>
      </p:sp>
      <p:sp>
        <p:nvSpPr>
          <p:cNvPr id="6" name="TextBox 5">
            <a:extLst>
              <a:ext uri="{FF2B5EF4-FFF2-40B4-BE49-F238E27FC236}">
                <a16:creationId xmlns:a16="http://schemas.microsoft.com/office/drawing/2014/main" id="{31B3CFA5-D2DE-73D1-8F60-C918A6E5F382}"/>
              </a:ext>
            </a:extLst>
          </p:cNvPr>
          <p:cNvSpPr txBox="1"/>
          <p:nvPr/>
        </p:nvSpPr>
        <p:spPr>
          <a:xfrm>
            <a:off x="2308303" y="3441262"/>
            <a:ext cx="4616604" cy="923330"/>
          </a:xfrm>
          <a:prstGeom prst="rect">
            <a:avLst/>
          </a:prstGeom>
          <a:noFill/>
        </p:spPr>
        <p:txBody>
          <a:bodyPr wrap="square">
            <a:spAutoFit/>
          </a:bodyPr>
          <a:lstStyle/>
          <a:p>
            <a:r>
              <a:rPr lang="es-ES_tradnl" dirty="0"/>
              <a:t>https://</a:t>
            </a:r>
            <a:r>
              <a:rPr lang="es-ES_tradnl" dirty="0" err="1"/>
              <a:t>epub.uni-regensburg.de</a:t>
            </a:r>
            <a:r>
              <a:rPr lang="es-ES_tradnl" dirty="0"/>
              <a:t>/50867/1/Schmidt_EADH2021_MovieAnalysis.pdf</a:t>
            </a:r>
          </a:p>
        </p:txBody>
      </p:sp>
      <p:sp>
        <p:nvSpPr>
          <p:cNvPr id="9" name="TextBox 8">
            <a:extLst>
              <a:ext uri="{FF2B5EF4-FFF2-40B4-BE49-F238E27FC236}">
                <a16:creationId xmlns:a16="http://schemas.microsoft.com/office/drawing/2014/main" id="{5CDF7FB7-EFFB-4988-650F-E6223E6A259C}"/>
              </a:ext>
            </a:extLst>
          </p:cNvPr>
          <p:cNvSpPr txBox="1"/>
          <p:nvPr/>
        </p:nvSpPr>
        <p:spPr>
          <a:xfrm>
            <a:off x="2308303" y="3441262"/>
            <a:ext cx="4616604" cy="923330"/>
          </a:xfrm>
          <a:prstGeom prst="rect">
            <a:avLst/>
          </a:prstGeom>
          <a:noFill/>
        </p:spPr>
        <p:txBody>
          <a:bodyPr wrap="square">
            <a:spAutoFit/>
          </a:bodyPr>
          <a:lstStyle/>
          <a:p>
            <a:r>
              <a:rPr lang="es-ES_tradnl" dirty="0"/>
              <a:t>https://</a:t>
            </a:r>
            <a:r>
              <a:rPr lang="es-ES_tradnl" dirty="0" err="1"/>
              <a:t>epub.uni-regensburg.de</a:t>
            </a:r>
            <a:r>
              <a:rPr lang="es-ES_tradnl" dirty="0"/>
              <a:t>/50867/1/Schmidt_EADH2021_MovieAnalysis.pdf</a:t>
            </a:r>
          </a:p>
        </p:txBody>
      </p:sp>
    </p:spTree>
    <p:extLst>
      <p:ext uri="{BB962C8B-B14F-4D97-AF65-F5344CB8AC3E}">
        <p14:creationId xmlns:p14="http://schemas.microsoft.com/office/powerpoint/2010/main" val="248816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endParaRPr lang="es-ES" altLang="es-ES">
              <a:cs typeface="Calibri" panose="020F0502020204030204" pitchFamily="34" charset="0"/>
            </a:endParaRPr>
          </a:p>
        </p:txBody>
      </p:sp>
      <p:sp>
        <p:nvSpPr>
          <p:cNvPr id="100355" name="Rectangle 3"/>
          <p:cNvSpPr>
            <a:spLocks noGrp="1" noChangeArrowheads="1"/>
          </p:cNvSpPr>
          <p:nvPr>
            <p:ph type="body" idx="1"/>
          </p:nvPr>
        </p:nvSpPr>
        <p:spPr/>
        <p:txBody>
          <a:bodyPr/>
          <a:lstStyle/>
          <a:p>
            <a:endParaRPr lang="es-ES" altLang="es-ES">
              <a:cs typeface="Calibri" panose="020F0502020204030204" pitchFamily="34" charset="0"/>
            </a:endParaRPr>
          </a:p>
        </p:txBody>
      </p:sp>
      <p:pic>
        <p:nvPicPr>
          <p:cNvPr id="100356" name="Picture 5" descr="rotsna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8534400" cy="640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7" name="Rectangle 6"/>
          <p:cNvSpPr>
            <a:spLocks noChangeArrowheads="1"/>
          </p:cNvSpPr>
          <p:nvPr/>
        </p:nvSpPr>
        <p:spPr bwMode="auto">
          <a:xfrm>
            <a:off x="3490913" y="6399213"/>
            <a:ext cx="207168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400"/>
              <a:t>Copyright </a:t>
            </a:r>
            <a:r>
              <a:rPr lang="en-US" altLang="es-ES" sz="1400">
                <a:hlinkClick r:id="rId4"/>
              </a:rPr>
              <a:t>A.Kitaoka</a:t>
            </a:r>
            <a:r>
              <a:rPr lang="en-US" altLang="es-ES" sz="1400"/>
              <a:t> 2003</a:t>
            </a:r>
          </a:p>
        </p:txBody>
      </p:sp>
      <p:sp>
        <p:nvSpPr>
          <p:cNvPr id="10035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2F13091-2C19-1545-8A8D-EBD3BD08FBB9}"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3B15B5B7-3C23-0B42-9B4D-D248901ABDB1}"/>
              </a:ext>
            </a:extLst>
          </p:cNvPr>
          <p:cNvSpPr>
            <a:spLocks noGrp="1"/>
          </p:cNvSpPr>
          <p:nvPr>
            <p:ph type="sldNum" sz="quarter" idx="12"/>
          </p:nvPr>
        </p:nvSpPr>
        <p:spPr/>
        <p:txBody>
          <a:bodyPr/>
          <a:lstStyle/>
          <a:p>
            <a:pPr>
              <a:defRPr/>
            </a:pPr>
            <a:fld id="{92C0268C-C029-4760-98E8-5BF4E76A023E}" type="slidenum">
              <a:rPr lang="en-US" smtClean="0"/>
              <a:pPr>
                <a:defRPr/>
              </a:pPr>
              <a:t>60</a:t>
            </a:fld>
            <a:endParaRPr lang="en-US"/>
          </a:p>
        </p:txBody>
      </p:sp>
    </p:spTree>
    <p:extLst>
      <p:ext uri="{BB962C8B-B14F-4D97-AF65-F5344CB8AC3E}">
        <p14:creationId xmlns:p14="http://schemas.microsoft.com/office/powerpoint/2010/main" val="3613154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6498" name="Picture 2" descr="checkershadow-il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052513"/>
            <a:ext cx="6367463" cy="4951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 Box 3"/>
          <p:cNvSpPr txBox="1">
            <a:spLocks noChangeArrowheads="1"/>
          </p:cNvSpPr>
          <p:nvPr/>
        </p:nvSpPr>
        <p:spPr bwMode="auto">
          <a:xfrm>
            <a:off x="3059113" y="404813"/>
            <a:ext cx="257314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None/>
            </a:pPr>
            <a:r>
              <a:rPr lang="ca-ES" altLang="es-ES" spc="-100" dirty="0">
                <a:solidFill>
                  <a:srgbClr val="0432FF"/>
                </a:solidFill>
                <a:ea typeface="+mj-ea"/>
                <a:cs typeface="Calibri"/>
              </a:rPr>
              <a:t>Visual </a:t>
            </a:r>
            <a:r>
              <a:rPr lang="ca-ES" altLang="es-ES" spc="-100" dirty="0" err="1">
                <a:solidFill>
                  <a:srgbClr val="0432FF"/>
                </a:solidFill>
                <a:ea typeface="+mj-ea"/>
                <a:cs typeface="Calibri"/>
              </a:rPr>
              <a:t>illusions</a:t>
            </a:r>
            <a:r>
              <a:rPr lang="ca-ES" altLang="es-ES" spc="-100" dirty="0">
                <a:solidFill>
                  <a:srgbClr val="0432FF"/>
                </a:solidFill>
                <a:ea typeface="+mj-ea"/>
                <a:cs typeface="Calibri"/>
              </a:rPr>
              <a:t> </a:t>
            </a:r>
            <a:endParaRPr lang="en-GB" altLang="es-ES" spc="-100" dirty="0">
              <a:solidFill>
                <a:srgbClr val="0432FF"/>
              </a:solidFill>
              <a:ea typeface="+mj-ea"/>
              <a:cs typeface="Calibri"/>
            </a:endParaRPr>
          </a:p>
        </p:txBody>
      </p:sp>
      <p:sp>
        <p:nvSpPr>
          <p:cNvPr id="106500" name="Text Box 4"/>
          <p:cNvSpPr txBox="1">
            <a:spLocks noChangeArrowheads="1"/>
          </p:cNvSpPr>
          <p:nvPr/>
        </p:nvSpPr>
        <p:spPr bwMode="auto">
          <a:xfrm>
            <a:off x="2555875" y="6237288"/>
            <a:ext cx="3232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en-GB" altLang="es-ES" sz="1800"/>
              <a:t>http://www-bcs.mit.edu/gallery</a:t>
            </a:r>
          </a:p>
        </p:txBody>
      </p:sp>
      <p:graphicFrame>
        <p:nvGraphicFramePr>
          <p:cNvPr id="168960" name="Object 1024"/>
          <p:cNvGraphicFramePr>
            <a:graphicFrameLocks noChangeAspect="1"/>
          </p:cNvGraphicFramePr>
          <p:nvPr/>
        </p:nvGraphicFramePr>
        <p:xfrm>
          <a:off x="4067175" y="3716338"/>
          <a:ext cx="215900" cy="228600"/>
        </p:xfrm>
        <a:graphic>
          <a:graphicData uri="http://schemas.openxmlformats.org/presentationml/2006/ole">
            <mc:AlternateContent xmlns:mc="http://schemas.openxmlformats.org/markup-compatibility/2006">
              <mc:Choice xmlns:v="urn:schemas-microsoft-com:vml" Requires="v">
                <p:oleObj name="Image" r:id="rId4" imgW="215645" imgH="228249" progId="Photoshop.Image.6">
                  <p:embed/>
                </p:oleObj>
              </mc:Choice>
              <mc:Fallback>
                <p:oleObj name="Image" r:id="rId4" imgW="215645" imgH="228249"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3716338"/>
                        <a:ext cx="215900"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68961" name="Object 1025"/>
          <p:cNvGraphicFramePr>
            <a:graphicFrameLocks noChangeAspect="1"/>
          </p:cNvGraphicFramePr>
          <p:nvPr/>
        </p:nvGraphicFramePr>
        <p:xfrm>
          <a:off x="4500563" y="3644900"/>
          <a:ext cx="215900" cy="228600"/>
        </p:xfrm>
        <a:graphic>
          <a:graphicData uri="http://schemas.openxmlformats.org/presentationml/2006/ole">
            <mc:AlternateContent xmlns:mc="http://schemas.openxmlformats.org/markup-compatibility/2006">
              <mc:Choice xmlns:v="urn:schemas-microsoft-com:vml" Requires="v">
                <p:oleObj name="Image" r:id="rId6" imgW="215645" imgH="228249" progId="Photoshop.Image.6">
                  <p:embed/>
                </p:oleObj>
              </mc:Choice>
              <mc:Fallback>
                <p:oleObj name="Image" r:id="rId6" imgW="215645" imgH="228249"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3644900"/>
                        <a:ext cx="215900"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3BE6D0AF-987C-5840-A635-EAEC45E5DBC8}"/>
              </a:ext>
            </a:extLst>
          </p:cNvPr>
          <p:cNvSpPr>
            <a:spLocks noGrp="1"/>
          </p:cNvSpPr>
          <p:nvPr>
            <p:ph type="dt" sz="half" idx="10"/>
          </p:nvPr>
        </p:nvSpPr>
        <p:spPr/>
        <p:txBody>
          <a:bodyPr/>
          <a:lstStyle/>
          <a:p>
            <a:pPr>
              <a:defRPr/>
            </a:pPr>
            <a:fld id="{853332CD-144C-6F40-890C-681280F2A230}" type="datetime10">
              <a:rPr lang="es-ES_tradnl" smtClean="0"/>
              <a:t>14:08</a:t>
            </a:fld>
            <a:endParaRPr lang="en-US" dirty="0"/>
          </a:p>
        </p:txBody>
      </p:sp>
      <p:sp>
        <p:nvSpPr>
          <p:cNvPr id="3" name="Slide Number Placeholder 2">
            <a:extLst>
              <a:ext uri="{FF2B5EF4-FFF2-40B4-BE49-F238E27FC236}">
                <a16:creationId xmlns:a16="http://schemas.microsoft.com/office/drawing/2014/main" id="{3A9FB18E-9FDC-6F42-AE9C-0E690861FC5A}"/>
              </a:ext>
            </a:extLst>
          </p:cNvPr>
          <p:cNvSpPr>
            <a:spLocks noGrp="1"/>
          </p:cNvSpPr>
          <p:nvPr>
            <p:ph type="sldNum" sz="quarter" idx="12"/>
          </p:nvPr>
        </p:nvSpPr>
        <p:spPr/>
        <p:txBody>
          <a:bodyPr/>
          <a:lstStyle/>
          <a:p>
            <a:pPr>
              <a:defRPr/>
            </a:pPr>
            <a:fld id="{92C0268C-C029-4760-98E8-5BF4E76A023E}" type="slidenum">
              <a:rPr lang="en-US" smtClean="0"/>
              <a:pPr>
                <a:defRPr/>
              </a:pPr>
              <a:t>61</a:t>
            </a:fld>
            <a:endParaRPr lang="en-US"/>
          </a:p>
        </p:txBody>
      </p:sp>
    </p:spTree>
    <p:extLst>
      <p:ext uri="{BB962C8B-B14F-4D97-AF65-F5344CB8AC3E}">
        <p14:creationId xmlns:p14="http://schemas.microsoft.com/office/powerpoint/2010/main" val="1725383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nodeType="clickEffect">
                                  <p:stCondLst>
                                    <p:cond delay="0"/>
                                  </p:stCondLst>
                                  <p:childTnLst>
                                    <p:animMotion origin="layout" path="M 0.00764 -0.14111 L 0.00382 -0.33202 " pathEditMode="relative" rAng="0" ptsTypes="AA">
                                      <p:cBhvr>
                                        <p:cTn id="6" dur="2000" fill="hold"/>
                                        <p:tgtEl>
                                          <p:spTgt spid="168961"/>
                                        </p:tgtEl>
                                        <p:attrNameLst>
                                          <p:attrName>ppt_x</p:attrName>
                                          <p:attrName>ppt_y</p:attrName>
                                        </p:attrNameLst>
                                      </p:cBhvr>
                                      <p:rCtr x="-191" y="-9546"/>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64" presetClass="path" presetSubtype="0" accel="50000" decel="50000" fill="hold" nodeType="clickEffect">
                                  <p:stCondLst>
                                    <p:cond delay="0"/>
                                  </p:stCondLst>
                                  <p:childTnLst>
                                    <p:animMotion origin="layout" path="M 0.00399 -0.0088 L 0.00399 -0.34244 " pathEditMode="relative" rAng="0" ptsTypes="AA">
                                      <p:cBhvr>
                                        <p:cTn id="10" dur="2000" fill="hold"/>
                                        <p:tgtEl>
                                          <p:spTgt spid="168960"/>
                                        </p:tgtEl>
                                        <p:attrNameLst>
                                          <p:attrName>ppt_x</p:attrName>
                                          <p:attrName>ppt_y</p:attrName>
                                        </p:attrNameLst>
                                      </p:cBhvr>
                                      <p:rCtr x="0" y="-166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checkershado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125538"/>
            <a:ext cx="5400675" cy="4616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 Box 3"/>
          <p:cNvSpPr txBox="1">
            <a:spLocks noChangeArrowheads="1"/>
          </p:cNvSpPr>
          <p:nvPr/>
        </p:nvSpPr>
        <p:spPr bwMode="auto">
          <a:xfrm>
            <a:off x="3394075" y="333375"/>
            <a:ext cx="257314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None/>
            </a:pPr>
            <a:r>
              <a:rPr lang="ca-ES" altLang="es-ES" spc="-100" dirty="0">
                <a:solidFill>
                  <a:srgbClr val="0432FF"/>
                </a:solidFill>
                <a:ea typeface="+mj-ea"/>
                <a:cs typeface="Calibri"/>
              </a:rPr>
              <a:t>Visual </a:t>
            </a:r>
            <a:r>
              <a:rPr lang="ca-ES" altLang="es-ES" spc="-100" dirty="0" err="1">
                <a:solidFill>
                  <a:srgbClr val="0432FF"/>
                </a:solidFill>
                <a:ea typeface="+mj-ea"/>
                <a:cs typeface="Calibri"/>
              </a:rPr>
              <a:t>illusions</a:t>
            </a:r>
            <a:r>
              <a:rPr lang="ca-ES" altLang="es-ES" spc="-100" dirty="0">
                <a:solidFill>
                  <a:srgbClr val="0432FF"/>
                </a:solidFill>
                <a:ea typeface="+mj-ea"/>
                <a:cs typeface="Calibri"/>
              </a:rPr>
              <a:t> </a:t>
            </a:r>
            <a:endParaRPr lang="en-GB" altLang="es-ES" spc="-100" dirty="0">
              <a:solidFill>
                <a:srgbClr val="0432FF"/>
              </a:solidFill>
              <a:ea typeface="+mj-ea"/>
              <a:cs typeface="Calibri"/>
            </a:endParaRPr>
          </a:p>
        </p:txBody>
      </p:sp>
      <p:sp>
        <p:nvSpPr>
          <p:cNvPr id="2" name="Date Placeholder 1">
            <a:extLst>
              <a:ext uri="{FF2B5EF4-FFF2-40B4-BE49-F238E27FC236}">
                <a16:creationId xmlns:a16="http://schemas.microsoft.com/office/drawing/2014/main" id="{52842EFA-12EE-744F-96B4-45967BCE0C6F}"/>
              </a:ext>
            </a:extLst>
          </p:cNvPr>
          <p:cNvSpPr>
            <a:spLocks noGrp="1"/>
          </p:cNvSpPr>
          <p:nvPr>
            <p:ph type="dt" sz="half" idx="10"/>
          </p:nvPr>
        </p:nvSpPr>
        <p:spPr/>
        <p:txBody>
          <a:bodyPr/>
          <a:lstStyle/>
          <a:p>
            <a:pPr>
              <a:defRPr/>
            </a:pPr>
            <a:fld id="{5DAC174C-ABBC-2F4D-BFD2-0CDF91E7307C}" type="datetime10">
              <a:rPr lang="es-ES_tradnl" smtClean="0"/>
              <a:t>14:08</a:t>
            </a:fld>
            <a:endParaRPr lang="en-US" dirty="0"/>
          </a:p>
        </p:txBody>
      </p:sp>
      <p:sp>
        <p:nvSpPr>
          <p:cNvPr id="3" name="Slide Number Placeholder 2">
            <a:extLst>
              <a:ext uri="{FF2B5EF4-FFF2-40B4-BE49-F238E27FC236}">
                <a16:creationId xmlns:a16="http://schemas.microsoft.com/office/drawing/2014/main" id="{44FC5457-F236-1043-99DC-33C5DA0E587E}"/>
              </a:ext>
            </a:extLst>
          </p:cNvPr>
          <p:cNvSpPr>
            <a:spLocks noGrp="1"/>
          </p:cNvSpPr>
          <p:nvPr>
            <p:ph type="sldNum" sz="quarter" idx="12"/>
          </p:nvPr>
        </p:nvSpPr>
        <p:spPr/>
        <p:txBody>
          <a:bodyPr/>
          <a:lstStyle/>
          <a:p>
            <a:pPr>
              <a:defRPr/>
            </a:pPr>
            <a:fld id="{92C0268C-C029-4760-98E8-5BF4E76A023E}" type="slidenum">
              <a:rPr lang="en-US" smtClean="0"/>
              <a:pPr>
                <a:defRPr/>
              </a:pPr>
              <a:t>62</a:t>
            </a:fld>
            <a:endParaRPr lang="en-US"/>
          </a:p>
        </p:txBody>
      </p:sp>
    </p:spTree>
    <p:extLst>
      <p:ext uri="{BB962C8B-B14F-4D97-AF65-F5344CB8AC3E}">
        <p14:creationId xmlns:p14="http://schemas.microsoft.com/office/powerpoint/2010/main" val="3842493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txBox="1">
            <a:spLocks noChangeArrowheads="1"/>
          </p:cNvSpPr>
          <p:nvPr/>
        </p:nvSpPr>
        <p:spPr bwMode="auto">
          <a:xfrm>
            <a:off x="215516" y="975743"/>
            <a:ext cx="8229600" cy="1143000"/>
          </a:xfrm>
          <a:prstGeom prst="rect">
            <a:avLst/>
          </a:prstGeom>
          <a:noFill/>
          <a:ln>
            <a:noFill/>
          </a:ln>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eaLnBrk="1" hangingPunct="1">
              <a:lnSpc>
                <a:spcPct val="90000"/>
              </a:lnSpc>
              <a:spcBef>
                <a:spcPct val="0"/>
              </a:spcBef>
              <a:buFontTx/>
              <a:buNone/>
              <a:defRPr/>
            </a:pPr>
            <a:r>
              <a:rPr lang="en-US" altLang="es-ES" sz="4000" spc="-100" dirty="0">
                <a:solidFill>
                  <a:srgbClr val="0432FF"/>
                </a:solidFill>
                <a:ea typeface="+mj-ea"/>
                <a:cs typeface="Calibri"/>
              </a:rPr>
              <a:t>Today</a:t>
            </a:r>
            <a:endParaRPr lang="en-US" altLang="es-ES" sz="4800" dirty="0">
              <a:solidFill>
                <a:schemeClr val="accent5">
                  <a:lumMod val="50000"/>
                </a:schemeClr>
              </a:solidFill>
              <a:ea typeface="Calibri"/>
              <a:cs typeface="Calibri"/>
            </a:endParaRPr>
          </a:p>
        </p:txBody>
      </p:sp>
      <p:sp>
        <p:nvSpPr>
          <p:cNvPr id="110595" name="CuadroTexto 2"/>
          <p:cNvSpPr txBox="1">
            <a:spLocks noChangeArrowheads="1"/>
          </p:cNvSpPr>
          <p:nvPr/>
        </p:nvSpPr>
        <p:spPr bwMode="auto">
          <a:xfrm>
            <a:off x="1042988" y="2349500"/>
            <a:ext cx="5696239"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What</a:t>
            </a:r>
            <a:r>
              <a:rPr lang="ca-ES" altLang="es-ES" sz="2800" dirty="0"/>
              <a:t> is Artificial </a:t>
            </a:r>
            <a:r>
              <a:rPr lang="ca-ES" altLang="es-ES" sz="2800" dirty="0" err="1"/>
              <a:t>Vision</a:t>
            </a:r>
            <a:r>
              <a:rPr lang="ca-ES" altLang="es-ES" sz="2800" dirty="0"/>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Artificial </a:t>
            </a:r>
            <a:r>
              <a:rPr lang="ca-ES" altLang="es-ES" sz="2800" dirty="0" err="1"/>
              <a:t>Vision</a:t>
            </a:r>
            <a:endParaRPr lang="ca-ES" altLang="es-ES" sz="2800" dirty="0"/>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Artificial </a:t>
            </a:r>
            <a:r>
              <a:rPr lang="ca-ES" altLang="es-ES" sz="2800" dirty="0" err="1"/>
              <a:t>Vision</a:t>
            </a:r>
            <a:endParaRPr lang="ca-ES" altLang="es-ES" sz="2800" dirty="0"/>
          </a:p>
          <a:p>
            <a:pPr>
              <a:lnSpc>
                <a:spcPct val="90000"/>
              </a:lnSpc>
              <a:buFontTx/>
              <a:buAutoNum type="arabicPeriod"/>
            </a:pPr>
            <a:r>
              <a:rPr lang="ca-ES" altLang="es-ES" sz="2800" dirty="0">
                <a:solidFill>
                  <a:srgbClr val="FF0000"/>
                </a:solidFill>
              </a:rPr>
              <a:t>Applications</a:t>
            </a:r>
          </a:p>
          <a:p>
            <a:pPr>
              <a:lnSpc>
                <a:spcPct val="90000"/>
              </a:lnSpc>
              <a:buFontTx/>
              <a:buAutoNum type="arabicPeriod"/>
            </a:pPr>
            <a:r>
              <a:rPr lang="ca-ES" altLang="es-ES" sz="2800" dirty="0" err="1"/>
              <a:t>Subject</a:t>
            </a:r>
            <a:r>
              <a:rPr lang="ca-ES" altLang="es-ES" sz="2800" dirty="0"/>
              <a:t> </a:t>
            </a:r>
            <a:r>
              <a:rPr lang="ca-ES" altLang="es-ES" sz="2800" dirty="0" err="1"/>
              <a:t>organization</a:t>
            </a:r>
            <a:endParaRPr lang="ca-ES" altLang="es-ES" sz="2800" dirty="0"/>
          </a:p>
          <a:p>
            <a:pPr>
              <a:lnSpc>
                <a:spcPct val="90000"/>
              </a:lnSpc>
              <a:buFontTx/>
              <a:buAutoNum type="arabicPeriod"/>
            </a:pPr>
            <a:endParaRPr lang="ca-ES" altLang="es-ES" sz="2800" dirty="0">
              <a:solidFill>
                <a:srgbClr val="FF0000"/>
              </a:solidFill>
            </a:endParaRPr>
          </a:p>
        </p:txBody>
      </p:sp>
      <p:sp>
        <p:nvSpPr>
          <p:cNvPr id="110596" name="Rectángulo 3"/>
          <p:cNvSpPr>
            <a:spLocks noChangeArrowheads="1"/>
          </p:cNvSpPr>
          <p:nvPr/>
        </p:nvSpPr>
        <p:spPr bwMode="auto">
          <a:xfrm>
            <a:off x="755650" y="5661025"/>
            <a:ext cx="777716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2400">
                <a:solidFill>
                  <a:schemeClr val="accent2"/>
                </a:solidFill>
              </a:rPr>
              <a:t>Bibliography:</a:t>
            </a:r>
          </a:p>
          <a:p>
            <a:pPr lvl="1" eaLnBrk="1" hangingPunct="1">
              <a:lnSpc>
                <a:spcPct val="90000"/>
              </a:lnSpc>
              <a:buFontTx/>
              <a:buChar char="•"/>
            </a:pPr>
            <a:r>
              <a:rPr lang="en-US" altLang="es-ES" sz="2400">
                <a:ea typeface="MS PGothic" panose="020B0600070205080204" pitchFamily="34" charset="-128"/>
              </a:rPr>
              <a:t>Szeliski, CV: A&amp;A, Ch 1.0 (Introduction)</a:t>
            </a:r>
          </a:p>
        </p:txBody>
      </p:sp>
      <p:sp>
        <p:nvSpPr>
          <p:cNvPr id="2" name="Date Placeholder 1">
            <a:extLst>
              <a:ext uri="{FF2B5EF4-FFF2-40B4-BE49-F238E27FC236}">
                <a16:creationId xmlns:a16="http://schemas.microsoft.com/office/drawing/2014/main" id="{7C8B8BE4-1F0F-7C4B-BAA5-0C0B0F8F80F1}"/>
              </a:ext>
            </a:extLst>
          </p:cNvPr>
          <p:cNvSpPr>
            <a:spLocks noGrp="1"/>
          </p:cNvSpPr>
          <p:nvPr>
            <p:ph type="dt" sz="half" idx="10"/>
          </p:nvPr>
        </p:nvSpPr>
        <p:spPr/>
        <p:txBody>
          <a:bodyPr/>
          <a:lstStyle/>
          <a:p>
            <a:pPr>
              <a:defRPr/>
            </a:pPr>
            <a:fld id="{F5447B5A-24AD-F742-85FB-945C53363582}" type="datetime10">
              <a:rPr lang="es-ES_tradnl" smtClean="0"/>
              <a:t>14:08</a:t>
            </a:fld>
            <a:endParaRPr lang="en-US" dirty="0"/>
          </a:p>
        </p:txBody>
      </p:sp>
      <p:sp>
        <p:nvSpPr>
          <p:cNvPr id="3" name="Slide Number Placeholder 2">
            <a:extLst>
              <a:ext uri="{FF2B5EF4-FFF2-40B4-BE49-F238E27FC236}">
                <a16:creationId xmlns:a16="http://schemas.microsoft.com/office/drawing/2014/main" id="{B683C015-5BA5-824A-B249-344F9EED52A1}"/>
              </a:ext>
            </a:extLst>
          </p:cNvPr>
          <p:cNvSpPr>
            <a:spLocks noGrp="1"/>
          </p:cNvSpPr>
          <p:nvPr>
            <p:ph type="sldNum" sz="quarter" idx="12"/>
          </p:nvPr>
        </p:nvSpPr>
        <p:spPr/>
        <p:txBody>
          <a:bodyPr/>
          <a:lstStyle/>
          <a:p>
            <a:pPr>
              <a:defRPr/>
            </a:pPr>
            <a:fld id="{92C0268C-C029-4760-98E8-5BF4E76A023E}" type="slidenum">
              <a:rPr lang="en-US" smtClean="0"/>
              <a:pPr>
                <a:defRPr/>
              </a:pPr>
              <a:t>63</a:t>
            </a:fld>
            <a:endParaRPr lang="en-US"/>
          </a:p>
        </p:txBody>
      </p:sp>
    </p:spTree>
    <p:extLst>
      <p:ext uri="{BB962C8B-B14F-4D97-AF65-F5344CB8AC3E}">
        <p14:creationId xmlns:p14="http://schemas.microsoft.com/office/powerpoint/2010/main" val="1116199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fac recog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557338"/>
            <a:ext cx="4243387" cy="4627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 Box 3"/>
          <p:cNvSpPr txBox="1">
            <a:spLocks noChangeArrowheads="1"/>
          </p:cNvSpPr>
          <p:nvPr/>
        </p:nvSpPr>
        <p:spPr bwMode="auto">
          <a:xfrm>
            <a:off x="1223628" y="598392"/>
            <a:ext cx="612298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spcBef>
                <a:spcPct val="0"/>
              </a:spcBef>
              <a:buNone/>
              <a:defRPr/>
            </a:pPr>
            <a:r>
              <a:rPr lang="ca-ES" altLang="es-ES" sz="4000" spc="-100" dirty="0">
                <a:solidFill>
                  <a:srgbClr val="0432FF"/>
                </a:solidFill>
                <a:ea typeface="+mj-ea"/>
                <a:cs typeface="Calibri"/>
              </a:rPr>
              <a:t>Is Artificial </a:t>
            </a:r>
            <a:r>
              <a:rPr lang="ca-ES" altLang="es-ES" sz="4000" spc="-100" dirty="0" err="1">
                <a:solidFill>
                  <a:srgbClr val="0432FF"/>
                </a:solidFill>
                <a:ea typeface="+mj-ea"/>
                <a:cs typeface="Calibri"/>
              </a:rPr>
              <a:t>vision</a:t>
            </a:r>
            <a:r>
              <a:rPr lang="ca-ES" altLang="es-ES" sz="4000" spc="-100" dirty="0">
                <a:solidFill>
                  <a:srgbClr val="0432FF"/>
                </a:solidFill>
                <a:ea typeface="+mj-ea"/>
                <a:cs typeface="Calibri"/>
              </a:rPr>
              <a:t> </a:t>
            </a:r>
            <a:r>
              <a:rPr lang="ca-ES" altLang="es-ES" sz="4000" spc="-100" dirty="0" err="1">
                <a:solidFill>
                  <a:srgbClr val="0432FF"/>
                </a:solidFill>
                <a:ea typeface="+mj-ea"/>
                <a:cs typeface="Calibri"/>
              </a:rPr>
              <a:t>useful</a:t>
            </a:r>
            <a:r>
              <a:rPr lang="ca-ES" altLang="es-ES" sz="4000" spc="-100" dirty="0">
                <a:solidFill>
                  <a:srgbClr val="0432FF"/>
                </a:solidFill>
                <a:ea typeface="+mj-ea"/>
                <a:cs typeface="Calibri"/>
              </a:rPr>
              <a:t>?</a:t>
            </a:r>
            <a:endParaRPr lang="en-GB" altLang="es-ES" sz="4000" spc="-100" dirty="0">
              <a:solidFill>
                <a:srgbClr val="0432FF"/>
              </a:solidFill>
              <a:ea typeface="+mj-ea"/>
              <a:cs typeface="Calibri"/>
            </a:endParaRPr>
          </a:p>
        </p:txBody>
      </p:sp>
      <p:sp>
        <p:nvSpPr>
          <p:cNvPr id="2" name="Date Placeholder 1">
            <a:extLst>
              <a:ext uri="{FF2B5EF4-FFF2-40B4-BE49-F238E27FC236}">
                <a16:creationId xmlns:a16="http://schemas.microsoft.com/office/drawing/2014/main" id="{E8ECE0F0-0888-F049-A80C-6BFBC2DD0B5C}"/>
              </a:ext>
            </a:extLst>
          </p:cNvPr>
          <p:cNvSpPr>
            <a:spLocks noGrp="1"/>
          </p:cNvSpPr>
          <p:nvPr>
            <p:ph type="dt" sz="half" idx="10"/>
          </p:nvPr>
        </p:nvSpPr>
        <p:spPr/>
        <p:txBody>
          <a:bodyPr/>
          <a:lstStyle/>
          <a:p>
            <a:pPr>
              <a:defRPr/>
            </a:pPr>
            <a:fld id="{9F191327-3D48-DA4C-BAFC-2C8D38198146}" type="datetime10">
              <a:rPr lang="es-ES_tradnl" smtClean="0"/>
              <a:t>14:08</a:t>
            </a:fld>
            <a:endParaRPr lang="en-US" dirty="0"/>
          </a:p>
        </p:txBody>
      </p:sp>
      <p:sp>
        <p:nvSpPr>
          <p:cNvPr id="3" name="Slide Number Placeholder 2">
            <a:extLst>
              <a:ext uri="{FF2B5EF4-FFF2-40B4-BE49-F238E27FC236}">
                <a16:creationId xmlns:a16="http://schemas.microsoft.com/office/drawing/2014/main" id="{29F59914-F26A-8147-B476-F42BD082A65E}"/>
              </a:ext>
            </a:extLst>
          </p:cNvPr>
          <p:cNvSpPr>
            <a:spLocks noGrp="1"/>
          </p:cNvSpPr>
          <p:nvPr>
            <p:ph type="sldNum" sz="quarter" idx="12"/>
          </p:nvPr>
        </p:nvSpPr>
        <p:spPr/>
        <p:txBody>
          <a:bodyPr/>
          <a:lstStyle/>
          <a:p>
            <a:pPr>
              <a:defRPr/>
            </a:pPr>
            <a:fld id="{92C0268C-C029-4760-98E8-5BF4E76A023E}" type="slidenum">
              <a:rPr lang="en-US" smtClean="0"/>
              <a:pPr>
                <a:defRPr/>
              </a:pPr>
              <a:t>64</a:t>
            </a:fld>
            <a:endParaRPr lang="en-US"/>
          </a:p>
        </p:txBody>
      </p:sp>
    </p:spTree>
    <p:extLst>
      <p:ext uri="{BB962C8B-B14F-4D97-AF65-F5344CB8AC3E}">
        <p14:creationId xmlns:p14="http://schemas.microsoft.com/office/powerpoint/2010/main" val="1293660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eaLnBrk="1" fontAlgn="base" hangingPunct="1">
              <a:lnSpc>
                <a:spcPct val="90000"/>
              </a:lnSpc>
              <a:spcAft>
                <a:spcPct val="0"/>
              </a:spcAft>
              <a:defRPr/>
            </a:pPr>
            <a:r>
              <a:rPr lang="ca-ES" altLang="es-ES" b="1" dirty="0">
                <a:solidFill>
                  <a:srgbClr val="0432FF"/>
                </a:solidFill>
                <a:latin typeface="Calibri" panose="020F0502020204030204" pitchFamily="34" charset="0"/>
                <a:cs typeface="Calibri"/>
              </a:rPr>
              <a:t>Computer </a:t>
            </a:r>
            <a:r>
              <a:rPr lang="ca-ES" altLang="es-ES" b="1" dirty="0" err="1">
                <a:solidFill>
                  <a:srgbClr val="0432FF"/>
                </a:solidFill>
                <a:latin typeface="Calibri" panose="020F0502020204030204" pitchFamily="34" charset="0"/>
                <a:cs typeface="Calibri"/>
              </a:rPr>
              <a:t>vision</a:t>
            </a:r>
            <a:r>
              <a:rPr lang="ca-ES" altLang="es-ES" b="1" dirty="0">
                <a:solidFill>
                  <a:srgbClr val="0432FF"/>
                </a:solidFill>
                <a:latin typeface="Calibri" panose="020F0502020204030204" pitchFamily="34" charset="0"/>
                <a:cs typeface="Calibri"/>
              </a:rPr>
              <a:t> </a:t>
            </a:r>
            <a:r>
              <a:rPr lang="ca-ES" altLang="es-ES" b="1" dirty="0" err="1">
                <a:solidFill>
                  <a:srgbClr val="0432FF"/>
                </a:solidFill>
                <a:latin typeface="Calibri" panose="020F0502020204030204" pitchFamily="34" charset="0"/>
                <a:cs typeface="Calibri"/>
              </a:rPr>
              <a:t>today</a:t>
            </a:r>
            <a:endParaRPr lang="ca-ES" altLang="es-ES" b="1" dirty="0">
              <a:solidFill>
                <a:srgbClr val="0432FF"/>
              </a:solidFill>
              <a:latin typeface="Calibri" panose="020F0502020204030204" pitchFamily="34" charset="0"/>
              <a:cs typeface="Calibri"/>
            </a:endParaRPr>
          </a:p>
        </p:txBody>
      </p:sp>
      <p:sp>
        <p:nvSpPr>
          <p:cNvPr id="118787" name="Rectangle 3"/>
          <p:cNvSpPr>
            <a:spLocks noGrp="1" noChangeArrowheads="1"/>
          </p:cNvSpPr>
          <p:nvPr>
            <p:ph idx="1"/>
          </p:nvPr>
        </p:nvSpPr>
        <p:spPr>
          <a:xfrm>
            <a:off x="457200" y="1371600"/>
            <a:ext cx="3862773" cy="5257800"/>
          </a:xfrm>
        </p:spPr>
        <p:txBody>
          <a:bodyPr>
            <a:normAutofit/>
          </a:bodyPr>
          <a:lstStyle/>
          <a:p>
            <a:pPr eaLnBrk="1" hangingPunct="1">
              <a:buFontTx/>
              <a:buNone/>
            </a:pPr>
            <a:r>
              <a:rPr lang="en-US" altLang="es-ES" sz="2400" dirty="0">
                <a:cs typeface="Calibri" panose="020F0502020204030204" pitchFamily="34" charset="0"/>
              </a:rPr>
              <a:t>Only a few examples:</a:t>
            </a:r>
          </a:p>
          <a:p>
            <a:pPr eaLnBrk="1" hangingPunct="1">
              <a:buFontTx/>
              <a:buNone/>
            </a:pPr>
            <a:r>
              <a:rPr lang="en-US" altLang="es-ES" sz="2400" dirty="0">
                <a:cs typeface="Calibri" panose="020F0502020204030204" pitchFamily="34" charset="0"/>
              </a:rPr>
              <a:t> </a:t>
            </a:r>
          </a:p>
          <a:p>
            <a:pPr eaLnBrk="1" hangingPunct="1"/>
            <a:r>
              <a:rPr lang="en-US" altLang="es-ES" sz="1800" dirty="0">
                <a:cs typeface="Calibri" panose="020F0502020204030204" pitchFamily="34" charset="0"/>
              </a:rPr>
              <a:t>Most have less than 15 years! </a:t>
            </a:r>
          </a:p>
          <a:p>
            <a:pPr eaLnBrk="1" hangingPunct="1"/>
            <a:endParaRPr lang="en-US" altLang="es-ES" sz="1800" dirty="0">
              <a:cs typeface="Calibri" panose="020F0502020204030204" pitchFamily="34" charset="0"/>
            </a:endParaRPr>
          </a:p>
          <a:p>
            <a:pPr eaLnBrk="1" hangingPunct="1"/>
            <a:r>
              <a:rPr lang="en-US" altLang="es-ES" sz="1800" dirty="0">
                <a:cs typeface="Calibri" panose="020F0502020204030204" pitchFamily="34" charset="0"/>
              </a:rPr>
              <a:t>A very active and changing area </a:t>
            </a:r>
          </a:p>
          <a:p>
            <a:pPr eaLnBrk="1" hangingPunct="1">
              <a:buFontTx/>
              <a:buNone/>
            </a:pPr>
            <a:endParaRPr lang="en-US" altLang="es-ES" sz="1800" dirty="0">
              <a:cs typeface="Calibri" panose="020F0502020204030204" pitchFamily="34" charset="0"/>
            </a:endParaRPr>
          </a:p>
          <a:p>
            <a:pPr eaLnBrk="1" hangingPunct="1"/>
            <a:r>
              <a:rPr lang="en-US" altLang="es-ES" sz="1800" dirty="0">
                <a:cs typeface="Calibri" panose="020F0502020204030204" pitchFamily="34" charset="0"/>
              </a:rPr>
              <a:t>Expected numerous applications the next 5-10 years! </a:t>
            </a:r>
          </a:p>
          <a:p>
            <a:pPr lvl="2"/>
            <a:r>
              <a:rPr lang="en-US" altLang="es-ES" sz="1400" dirty="0">
                <a:cs typeface="Calibri" panose="020F0502020204030204" pitchFamily="34" charset="0"/>
              </a:rPr>
              <a:t>Computer Vision companies</a:t>
            </a:r>
          </a:p>
          <a:p>
            <a:pPr eaLnBrk="1" hangingPunct="1"/>
            <a:endParaRPr lang="en-US" altLang="es-ES" sz="2400" dirty="0">
              <a:cs typeface="Calibri" panose="020F0502020204030204" pitchFamily="34" charset="0"/>
            </a:endParaRPr>
          </a:p>
        </p:txBody>
      </p:sp>
      <p:sp>
        <p:nvSpPr>
          <p:cNvPr id="11878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4E609EAF-8BA2-5247-98F7-DDE69DB317C3}"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271DEC3E-13A3-B743-8A39-99A58400A6F9}"/>
              </a:ext>
            </a:extLst>
          </p:cNvPr>
          <p:cNvSpPr>
            <a:spLocks noGrp="1"/>
          </p:cNvSpPr>
          <p:nvPr>
            <p:ph type="sldNum" sz="quarter" idx="12"/>
          </p:nvPr>
        </p:nvSpPr>
        <p:spPr/>
        <p:txBody>
          <a:bodyPr/>
          <a:lstStyle/>
          <a:p>
            <a:pPr>
              <a:defRPr/>
            </a:pPr>
            <a:fld id="{92C0268C-C029-4760-98E8-5BF4E76A023E}" type="slidenum">
              <a:rPr lang="en-US" smtClean="0"/>
              <a:pPr>
                <a:defRPr/>
              </a:pPr>
              <a:t>65</a:t>
            </a:fld>
            <a:endParaRPr lang="en-US"/>
          </a:p>
        </p:txBody>
      </p:sp>
      <p:pic>
        <p:nvPicPr>
          <p:cNvPr id="5" name="Picture 4" descr="Graphical user interface, application&#10;&#10;Description automatically generated">
            <a:hlinkClick r:id="rId3"/>
            <a:extLst>
              <a:ext uri="{FF2B5EF4-FFF2-40B4-BE49-F238E27FC236}">
                <a16:creationId xmlns:a16="http://schemas.microsoft.com/office/drawing/2014/main" id="{B4884A4D-3423-C01A-CFEC-FEBB56B79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248" y="2168860"/>
            <a:ext cx="4361662" cy="3131816"/>
          </a:xfrm>
          <a:prstGeom prst="rect">
            <a:avLst/>
          </a:prstGeom>
        </p:spPr>
      </p:pic>
    </p:spTree>
    <p:extLst>
      <p:ext uri="{BB962C8B-B14F-4D97-AF65-F5344CB8AC3E}">
        <p14:creationId xmlns:p14="http://schemas.microsoft.com/office/powerpoint/2010/main" val="398905605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468313" y="260350"/>
            <a:ext cx="8229600"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Why to study Computer Vision?</a:t>
            </a:r>
          </a:p>
        </p:txBody>
      </p:sp>
      <p:sp>
        <p:nvSpPr>
          <p:cNvPr id="3" name="Content Placeholder 2"/>
          <p:cNvSpPr>
            <a:spLocks noGrp="1" noChangeArrowheads="1"/>
          </p:cNvSpPr>
          <p:nvPr>
            <p:ph idx="1"/>
          </p:nvPr>
        </p:nvSpPr>
        <p:spPr>
          <a:xfrm>
            <a:off x="228600" y="1143000"/>
            <a:ext cx="8915400" cy="5562600"/>
          </a:xfrm>
        </p:spPr>
        <p:txBody>
          <a:bodyPr/>
          <a:lstStyle/>
          <a:p>
            <a:pPr eaLnBrk="1" hangingPunct="1"/>
            <a:r>
              <a:rPr lang="en-US" altLang="es-ES" sz="2400">
                <a:cs typeface="Calibri" panose="020F0502020204030204" pitchFamily="34" charset="0"/>
              </a:rPr>
              <a:t>Each second million of images are captured and stored</a:t>
            </a:r>
          </a:p>
          <a:p>
            <a:pPr eaLnBrk="1" hangingPunct="1"/>
            <a:endParaRPr lang="en-US" altLang="es-ES" sz="2400">
              <a:cs typeface="Calibri" panose="020F0502020204030204" pitchFamily="34" charset="0"/>
            </a:endParaRPr>
          </a:p>
          <a:p>
            <a:pPr eaLnBrk="1" hangingPunct="1">
              <a:buFontTx/>
              <a:buNone/>
            </a:pPr>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buFontTx/>
              <a:buNone/>
            </a:pPr>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endParaRPr lang="en-US" altLang="es-ES" sz="2400">
              <a:cs typeface="Calibri" panose="020F0502020204030204" pitchFamily="34" charset="0"/>
            </a:endParaRPr>
          </a:p>
          <a:p>
            <a:pPr eaLnBrk="1" hangingPunct="1"/>
            <a:r>
              <a:rPr lang="en-US" altLang="es-ES" sz="2400">
                <a:cs typeface="Calibri" panose="020F0502020204030204" pitchFamily="34" charset="0"/>
              </a:rPr>
              <a:t>Numerous real applications</a:t>
            </a:r>
          </a:p>
        </p:txBody>
      </p:sp>
      <p:pic>
        <p:nvPicPr>
          <p:cNvPr id="4" name="Picture 7" descr="album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987550"/>
            <a:ext cx="128905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album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1954213"/>
            <a:ext cx="1468438" cy="103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3" descr="surveillanc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525" y="4100513"/>
            <a:ext cx="1397000" cy="113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4" descr="surveillance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088" y="4097338"/>
            <a:ext cx="1676400" cy="1133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0" descr="news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8550" y="1987550"/>
            <a:ext cx="1295400" cy="97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22" descr="movie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4700" y="1966913"/>
            <a:ext cx="1600200" cy="101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4" descr="sports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00" y="1979613"/>
            <a:ext cx="1485900" cy="98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25" descr="movie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5463" y="1982788"/>
            <a:ext cx="1524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30" descr="youtube_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4800" y="3162300"/>
            <a:ext cx="914400" cy="509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36" descr="flickr_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2800" y="3168650"/>
            <a:ext cx="1371600" cy="49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37" descr="google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3151188"/>
            <a:ext cx="13716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5" descr="vessel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8038" y="4130675"/>
            <a:ext cx="8382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6" descr="spin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68788" y="4054475"/>
            <a:ext cx="8255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47" descr="hubble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23200" y="4219575"/>
            <a:ext cx="11684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6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00600" y="3224213"/>
            <a:ext cx="1706563" cy="38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62" descr="Picsearch - the search engine for pictures and images">
            <a:hlinkClick r:id="rId18"/>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07175" y="3124200"/>
            <a:ext cx="1241425"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63"/>
          <p:cNvPicPr>
            <a:picLocks noChangeAspect="1" noChangeArrowheads="1"/>
          </p:cNvPicPr>
          <p:nvPr/>
        </p:nvPicPr>
        <p:blipFill>
          <a:blip r:embed="rId20">
            <a:extLst>
              <a:ext uri="{28A0092B-C50C-407E-A947-70E740481C1C}">
                <a14:useLocalDpi xmlns:a14="http://schemas.microsoft.com/office/drawing/2010/main" val="0"/>
              </a:ext>
            </a:extLst>
          </a:blip>
          <a:srcRect r="45854"/>
          <a:stretch>
            <a:fillRect/>
          </a:stretch>
        </p:blipFill>
        <p:spPr bwMode="auto">
          <a:xfrm>
            <a:off x="1657350" y="3165475"/>
            <a:ext cx="1619250"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pic>
      <p:pic>
        <p:nvPicPr>
          <p:cNvPr id="24" name="Picture 43" descr="Hawaii_IR_lo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5250" y="4002088"/>
            <a:ext cx="12954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44" descr="aeria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54613" y="4049713"/>
            <a:ext cx="1143000" cy="1212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98" name="Text Box 6"/>
          <p:cNvSpPr txBox="1">
            <a:spLocks noChangeArrowheads="1"/>
          </p:cNvSpPr>
          <p:nvPr/>
        </p:nvSpPr>
        <p:spPr bwMode="auto">
          <a:xfrm>
            <a:off x="7634288" y="6581775"/>
            <a:ext cx="1314450" cy="238125"/>
          </a:xfrm>
          <a:prstGeom prst="rect">
            <a:avLst/>
          </a:prstGeom>
          <a:noFill/>
          <a:ln>
            <a:noFill/>
          </a:ln>
        </p:spPr>
        <p:txBody>
          <a:bodyPr wrap="none">
            <a:spAutoFit/>
          </a:bodyPr>
          <a:lstStyle>
            <a:lvl1pPr>
              <a:defRPr sz="2800">
                <a:solidFill>
                  <a:schemeClr val="tx1"/>
                </a:solidFill>
                <a:latin typeface="Arial" charset="0"/>
                <a:ea typeface="ＭＳ Ｐゴシック" charset="0"/>
                <a:cs typeface="ＭＳ Ｐゴシック" charset="0"/>
              </a:defRPr>
            </a:lvl1pPr>
            <a:lvl2pPr marL="742950" indent="-285750">
              <a:defRPr sz="2800">
                <a:solidFill>
                  <a:schemeClr val="tx1"/>
                </a:solidFill>
                <a:latin typeface="Arial" charset="0"/>
                <a:ea typeface="ＭＳ Ｐゴシック" charset="0"/>
              </a:defRPr>
            </a:lvl2pPr>
            <a:lvl3pPr marL="1143000" indent="-228600">
              <a:defRPr sz="2800">
                <a:solidFill>
                  <a:schemeClr val="tx1"/>
                </a:solidFill>
                <a:latin typeface="Arial" charset="0"/>
                <a:ea typeface="ＭＳ Ｐゴシック" charset="0"/>
              </a:defRPr>
            </a:lvl3pPr>
            <a:lvl4pPr marL="1600200" indent="-228600">
              <a:defRPr sz="2800">
                <a:solidFill>
                  <a:schemeClr val="tx1"/>
                </a:solidFill>
                <a:latin typeface="Arial" charset="0"/>
                <a:ea typeface="ＭＳ Ｐゴシック" charset="0"/>
              </a:defRPr>
            </a:lvl4pPr>
            <a:lvl5pPr marL="2057400" indent="-228600">
              <a:defRPr sz="2800">
                <a:solidFill>
                  <a:schemeClr val="tx1"/>
                </a:solidFill>
                <a:latin typeface="Arial" charset="0"/>
                <a:ea typeface="ＭＳ Ｐゴシック" charset="0"/>
              </a:defRPr>
            </a:lvl5pPr>
            <a:lvl6pPr marL="2514600" indent="-228600" eaLnBrk="0" fontAlgn="base" hangingPunct="0">
              <a:lnSpc>
                <a:spcPct val="90000"/>
              </a:lnSpc>
              <a:spcBef>
                <a:spcPct val="20000"/>
              </a:spcBef>
              <a:spcAft>
                <a:spcPct val="0"/>
              </a:spcAft>
              <a:buChar char="•"/>
              <a:defRPr sz="2800">
                <a:solidFill>
                  <a:schemeClr val="tx1"/>
                </a:solidFill>
                <a:latin typeface="Arial" charset="0"/>
                <a:ea typeface="ＭＳ Ｐゴシック" charset="0"/>
              </a:defRPr>
            </a:lvl6pPr>
            <a:lvl7pPr marL="2971800" indent="-228600" eaLnBrk="0" fontAlgn="base" hangingPunct="0">
              <a:lnSpc>
                <a:spcPct val="90000"/>
              </a:lnSpc>
              <a:spcBef>
                <a:spcPct val="20000"/>
              </a:spcBef>
              <a:spcAft>
                <a:spcPct val="0"/>
              </a:spcAft>
              <a:buChar char="•"/>
              <a:defRPr sz="2800">
                <a:solidFill>
                  <a:schemeClr val="tx1"/>
                </a:solidFill>
                <a:latin typeface="Arial" charset="0"/>
                <a:ea typeface="ＭＳ Ｐゴシック" charset="0"/>
              </a:defRPr>
            </a:lvl7pPr>
            <a:lvl8pPr marL="3429000" indent="-228600" eaLnBrk="0" fontAlgn="base" hangingPunct="0">
              <a:lnSpc>
                <a:spcPct val="90000"/>
              </a:lnSpc>
              <a:spcBef>
                <a:spcPct val="20000"/>
              </a:spcBef>
              <a:spcAft>
                <a:spcPct val="0"/>
              </a:spcAft>
              <a:buChar char="•"/>
              <a:defRPr sz="2800">
                <a:solidFill>
                  <a:schemeClr val="tx1"/>
                </a:solidFill>
                <a:latin typeface="Arial" charset="0"/>
                <a:ea typeface="ＭＳ Ｐゴシック" charset="0"/>
              </a:defRPr>
            </a:lvl8pPr>
            <a:lvl9pPr marL="3886200" indent="-228600" eaLnBrk="0" fontAlgn="base" hangingPunct="0">
              <a:lnSpc>
                <a:spcPct val="90000"/>
              </a:lnSpc>
              <a:spcBef>
                <a:spcPct val="20000"/>
              </a:spcBef>
              <a:spcAft>
                <a:spcPct val="0"/>
              </a:spcAft>
              <a:buChar char="•"/>
              <a:defRPr sz="2800">
                <a:solidFill>
                  <a:schemeClr val="tx1"/>
                </a:solidFill>
                <a:latin typeface="Arial" charset="0"/>
                <a:ea typeface="ＭＳ Ｐゴシック" charset="0"/>
              </a:defRPr>
            </a:lvl9pPr>
          </a:lstStyle>
          <a:p>
            <a:pPr algn="ctr" eaLnBrk="1" hangingPunct="1">
              <a:lnSpc>
                <a:spcPct val="90000"/>
              </a:lnSpc>
              <a:spcBef>
                <a:spcPct val="50000"/>
              </a:spcBef>
              <a:buFontTx/>
              <a:buChar char="•"/>
              <a:defRPr/>
            </a:pPr>
            <a:r>
              <a:rPr lang="en-US" sz="1050" b="1" dirty="0">
                <a:latin typeface="Calibri" panose="020F0502020204030204" pitchFamily="34" charset="0"/>
                <a:ea typeface="Calibri"/>
                <a:cs typeface="Calibri"/>
              </a:rPr>
              <a:t>Source: S. </a:t>
            </a:r>
            <a:r>
              <a:rPr lang="en-US" sz="1050" b="1" dirty="0" err="1">
                <a:latin typeface="Calibri" panose="020F0502020204030204" pitchFamily="34" charset="0"/>
                <a:ea typeface="Calibri"/>
                <a:cs typeface="Calibri"/>
              </a:rPr>
              <a:t>Lazebnik</a:t>
            </a:r>
            <a:endParaRPr lang="en-US" sz="1050" b="1" dirty="0">
              <a:latin typeface="Calibri" panose="020F0502020204030204" pitchFamily="34" charset="0"/>
              <a:ea typeface="Calibri"/>
              <a:cs typeface="Calibri"/>
            </a:endParaRPr>
          </a:p>
        </p:txBody>
      </p:sp>
      <p:sp>
        <p:nvSpPr>
          <p:cNvPr id="11471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CB85675-3461-9049-B6F7-D476D169CD12}"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95DEE049-B870-D441-9B98-8BBC7F1A9F0C}"/>
              </a:ext>
            </a:extLst>
          </p:cNvPr>
          <p:cNvSpPr>
            <a:spLocks noGrp="1"/>
          </p:cNvSpPr>
          <p:nvPr>
            <p:ph type="sldNum" sz="quarter" idx="12"/>
          </p:nvPr>
        </p:nvSpPr>
        <p:spPr/>
        <p:txBody>
          <a:bodyPr/>
          <a:lstStyle/>
          <a:p>
            <a:pPr>
              <a:defRPr/>
            </a:pPr>
            <a:fld id="{92C0268C-C029-4760-98E8-5BF4E76A023E}" type="slidenum">
              <a:rPr lang="en-US" smtClean="0"/>
              <a:pPr>
                <a:defRPr/>
              </a:pPr>
              <a:t>66</a:t>
            </a:fld>
            <a:endParaRPr lang="en-US"/>
          </a:p>
        </p:txBody>
      </p:sp>
    </p:spTree>
    <p:extLst>
      <p:ext uri="{BB962C8B-B14F-4D97-AF65-F5344CB8AC3E}">
        <p14:creationId xmlns:p14="http://schemas.microsoft.com/office/powerpoint/2010/main" val="217920877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noChangeArrowheads="1"/>
          </p:cNvSpPr>
          <p:nvPr>
            <p:ph type="title"/>
          </p:nvPr>
        </p:nvSpPr>
        <p:spPr/>
        <p:txBody>
          <a:bodyPr/>
          <a:lstStyle/>
          <a:p>
            <a:pPr algn="ctr" fontAlgn="base">
              <a:lnSpc>
                <a:spcPct val="90000"/>
              </a:lnSpc>
              <a:spcAft>
                <a:spcPct val="0"/>
              </a:spcAft>
              <a:defRPr/>
            </a:pPr>
            <a:r>
              <a:rPr lang="es-ES" altLang="es-ES" b="1" dirty="0">
                <a:solidFill>
                  <a:srgbClr val="0432FF"/>
                </a:solidFill>
                <a:latin typeface="Calibri" panose="020F0502020204030204" pitchFamily="34" charset="0"/>
                <a:cs typeface="Calibri"/>
              </a:rPr>
              <a:t>Deep </a:t>
            </a:r>
            <a:r>
              <a:rPr lang="es-ES" altLang="es-ES" b="1" dirty="0" err="1">
                <a:solidFill>
                  <a:srgbClr val="0432FF"/>
                </a:solidFill>
                <a:latin typeface="Calibri" panose="020F0502020204030204" pitchFamily="34" charset="0"/>
                <a:cs typeface="Calibri"/>
              </a:rPr>
              <a:t>learning</a:t>
            </a:r>
            <a:endParaRPr lang="es-ES" altLang="es-ES" b="1" dirty="0">
              <a:solidFill>
                <a:srgbClr val="0432FF"/>
              </a:solidFill>
              <a:latin typeface="Calibri" panose="020F0502020204030204" pitchFamily="34" charset="0"/>
              <a:cs typeface="Calibri"/>
            </a:endParaRPr>
          </a:p>
        </p:txBody>
      </p:sp>
      <p:pic>
        <p:nvPicPr>
          <p:cNvPr id="116739" name="Marcador de contenido 3" descr="Screen Shot 2016-09-13 at 23.32.06.png">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3258" r="-3258"/>
          <a:stretch>
            <a:fillRect/>
          </a:stretch>
        </p:blipFill>
        <p:spPr/>
      </p:pic>
      <p:sp>
        <p:nvSpPr>
          <p:cNvPr id="116740" name="Marcador de fecha 2"/>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1E9A8E1-3439-3340-8B16-822F2E497A6B}"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586E9058-D5DE-C041-80DF-0543E786169B}"/>
              </a:ext>
            </a:extLst>
          </p:cNvPr>
          <p:cNvSpPr>
            <a:spLocks noGrp="1"/>
          </p:cNvSpPr>
          <p:nvPr>
            <p:ph type="sldNum" sz="quarter" idx="12"/>
          </p:nvPr>
        </p:nvSpPr>
        <p:spPr/>
        <p:txBody>
          <a:bodyPr/>
          <a:lstStyle/>
          <a:p>
            <a:pPr>
              <a:defRPr/>
            </a:pPr>
            <a:fld id="{92C0268C-C029-4760-98E8-5BF4E76A023E}" type="slidenum">
              <a:rPr lang="en-US" smtClean="0"/>
              <a:pPr>
                <a:defRPr/>
              </a:pPr>
              <a:t>67</a:t>
            </a:fld>
            <a:endParaRPr lang="en-US"/>
          </a:p>
        </p:txBody>
      </p:sp>
    </p:spTree>
    <p:extLst>
      <p:ext uri="{BB962C8B-B14F-4D97-AF65-F5344CB8AC3E}">
        <p14:creationId xmlns:p14="http://schemas.microsoft.com/office/powerpoint/2010/main" val="348144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noChangeArrowheads="1"/>
          </p:cNvSpPr>
          <p:nvPr>
            <p:ph type="title"/>
          </p:nvPr>
        </p:nvSpPr>
        <p:spPr/>
        <p:txBody>
          <a:bodyPr/>
          <a:lstStyle/>
          <a:p>
            <a:pPr algn="ctr" fontAlgn="base">
              <a:lnSpc>
                <a:spcPct val="90000"/>
              </a:lnSpc>
              <a:spcAft>
                <a:spcPct val="0"/>
              </a:spcAft>
              <a:defRPr/>
            </a:pPr>
            <a:r>
              <a:rPr lang="es-ES" altLang="es-ES" b="1" dirty="0">
                <a:solidFill>
                  <a:srgbClr val="0432FF"/>
                </a:solidFill>
                <a:latin typeface="Calibri" panose="020F0502020204030204" pitchFamily="34" charset="0"/>
                <a:cs typeface="Calibri"/>
              </a:rPr>
              <a:t>Deep </a:t>
            </a:r>
            <a:r>
              <a:rPr lang="es-ES" altLang="es-ES" b="1" dirty="0" err="1">
                <a:solidFill>
                  <a:srgbClr val="0432FF"/>
                </a:solidFill>
                <a:latin typeface="Calibri" panose="020F0502020204030204" pitchFamily="34" charset="0"/>
                <a:cs typeface="Calibri"/>
              </a:rPr>
              <a:t>learning</a:t>
            </a:r>
            <a:endParaRPr lang="es-ES" altLang="es-ES" b="1" dirty="0">
              <a:solidFill>
                <a:srgbClr val="0432FF"/>
              </a:solidFill>
              <a:latin typeface="Calibri" panose="020F0502020204030204" pitchFamily="34" charset="0"/>
              <a:cs typeface="Calibri"/>
            </a:endParaRPr>
          </a:p>
        </p:txBody>
      </p:sp>
      <p:pic>
        <p:nvPicPr>
          <p:cNvPr id="117763" name="Marcador de contenido 3" descr="Screen Shot 2016-09-13 at 23.23.18.png">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6984" r="-6984"/>
          <a:stretch>
            <a:fillRect/>
          </a:stretch>
        </p:blipFill>
        <p:spPr>
          <a:xfrm>
            <a:off x="179388" y="1341438"/>
            <a:ext cx="4321175" cy="2374900"/>
          </a:xfrm>
        </p:spPr>
      </p:pic>
      <p:pic>
        <p:nvPicPr>
          <p:cNvPr id="117764" name="Imagen 5" descr="Screen Shot 2016-09-13 at 23.26.55.png">
            <a:hlinkClick r:id="rId4"/>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9700" y="1268413"/>
            <a:ext cx="3132138" cy="238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7765" name="Imagen 6" descr="Screen Shot 2016-09-13 at 23.28.36.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221163"/>
            <a:ext cx="3910012" cy="1954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7766" name="Imagen 7" descr="Screen Shot 2016-09-13 at 23.30.36.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4221163"/>
            <a:ext cx="4032250" cy="2238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7767" name="Marcador de fecha 2"/>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DA31CF4-1D80-A14B-B86A-2C3E565756A9}"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7A92CE02-EE1A-2740-9CAE-1AF5A4A08D4F}"/>
              </a:ext>
            </a:extLst>
          </p:cNvPr>
          <p:cNvSpPr>
            <a:spLocks noGrp="1"/>
          </p:cNvSpPr>
          <p:nvPr>
            <p:ph type="sldNum" sz="quarter" idx="12"/>
          </p:nvPr>
        </p:nvSpPr>
        <p:spPr/>
        <p:txBody>
          <a:bodyPr/>
          <a:lstStyle/>
          <a:p>
            <a:pPr>
              <a:defRPr/>
            </a:pPr>
            <a:fld id="{92C0268C-C029-4760-98E8-5BF4E76A023E}" type="slidenum">
              <a:rPr lang="en-US" smtClean="0"/>
              <a:pPr>
                <a:defRPr/>
              </a:pPr>
              <a:t>68</a:t>
            </a:fld>
            <a:endParaRPr lang="en-US"/>
          </a:p>
        </p:txBody>
      </p:sp>
    </p:spTree>
    <p:extLst>
      <p:ext uri="{BB962C8B-B14F-4D97-AF65-F5344CB8AC3E}">
        <p14:creationId xmlns:p14="http://schemas.microsoft.com/office/powerpoint/2010/main" val="3446669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7200" y="0"/>
            <a:ext cx="8229600"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Assisted driving</a:t>
            </a:r>
          </a:p>
        </p:txBody>
      </p:sp>
      <p:pic>
        <p:nvPicPr>
          <p:cNvPr id="128003" name="Picture 3" descr="p1010172_bx"/>
          <p:cNvPicPr>
            <a:picLocks noChangeAspect="1" noChangeArrowheads="1"/>
          </p:cNvPicPr>
          <p:nvPr/>
        </p:nvPicPr>
        <p:blipFill>
          <a:blip r:embed="rId3" cstate="print">
            <a:extLst>
              <a:ext uri="{28A0092B-C50C-407E-A947-70E740481C1C}">
                <a14:useLocalDpi xmlns:a14="http://schemas.microsoft.com/office/drawing/2010/main" val="0"/>
              </a:ext>
            </a:extLst>
          </a:blip>
          <a:srcRect l="13000" t="10655" r="13000" b="14761"/>
          <a:stretch>
            <a:fillRect/>
          </a:stretch>
        </p:blipFill>
        <p:spPr bwMode="auto">
          <a:xfrm>
            <a:off x="381000" y="1295400"/>
            <a:ext cx="3429000" cy="259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8004" name="Group 4"/>
          <p:cNvGrpSpPr>
            <a:grpSpLocks/>
          </p:cNvGrpSpPr>
          <p:nvPr/>
        </p:nvGrpSpPr>
        <p:grpSpPr bwMode="auto">
          <a:xfrm>
            <a:off x="4038600" y="1185863"/>
            <a:ext cx="2566988" cy="2938462"/>
            <a:chOff x="2702" y="825"/>
            <a:chExt cx="3033" cy="3473"/>
          </a:xfrm>
        </p:grpSpPr>
        <p:grpSp>
          <p:nvGrpSpPr>
            <p:cNvPr id="128014" name="Group 5"/>
            <p:cNvGrpSpPr>
              <a:grpSpLocks/>
            </p:cNvGrpSpPr>
            <p:nvPr/>
          </p:nvGrpSpPr>
          <p:grpSpPr bwMode="auto">
            <a:xfrm>
              <a:off x="2702" y="825"/>
              <a:ext cx="3033" cy="3473"/>
              <a:chOff x="2702" y="825"/>
              <a:chExt cx="3033" cy="3473"/>
            </a:xfrm>
          </p:grpSpPr>
          <p:grpSp>
            <p:nvGrpSpPr>
              <p:cNvPr id="128023" name="Group 6"/>
              <p:cNvGrpSpPr>
                <a:grpSpLocks/>
              </p:cNvGrpSpPr>
              <p:nvPr/>
            </p:nvGrpSpPr>
            <p:grpSpPr bwMode="auto">
              <a:xfrm>
                <a:off x="2702" y="825"/>
                <a:ext cx="3033" cy="3473"/>
                <a:chOff x="2694" y="672"/>
                <a:chExt cx="3033" cy="3473"/>
              </a:xfrm>
            </p:grpSpPr>
            <p:pic>
              <p:nvPicPr>
                <p:cNvPr id="128028" name="Picture 7" descr="p1010172_ov"/>
                <p:cNvPicPr>
                  <a:picLocks noChangeAspect="1" noChangeArrowheads="1"/>
                </p:cNvPicPr>
                <p:nvPr/>
              </p:nvPicPr>
              <p:blipFill>
                <a:blip r:embed="rId4">
                  <a:extLst>
                    <a:ext uri="{28A0092B-C50C-407E-A947-70E740481C1C}">
                      <a14:useLocalDpi xmlns:a14="http://schemas.microsoft.com/office/drawing/2010/main" val="0"/>
                    </a:ext>
                  </a:extLst>
                </a:blip>
                <a:srcRect l="16000" t="2664" r="19000" b="1443"/>
                <a:stretch>
                  <a:fillRect/>
                </a:stretch>
              </p:blipFill>
              <p:spPr bwMode="auto">
                <a:xfrm>
                  <a:off x="2694" y="672"/>
                  <a:ext cx="3033" cy="3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29" name="Text Box 8"/>
                <p:cNvSpPr txBox="1">
                  <a:spLocks noChangeArrowheads="1"/>
                </p:cNvSpPr>
                <p:nvPr/>
              </p:nvSpPr>
              <p:spPr bwMode="auto">
                <a:xfrm>
                  <a:off x="3962" y="3936"/>
                  <a:ext cx="625" cy="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lnSpc>
                      <a:spcPct val="90000"/>
                    </a:lnSpc>
                    <a:spcBef>
                      <a:spcPct val="50000"/>
                    </a:spcBef>
                  </a:pPr>
                  <a:r>
                    <a:rPr lang="en-US" altLang="es-ES" sz="600">
                      <a:solidFill>
                        <a:srgbClr val="000000"/>
                      </a:solidFill>
                    </a:rPr>
                    <a:t>meters</a:t>
                  </a:r>
                </a:p>
              </p:txBody>
            </p:sp>
            <p:sp>
              <p:nvSpPr>
                <p:cNvPr id="128030" name="Text Box 9"/>
                <p:cNvSpPr txBox="1">
                  <a:spLocks noChangeArrowheads="1"/>
                </p:cNvSpPr>
                <p:nvPr/>
              </p:nvSpPr>
              <p:spPr bwMode="auto">
                <a:xfrm rot="-5400000">
                  <a:off x="2499" y="2153"/>
                  <a:ext cx="623" cy="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spcBef>
                      <a:spcPct val="50000"/>
                    </a:spcBef>
                  </a:pPr>
                  <a:r>
                    <a:rPr lang="en-US" altLang="es-ES" sz="600">
                      <a:solidFill>
                        <a:srgbClr val="000000"/>
                      </a:solidFill>
                    </a:rPr>
                    <a:t>meters</a:t>
                  </a:r>
                </a:p>
              </p:txBody>
            </p:sp>
          </p:grpSp>
          <p:sp>
            <p:nvSpPr>
              <p:cNvPr id="128024" name="Oval 10"/>
              <p:cNvSpPr>
                <a:spLocks noChangeAspect="1" noChangeArrowheads="1"/>
              </p:cNvSpPr>
              <p:nvPr/>
            </p:nvSpPr>
            <p:spPr bwMode="auto">
              <a:xfrm>
                <a:off x="4565" y="2709"/>
                <a:ext cx="40" cy="40"/>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s-ES" altLang="es-ES" sz="2800">
                  <a:solidFill>
                    <a:srgbClr val="000000"/>
                  </a:solidFill>
                </a:endParaRPr>
              </a:p>
            </p:txBody>
          </p:sp>
          <p:sp>
            <p:nvSpPr>
              <p:cNvPr id="128025" name="Oval 11"/>
              <p:cNvSpPr>
                <a:spLocks noChangeArrowheads="1"/>
              </p:cNvSpPr>
              <p:nvPr/>
            </p:nvSpPr>
            <p:spPr bwMode="auto">
              <a:xfrm>
                <a:off x="3908" y="2008"/>
                <a:ext cx="35" cy="35"/>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s-ES" altLang="es-ES" sz="2800">
                  <a:solidFill>
                    <a:srgbClr val="000000"/>
                  </a:solidFill>
                </a:endParaRPr>
              </a:p>
            </p:txBody>
          </p:sp>
          <p:sp>
            <p:nvSpPr>
              <p:cNvPr id="128026" name="Oval 12"/>
              <p:cNvSpPr>
                <a:spLocks noChangeAspect="1" noChangeArrowheads="1"/>
              </p:cNvSpPr>
              <p:nvPr/>
            </p:nvSpPr>
            <p:spPr bwMode="auto">
              <a:xfrm>
                <a:off x="4628" y="2709"/>
                <a:ext cx="40" cy="40"/>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s-ES" altLang="es-ES" sz="2800">
                  <a:solidFill>
                    <a:srgbClr val="000000"/>
                  </a:solidFill>
                </a:endParaRPr>
              </a:p>
            </p:txBody>
          </p:sp>
          <p:sp>
            <p:nvSpPr>
              <p:cNvPr id="128027" name="Oval 13"/>
              <p:cNvSpPr>
                <a:spLocks noChangeAspect="1" noChangeArrowheads="1"/>
              </p:cNvSpPr>
              <p:nvPr/>
            </p:nvSpPr>
            <p:spPr bwMode="auto">
              <a:xfrm>
                <a:off x="3606" y="2323"/>
                <a:ext cx="40" cy="40"/>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endParaRPr lang="es-ES" altLang="es-ES" sz="2800">
                  <a:solidFill>
                    <a:srgbClr val="000000"/>
                  </a:solidFill>
                </a:endParaRPr>
              </a:p>
            </p:txBody>
          </p:sp>
        </p:grpSp>
        <p:sp>
          <p:nvSpPr>
            <p:cNvPr id="128015" name="Text Box 14"/>
            <p:cNvSpPr txBox="1">
              <a:spLocks noChangeArrowheads="1"/>
            </p:cNvSpPr>
            <p:nvPr/>
          </p:nvSpPr>
          <p:spPr bwMode="auto">
            <a:xfrm>
              <a:off x="3025" y="2161"/>
              <a:ext cx="382" cy="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spcBef>
                  <a:spcPct val="50000"/>
                </a:spcBef>
              </a:pPr>
              <a:r>
                <a:rPr lang="en-US" altLang="es-ES" sz="600">
                  <a:solidFill>
                    <a:srgbClr val="000000"/>
                  </a:solidFill>
                </a:rPr>
                <a:t>Ped</a:t>
              </a:r>
            </a:p>
          </p:txBody>
        </p:sp>
        <p:sp>
          <p:nvSpPr>
            <p:cNvPr id="128016" name="Line 15"/>
            <p:cNvSpPr>
              <a:spLocks noChangeShapeType="1"/>
            </p:cNvSpPr>
            <p:nvPr/>
          </p:nvSpPr>
          <p:spPr bwMode="auto">
            <a:xfrm>
              <a:off x="3360" y="2256"/>
              <a:ext cx="192" cy="48"/>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8017" name="Line 16"/>
            <p:cNvSpPr>
              <a:spLocks noChangeShapeType="1"/>
            </p:cNvSpPr>
            <p:nvPr/>
          </p:nvSpPr>
          <p:spPr bwMode="auto">
            <a:xfrm flipV="1">
              <a:off x="3360" y="2016"/>
              <a:ext cx="528" cy="192"/>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8018" name="Text Box 17"/>
            <p:cNvSpPr txBox="1">
              <a:spLocks noChangeArrowheads="1"/>
            </p:cNvSpPr>
            <p:nvPr/>
          </p:nvSpPr>
          <p:spPr bwMode="auto">
            <a:xfrm>
              <a:off x="5159" y="2401"/>
              <a:ext cx="385" cy="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spcBef>
                  <a:spcPct val="50000"/>
                </a:spcBef>
              </a:pPr>
              <a:r>
                <a:rPr lang="en-US" altLang="es-ES" sz="600">
                  <a:solidFill>
                    <a:srgbClr val="000000"/>
                  </a:solidFill>
                </a:rPr>
                <a:t>Ped</a:t>
              </a:r>
            </a:p>
          </p:txBody>
        </p:sp>
        <p:sp>
          <p:nvSpPr>
            <p:cNvPr id="128019" name="Line 18"/>
            <p:cNvSpPr>
              <a:spLocks noChangeShapeType="1"/>
            </p:cNvSpPr>
            <p:nvPr/>
          </p:nvSpPr>
          <p:spPr bwMode="auto">
            <a:xfrm flipH="1">
              <a:off x="4704" y="2564"/>
              <a:ext cx="480" cy="144"/>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8020" name="Line 19"/>
            <p:cNvSpPr>
              <a:spLocks noChangeShapeType="1"/>
            </p:cNvSpPr>
            <p:nvPr/>
          </p:nvSpPr>
          <p:spPr bwMode="auto">
            <a:xfrm flipH="1">
              <a:off x="4608" y="2496"/>
              <a:ext cx="576" cy="192"/>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8021" name="Text Box 20"/>
            <p:cNvSpPr txBox="1">
              <a:spLocks noChangeArrowheads="1"/>
            </p:cNvSpPr>
            <p:nvPr/>
          </p:nvSpPr>
          <p:spPr bwMode="auto">
            <a:xfrm>
              <a:off x="3072" y="2688"/>
              <a:ext cx="480" cy="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spcBef>
                  <a:spcPct val="50000"/>
                </a:spcBef>
              </a:pPr>
              <a:r>
                <a:rPr lang="en-US" altLang="es-ES" sz="600">
                  <a:solidFill>
                    <a:srgbClr val="000000"/>
                  </a:solidFill>
                </a:rPr>
                <a:t>Car</a:t>
              </a:r>
            </a:p>
          </p:txBody>
        </p:sp>
        <p:sp>
          <p:nvSpPr>
            <p:cNvPr id="128022" name="Line 21"/>
            <p:cNvSpPr>
              <a:spLocks noChangeShapeType="1"/>
            </p:cNvSpPr>
            <p:nvPr/>
          </p:nvSpPr>
          <p:spPr bwMode="auto">
            <a:xfrm flipV="1">
              <a:off x="3408" y="2784"/>
              <a:ext cx="144" cy="48"/>
            </a:xfrm>
            <a:prstGeom prst="line">
              <a:avLst/>
            </a:prstGeom>
            <a:noFill/>
            <a:ln w="28575">
              <a:solidFill>
                <a:srgbClr val="00FF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128005" name="Text Box 22"/>
          <p:cNvSpPr txBox="1">
            <a:spLocks noChangeArrowheads="1"/>
          </p:cNvSpPr>
          <p:nvPr/>
        </p:nvSpPr>
        <p:spPr bwMode="auto">
          <a:xfrm>
            <a:off x="304800" y="4267200"/>
            <a:ext cx="373380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50000"/>
              </a:spcBef>
            </a:pPr>
            <a:r>
              <a:rPr lang="en-US" altLang="es-ES" sz="2400">
                <a:solidFill>
                  <a:srgbClr val="000000"/>
                </a:solidFill>
              </a:rPr>
              <a:t>Lane detection</a:t>
            </a:r>
          </a:p>
        </p:txBody>
      </p:sp>
      <p:pic>
        <p:nvPicPr>
          <p:cNvPr id="128006"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6875" y="2636838"/>
            <a:ext cx="1800225" cy="1209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8007" name="Picture 24"/>
          <p:cNvPicPr>
            <a:picLocks noChangeAspect="1" noChangeArrowheads="1"/>
          </p:cNvPicPr>
          <p:nvPr/>
        </p:nvPicPr>
        <p:blipFill>
          <a:blip r:embed="rId6">
            <a:extLst>
              <a:ext uri="{28A0092B-C50C-407E-A947-70E740481C1C}">
                <a14:useLocalDpi xmlns:a14="http://schemas.microsoft.com/office/drawing/2010/main" val="0"/>
              </a:ext>
            </a:extLst>
          </a:blip>
          <a:srcRect l="50000" t="50334"/>
          <a:stretch>
            <a:fillRect/>
          </a:stretch>
        </p:blipFill>
        <p:spPr bwMode="auto">
          <a:xfrm>
            <a:off x="6732588" y="1268413"/>
            <a:ext cx="1803400" cy="1223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8008"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724400"/>
            <a:ext cx="1838325" cy="169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09" name="Rectangle 26"/>
          <p:cNvSpPr>
            <a:spLocks noChangeArrowheads="1"/>
          </p:cNvSpPr>
          <p:nvPr/>
        </p:nvSpPr>
        <p:spPr bwMode="auto">
          <a:xfrm>
            <a:off x="228600" y="838200"/>
            <a:ext cx="3916363"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50000"/>
              </a:spcBef>
            </a:pPr>
            <a:r>
              <a:rPr lang="en-US" altLang="es-ES" sz="2400">
                <a:solidFill>
                  <a:srgbClr val="000000"/>
                </a:solidFill>
              </a:rPr>
              <a:t>Pedestrian and car detection</a:t>
            </a:r>
          </a:p>
        </p:txBody>
      </p:sp>
      <p:sp>
        <p:nvSpPr>
          <p:cNvPr id="128010" name="Rectangle 27"/>
          <p:cNvSpPr>
            <a:spLocks noChangeArrowheads="1"/>
          </p:cNvSpPr>
          <p:nvPr/>
        </p:nvSpPr>
        <p:spPr bwMode="auto">
          <a:xfrm>
            <a:off x="6234113" y="4791075"/>
            <a:ext cx="2876550" cy="1303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lnSpc>
                <a:spcPct val="90000"/>
              </a:lnSpc>
            </a:pPr>
            <a:r>
              <a:rPr lang="en-US" altLang="es-ES" sz="1600">
                <a:solidFill>
                  <a:srgbClr val="000000"/>
                </a:solidFill>
              </a:rPr>
              <a:t> Collision warning systems with adaptive cruise control, </a:t>
            </a:r>
          </a:p>
          <a:p>
            <a:pPr eaLnBrk="1" hangingPunct="1">
              <a:lnSpc>
                <a:spcPct val="90000"/>
              </a:lnSpc>
            </a:pPr>
            <a:r>
              <a:rPr lang="en-US" altLang="es-ES" sz="1600">
                <a:solidFill>
                  <a:srgbClr val="000000"/>
                </a:solidFill>
              </a:rPr>
              <a:t> Lane departure warning systems, </a:t>
            </a:r>
          </a:p>
          <a:p>
            <a:pPr eaLnBrk="1" hangingPunct="1">
              <a:lnSpc>
                <a:spcPct val="90000"/>
              </a:lnSpc>
            </a:pPr>
            <a:r>
              <a:rPr lang="en-US" altLang="es-ES" sz="1600">
                <a:solidFill>
                  <a:srgbClr val="000000"/>
                </a:solidFill>
              </a:rPr>
              <a:t> Rear object detection systems,</a:t>
            </a:r>
            <a:r>
              <a:rPr lang="en-US" altLang="es-ES" sz="1600" b="1">
                <a:solidFill>
                  <a:srgbClr val="000000"/>
                </a:solidFill>
              </a:rPr>
              <a:t> </a:t>
            </a:r>
          </a:p>
        </p:txBody>
      </p:sp>
      <p:sp>
        <p:nvSpPr>
          <p:cNvPr id="128011" name="Footer Placeholder 4"/>
          <p:cNvSpPr txBox="1">
            <a:spLocks/>
          </p:cNvSpPr>
          <p:nvPr/>
        </p:nvSpPr>
        <p:spPr bwMode="auto">
          <a:xfrm>
            <a:off x="2286000"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200">
                <a:solidFill>
                  <a:srgbClr val="000000"/>
                </a:solidFill>
              </a:rPr>
              <a:t>Slide credit Fei-Fei, Fergus, Torralba CVPR07 Short Course</a:t>
            </a:r>
            <a:endParaRPr lang="de-DE" altLang="es-ES" sz="1200">
              <a:solidFill>
                <a:srgbClr val="000000"/>
              </a:solidFill>
            </a:endParaRPr>
          </a:p>
        </p:txBody>
      </p:sp>
      <p:pic>
        <p:nvPicPr>
          <p:cNvPr id="128012" name="Imagen 2" descr="Screen Shot 2016-09-13 at 23.01.27.png">
            <a:hlinkClick r:id="rId8"/>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4724400"/>
            <a:ext cx="3319462" cy="165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13" name="Marcador de fecha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5C2BE2FC-F614-9546-8D36-E517D87A0D1A}"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2F281CF5-C76D-DB4B-A73E-CA167DDF7475}"/>
              </a:ext>
            </a:extLst>
          </p:cNvPr>
          <p:cNvSpPr>
            <a:spLocks noGrp="1"/>
          </p:cNvSpPr>
          <p:nvPr>
            <p:ph type="sldNum" sz="quarter" idx="12"/>
          </p:nvPr>
        </p:nvSpPr>
        <p:spPr/>
        <p:txBody>
          <a:bodyPr/>
          <a:lstStyle/>
          <a:p>
            <a:pPr>
              <a:defRPr/>
            </a:pPr>
            <a:fld id="{92C0268C-C029-4760-98E8-5BF4E76A023E}" type="slidenum">
              <a:rPr lang="en-US" smtClean="0"/>
              <a:pPr>
                <a:defRPr/>
              </a:pPr>
              <a:t>69</a:t>
            </a:fld>
            <a:endParaRPr lang="en-US"/>
          </a:p>
        </p:txBody>
      </p:sp>
    </p:spTree>
    <p:extLst>
      <p:ext uri="{BB962C8B-B14F-4D97-AF65-F5344CB8AC3E}">
        <p14:creationId xmlns:p14="http://schemas.microsoft.com/office/powerpoint/2010/main" val="1287994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noChangeArrowheads="1"/>
          </p:cNvSpPr>
          <p:nvPr>
            <p:ph type="title"/>
          </p:nvPr>
        </p:nvSpPr>
        <p:spPr/>
        <p:txBody>
          <a:bodyPr>
            <a:normAutofit/>
          </a:bodyPr>
          <a:lstStyle/>
          <a:p>
            <a:r>
              <a:rPr lang="en-US" altLang="es-ES" b="1" dirty="0">
                <a:solidFill>
                  <a:srgbClr val="0432FF"/>
                </a:solidFill>
                <a:latin typeface="Calibri" panose="020F0502020204030204" pitchFamily="34" charset="0"/>
                <a:cs typeface="Calibri"/>
              </a:rPr>
              <a:t>Computer Vision and Visual Effects</a:t>
            </a:r>
          </a:p>
        </p:txBody>
      </p:sp>
      <p:pic>
        <p:nvPicPr>
          <p:cNvPr id="15363" name="Marcador de contenido 8">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16463" y="2852738"/>
            <a:ext cx="4043362" cy="2520950"/>
          </a:xfrm>
        </p:spPr>
      </p:pic>
      <p:sp>
        <p:nvSpPr>
          <p:cNvPr id="15364" name="AutoShape 10" descr="Resultat d'imatges de movies avateur"/>
          <p:cNvSpPr>
            <a:spLocks noChangeAspect="1" noChangeArrowheads="1"/>
          </p:cNvSpPr>
          <p:nvPr/>
        </p:nvSpPr>
        <p:spPr bwMode="auto">
          <a:xfrm>
            <a:off x="190500" y="-212725"/>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endParaRPr lang="en-US" altLang="es-ES" sz="2800"/>
          </a:p>
        </p:txBody>
      </p:sp>
      <p:sp>
        <p:nvSpPr>
          <p:cNvPr id="15365" name="CuadroTexto 9"/>
          <p:cNvSpPr txBox="1">
            <a:spLocks noChangeArrowheads="1"/>
          </p:cNvSpPr>
          <p:nvPr/>
        </p:nvSpPr>
        <p:spPr bwMode="auto">
          <a:xfrm>
            <a:off x="3132138" y="476250"/>
            <a:ext cx="1841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endParaRPr lang="en-US" altLang="es-ES" sz="2000"/>
          </a:p>
        </p:txBody>
      </p:sp>
      <p:sp>
        <p:nvSpPr>
          <p:cNvPr id="15366" name="Rectángulo 2"/>
          <p:cNvSpPr>
            <a:spLocks noChangeArrowheads="1"/>
          </p:cNvSpPr>
          <p:nvPr/>
        </p:nvSpPr>
        <p:spPr bwMode="auto">
          <a:xfrm>
            <a:off x="5292725" y="5589588"/>
            <a:ext cx="2262188"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en-US" altLang="en-US" sz="2800"/>
              <a:t>“</a:t>
            </a:r>
            <a:r>
              <a:rPr lang="en-US" altLang="es-ES" sz="2800"/>
              <a:t>Avatar</a:t>
            </a:r>
            <a:r>
              <a:rPr lang="en-US" altLang="en-US" sz="2800"/>
              <a:t>”’</a:t>
            </a:r>
            <a:r>
              <a:rPr lang="en-US" altLang="es-ES" sz="2800"/>
              <a:t>2009</a:t>
            </a:r>
            <a:endParaRPr lang="es-ES" altLang="es-ES" sz="2800"/>
          </a:p>
        </p:txBody>
      </p:sp>
      <p:sp>
        <p:nvSpPr>
          <p:cNvPr id="15367" name="Rectángulo 3"/>
          <p:cNvSpPr>
            <a:spLocks noChangeArrowheads="1"/>
          </p:cNvSpPr>
          <p:nvPr/>
        </p:nvSpPr>
        <p:spPr bwMode="auto">
          <a:xfrm>
            <a:off x="395288" y="4376738"/>
            <a:ext cx="457200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es-ES" altLang="es-ES" sz="2000" dirty="0"/>
              <a:t>THE CHEMICAL BROTHERS</a:t>
            </a:r>
          </a:p>
          <a:p>
            <a:pPr>
              <a:spcBef>
                <a:spcPct val="0"/>
              </a:spcBef>
              <a:buFontTx/>
              <a:buNone/>
            </a:pPr>
            <a:r>
              <a:rPr lang="es-ES" altLang="es-ES" sz="2000" dirty="0"/>
              <a:t>Wide Open</a:t>
            </a:r>
          </a:p>
          <a:p>
            <a:pPr>
              <a:spcBef>
                <a:spcPct val="0"/>
              </a:spcBef>
              <a:buFontTx/>
              <a:buNone/>
            </a:pPr>
            <a:r>
              <a:rPr lang="en-GB" sz="1600" dirty="0"/>
              <a:t>50.571.420 </a:t>
            </a:r>
            <a:r>
              <a:rPr lang="en-GB" sz="1600" dirty="0" err="1"/>
              <a:t>visualizaciones</a:t>
            </a:r>
            <a:r>
              <a:rPr lang="en-GB" sz="1600" dirty="0"/>
              <a:t> 25 </a:t>
            </a:r>
            <a:r>
              <a:rPr lang="en-GB" sz="1600" dirty="0" err="1"/>
              <a:t>ene</a:t>
            </a:r>
            <a:r>
              <a:rPr lang="en-GB" sz="1600" dirty="0"/>
              <a:t> 2016 </a:t>
            </a:r>
            <a:r>
              <a:rPr lang="en-GB" sz="1600" b="0" dirty="0"/>
              <a:t>Best of </a:t>
            </a:r>
            <a:r>
              <a:rPr lang="en-GB" sz="1600" b="0" dirty="0" err="1"/>
              <a:t>ChemicalBrothers</a:t>
            </a:r>
            <a:r>
              <a:rPr lang="en-GB" sz="1600" b="0" dirty="0"/>
              <a:t>: </a:t>
            </a:r>
            <a:r>
              <a:rPr lang="en-GB" sz="1600" b="0" dirty="0">
                <a:hlinkClick r:id="rId4"/>
              </a:rPr>
              <a:t>https://goo.gl/JxwZyH</a:t>
            </a:r>
            <a:endParaRPr lang="es-ES" altLang="es-ES" sz="1100" dirty="0"/>
          </a:p>
        </p:txBody>
      </p:sp>
      <p:pic>
        <p:nvPicPr>
          <p:cNvPr id="15368" name="Imagen 4" descr="Screen Shot 2016-09-11 at 12.27.50.png">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555750"/>
            <a:ext cx="2952750" cy="273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9"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44409F73-0855-7340-8574-EC9B452C2073}"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7B6B0607-7796-AA40-870F-36F9C95B6354}"/>
              </a:ext>
            </a:extLst>
          </p:cNvPr>
          <p:cNvSpPr>
            <a:spLocks noGrp="1"/>
          </p:cNvSpPr>
          <p:nvPr>
            <p:ph type="sldNum" sz="quarter" idx="12"/>
          </p:nvPr>
        </p:nvSpPr>
        <p:spPr/>
        <p:txBody>
          <a:bodyPr/>
          <a:lstStyle/>
          <a:p>
            <a:pPr>
              <a:defRPr/>
            </a:pPr>
            <a:fld id="{92C0268C-C029-4760-98E8-5BF4E76A023E}" type="slidenum">
              <a:rPr lang="en-US" smtClean="0"/>
              <a:pPr>
                <a:defRPr/>
              </a:pPr>
              <a:t>7</a:t>
            </a:fld>
            <a:endParaRPr lang="en-US"/>
          </a:p>
        </p:txBody>
      </p:sp>
    </p:spTree>
    <p:extLst>
      <p:ext uri="{BB962C8B-B14F-4D97-AF65-F5344CB8AC3E}">
        <p14:creationId xmlns:p14="http://schemas.microsoft.com/office/powerpoint/2010/main" val="2208504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9 Título"/>
          <p:cNvSpPr>
            <a:spLocks noGrp="1" noChangeArrowheads="1"/>
          </p:cNvSpPr>
          <p:nvPr>
            <p:ph type="title"/>
          </p:nvPr>
        </p:nvSpPr>
        <p:spPr/>
        <p:txBody>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Medical images and health</a:t>
            </a:r>
            <a:endParaRPr lang="ca-ES" altLang="es-ES" b="1" dirty="0">
              <a:solidFill>
                <a:srgbClr val="0432FF"/>
              </a:solidFill>
              <a:latin typeface="Calibri" panose="020F0502020204030204" pitchFamily="34" charset="0"/>
              <a:cs typeface="Calibri"/>
            </a:endParaRPr>
          </a:p>
        </p:txBody>
      </p:sp>
      <p:sp>
        <p:nvSpPr>
          <p:cNvPr id="120834"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0838" name="Marcador de fecha 1"/>
          <p:cNvSpPr>
            <a:spLocks noGrp="1"/>
          </p:cNvSpPr>
          <p:nvPr>
            <p:ph type="dt" sz="half"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3BA42D3-0C30-5742-9BC9-163020863ACF}" type="datetime10">
              <a:rPr lang="es-ES_tradnl" altLang="es-ES" sz="1400" smtClean="0"/>
              <a:t>14:08</a:t>
            </a:fld>
            <a:endParaRPr lang="en-GB" altLang="es-ES" sz="1400"/>
          </a:p>
        </p:txBody>
      </p:sp>
      <p:pic>
        <p:nvPicPr>
          <p:cNvPr id="120837" name="Picture 17"/>
          <p:cNvPicPr>
            <a:picLocks noChangeAspect="1" noChangeArrowheads="1"/>
          </p:cNvPicPr>
          <p:nvPr/>
        </p:nvPicPr>
        <p:blipFill>
          <a:blip r:embed="rId2">
            <a:extLst>
              <a:ext uri="{28A0092B-C50C-407E-A947-70E740481C1C}">
                <a14:useLocalDpi xmlns:a14="http://schemas.microsoft.com/office/drawing/2010/main" val="0"/>
              </a:ext>
            </a:extLst>
          </a:blip>
          <a:srcRect l="1106" t="18703" r="2042" b="14391"/>
          <a:stretch>
            <a:fillRect/>
          </a:stretch>
        </p:blipFill>
        <p:spPr bwMode="auto">
          <a:xfrm>
            <a:off x="107950" y="1628775"/>
            <a:ext cx="8928100" cy="421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ABB997B-B9D6-4946-8619-348E501BC485}"/>
              </a:ext>
            </a:extLst>
          </p:cNvPr>
          <p:cNvSpPr>
            <a:spLocks noGrp="1"/>
          </p:cNvSpPr>
          <p:nvPr>
            <p:ph type="sldNum" sz="quarter" idx="12"/>
          </p:nvPr>
        </p:nvSpPr>
        <p:spPr/>
        <p:txBody>
          <a:bodyPr/>
          <a:lstStyle/>
          <a:p>
            <a:pPr>
              <a:defRPr/>
            </a:pPr>
            <a:fld id="{92C0268C-C029-4760-98E8-5BF4E76A023E}" type="slidenum">
              <a:rPr lang="en-US" smtClean="0"/>
              <a:pPr>
                <a:defRPr/>
              </a:pPr>
              <a:t>70</a:t>
            </a:fld>
            <a:endParaRPr lang="en-US"/>
          </a:p>
        </p:txBody>
      </p:sp>
    </p:spTree>
    <p:extLst>
      <p:ext uri="{BB962C8B-B14F-4D97-AF65-F5344CB8AC3E}">
        <p14:creationId xmlns:p14="http://schemas.microsoft.com/office/powerpoint/2010/main" val="2608769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PalmPrintSc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7025" y="4546600"/>
            <a:ext cx="20193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1859"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1861" name="9 Título"/>
          <p:cNvSpPr>
            <a:spLocks noGrp="1" noChangeArrowheads="1"/>
          </p:cNvSpPr>
          <p:nvPr>
            <p:ph type="title"/>
          </p:nvPr>
        </p:nvSpPr>
        <p:spPr>
          <a:xfrm>
            <a:off x="0" y="274638"/>
            <a:ext cx="9324975"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Surveillance and security: biometric systems</a:t>
            </a:r>
            <a:endParaRPr lang="ca-ES" altLang="es-ES" b="1" dirty="0">
              <a:solidFill>
                <a:srgbClr val="0432FF"/>
              </a:solidFill>
              <a:latin typeface="Calibri" panose="020F0502020204030204" pitchFamily="34" charset="0"/>
              <a:cs typeface="Calibri"/>
            </a:endParaRPr>
          </a:p>
        </p:txBody>
      </p:sp>
      <p:pic>
        <p:nvPicPr>
          <p:cNvPr id="121862" name="Picture 3" descr="guvenlikvegozetim_came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2343150"/>
            <a:ext cx="4289425" cy="167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1863" name="Rectangle 5"/>
          <p:cNvSpPr txBox="1">
            <a:spLocks noChangeArrowheads="1"/>
          </p:cNvSpPr>
          <p:nvPr/>
        </p:nvSpPr>
        <p:spPr bwMode="auto">
          <a:xfrm>
            <a:off x="293688" y="1154113"/>
            <a:ext cx="8323262" cy="73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dirty="0">
                <a:solidFill>
                  <a:srgbClr val="4C4C4C"/>
                </a:solidFill>
              </a:rPr>
              <a:t>Fingerprint identification, facial recognition, iris and retinal scan, hand geometry, geometry of the ear, signature recognition, voice identification, identification of the DNS, the smell of human characteristics or recognition of typing motion (not a privilege of science fiction anymore).</a:t>
            </a:r>
            <a:endParaRPr lang="es-ES" altLang="es-ES" sz="1700" dirty="0">
              <a:solidFill>
                <a:srgbClr val="4C4C4C"/>
              </a:solidFill>
            </a:endParaRPr>
          </a:p>
        </p:txBody>
      </p:sp>
      <p:pic>
        <p:nvPicPr>
          <p:cNvPr id="121864" name="Picture 6" descr="fingerprintSca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8" y="2305050"/>
            <a:ext cx="2827337" cy="1906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5" name="Picture 8" descr="BiometricsWaltDisne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4797425"/>
            <a:ext cx="1871663" cy="140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6" name="Picture 9" descr="irisrecogni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1500" y="3906838"/>
            <a:ext cx="1635125" cy="890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7" name="Picture 10" descr="panasonic-bm-et20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8850" y="3644900"/>
            <a:ext cx="1504950" cy="1128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8" name="Picture 11" descr="Smoothed_Si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80288" y="5362575"/>
            <a:ext cx="1430337" cy="906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9" name="Picture 12" descr="epadidsmall"/>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763" y="4970463"/>
            <a:ext cx="1657350" cy="1266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70" name="Picture 13" descr="3DfacerecMitsubish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6225" y="1930400"/>
            <a:ext cx="2808288"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71" name="Picture 7" descr="\\Cvcnt\TITI\Juanjo\Plan Quadriennal\Presentar\Imágenes\cara2.gif"/>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2268538" y="4868863"/>
            <a:ext cx="1760537" cy="1319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187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149A4355-7DE5-954E-A1E3-4C6DD6481915}"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96D80A03-9B6F-084A-A71F-A6972498BB8C}"/>
              </a:ext>
            </a:extLst>
          </p:cNvPr>
          <p:cNvSpPr>
            <a:spLocks noGrp="1"/>
          </p:cNvSpPr>
          <p:nvPr>
            <p:ph type="sldNum" sz="quarter" idx="12"/>
          </p:nvPr>
        </p:nvSpPr>
        <p:spPr/>
        <p:txBody>
          <a:bodyPr/>
          <a:lstStyle/>
          <a:p>
            <a:pPr>
              <a:defRPr/>
            </a:pPr>
            <a:fld id="{92C0268C-C029-4760-98E8-5BF4E76A023E}" type="slidenum">
              <a:rPr lang="en-US" smtClean="0"/>
              <a:pPr>
                <a:defRPr/>
              </a:pPr>
              <a:t>71</a:t>
            </a:fld>
            <a:endParaRPr lang="en-US"/>
          </a:p>
        </p:txBody>
      </p:sp>
    </p:spTree>
    <p:extLst>
      <p:ext uri="{BB962C8B-B14F-4D97-AF65-F5344CB8AC3E}">
        <p14:creationId xmlns:p14="http://schemas.microsoft.com/office/powerpoint/2010/main" val="2236474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2884" name="9 Título"/>
          <p:cNvSpPr>
            <a:spLocks noGrp="1" noChangeArrowheads="1"/>
          </p:cNvSpPr>
          <p:nvPr>
            <p:ph type="title"/>
          </p:nvPr>
        </p:nvSpPr>
        <p:spPr>
          <a:xfrm>
            <a:off x="-90488" y="179388"/>
            <a:ext cx="9324976"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Surveillance and security: biometric systems</a:t>
            </a:r>
            <a:endParaRPr lang="ca-ES" altLang="es-ES" b="1" dirty="0">
              <a:solidFill>
                <a:srgbClr val="0432FF"/>
              </a:solidFill>
              <a:latin typeface="Calibri" panose="020F0502020204030204" pitchFamily="34" charset="0"/>
              <a:cs typeface="Calibri"/>
            </a:endParaRPr>
          </a:p>
        </p:txBody>
      </p:sp>
      <p:pic>
        <p:nvPicPr>
          <p:cNvPr id="122885" name="Picture 2" descr="LicensePlateRecogni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238" y="2205038"/>
            <a:ext cx="2070100" cy="145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86" name="Picture 3" descr="BorderContro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9363" y="2700338"/>
            <a:ext cx="2374900" cy="144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87" name="Picture 5" descr="faceFinderViis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1484313"/>
            <a:ext cx="2519362" cy="282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8" name="Text Box 6"/>
          <p:cNvSpPr txBox="1">
            <a:spLocks noChangeArrowheads="1"/>
          </p:cNvSpPr>
          <p:nvPr/>
        </p:nvSpPr>
        <p:spPr bwMode="auto">
          <a:xfrm>
            <a:off x="925513" y="4090988"/>
            <a:ext cx="1439862"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Viisage</a:t>
            </a:r>
          </a:p>
        </p:txBody>
      </p:sp>
      <p:pic>
        <p:nvPicPr>
          <p:cNvPr id="122889" name="Picture 8" descr="SwimmingPoolSurveillancePoseidonInc"/>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638675"/>
            <a:ext cx="1906588" cy="1589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90" name="Picture 9" descr="800px-Usvisi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0075" y="1333500"/>
            <a:ext cx="2233613" cy="145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91" name="Picture 10" descr="qa-scanner-800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58138" y="1157288"/>
            <a:ext cx="90805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92" name="Text Box 11"/>
          <p:cNvSpPr txBox="1">
            <a:spLocks noChangeArrowheads="1"/>
          </p:cNvSpPr>
          <p:nvPr/>
        </p:nvSpPr>
        <p:spPr bwMode="auto">
          <a:xfrm>
            <a:off x="6977063" y="1116013"/>
            <a:ext cx="7747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US-VISIT</a:t>
            </a:r>
          </a:p>
        </p:txBody>
      </p:sp>
      <p:sp>
        <p:nvSpPr>
          <p:cNvPr id="122893" name="Text Box 12"/>
          <p:cNvSpPr txBox="1">
            <a:spLocks noChangeArrowheads="1"/>
          </p:cNvSpPr>
          <p:nvPr/>
        </p:nvSpPr>
        <p:spPr bwMode="auto">
          <a:xfrm>
            <a:off x="8388350" y="2159000"/>
            <a:ext cx="45402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3M</a:t>
            </a:r>
          </a:p>
        </p:txBody>
      </p:sp>
      <p:sp>
        <p:nvSpPr>
          <p:cNvPr id="122894" name="Text Box 16"/>
          <p:cNvSpPr txBox="1">
            <a:spLocks noChangeArrowheads="1"/>
          </p:cNvSpPr>
          <p:nvPr/>
        </p:nvSpPr>
        <p:spPr bwMode="auto">
          <a:xfrm>
            <a:off x="7913688" y="2268538"/>
            <a:ext cx="647700" cy="107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00"/>
              <a:t>Border control</a:t>
            </a:r>
          </a:p>
        </p:txBody>
      </p:sp>
      <p:sp>
        <p:nvSpPr>
          <p:cNvPr id="122895" name="Rectangle 17"/>
          <p:cNvSpPr>
            <a:spLocks noChangeArrowheads="1"/>
          </p:cNvSpPr>
          <p:nvPr/>
        </p:nvSpPr>
        <p:spPr bwMode="auto">
          <a:xfrm>
            <a:off x="1403350" y="5961063"/>
            <a:ext cx="136842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Poseidon-Tech</a:t>
            </a:r>
          </a:p>
        </p:txBody>
      </p:sp>
      <p:sp>
        <p:nvSpPr>
          <p:cNvPr id="22" name="Text Box 19"/>
          <p:cNvSpPr txBox="1">
            <a:spLocks noChangeArrowheads="1"/>
          </p:cNvSpPr>
          <p:nvPr/>
        </p:nvSpPr>
        <p:spPr bwMode="auto">
          <a:xfrm>
            <a:off x="3587750" y="5881688"/>
            <a:ext cx="1968500" cy="760412"/>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s-ES" altLang="es-ES" sz="1400">
                <a:solidFill>
                  <a:schemeClr val="bg1"/>
                </a:solidFill>
              </a:rPr>
              <a:t>&gt; </a:t>
            </a:r>
            <a:r>
              <a:rPr lang="es-ES" altLang="en-US" sz="1400">
                <a:solidFill>
                  <a:schemeClr val="bg1"/>
                </a:solidFill>
              </a:rPr>
              <a:t>“</a:t>
            </a:r>
            <a:r>
              <a:rPr lang="es-ES" altLang="ja-JP" sz="1400">
                <a:solidFill>
                  <a:schemeClr val="bg1"/>
                </a:solidFill>
              </a:rPr>
              <a:t>Alert!!! </a:t>
            </a:r>
          </a:p>
          <a:p>
            <a:pPr>
              <a:lnSpc>
                <a:spcPct val="90000"/>
              </a:lnSpc>
              <a:buFont typeface="Wingdings" panose="05000000000000000000" pitchFamily="2" charset="2"/>
              <a:buNone/>
            </a:pPr>
            <a:r>
              <a:rPr lang="es-ES" altLang="es-ES" sz="1400">
                <a:solidFill>
                  <a:schemeClr val="bg1"/>
                </a:solidFill>
              </a:rPr>
              <a:t>&gt; A Person is forcing </a:t>
            </a:r>
          </a:p>
          <a:p>
            <a:pPr>
              <a:lnSpc>
                <a:spcPct val="90000"/>
              </a:lnSpc>
              <a:buFont typeface="Wingdings" panose="05000000000000000000" pitchFamily="2" charset="2"/>
              <a:buNone/>
            </a:pPr>
            <a:r>
              <a:rPr lang="es-ES" altLang="es-ES" sz="1400">
                <a:solidFill>
                  <a:schemeClr val="bg1"/>
                </a:solidFill>
              </a:rPr>
              <a:t>a Ticket Machine!!</a:t>
            </a:r>
            <a:r>
              <a:rPr lang="es-ES" altLang="en-US" sz="1400">
                <a:solidFill>
                  <a:schemeClr val="bg1"/>
                </a:solidFill>
              </a:rPr>
              <a:t>”</a:t>
            </a:r>
            <a:endParaRPr lang="es-ES" altLang="es-ES" sz="1400">
              <a:solidFill>
                <a:schemeClr val="bg1"/>
              </a:solidFill>
            </a:endParaRPr>
          </a:p>
        </p:txBody>
      </p:sp>
      <p:pic>
        <p:nvPicPr>
          <p:cNvPr id="23" name="metro.wmv">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10">
            <a:extLst>
              <a:ext uri="{28A0092B-C50C-407E-A947-70E740481C1C}">
                <a14:useLocalDpi xmlns:a14="http://schemas.microsoft.com/office/drawing/2010/main" val="0"/>
              </a:ext>
            </a:extLst>
          </a:blip>
          <a:srcRect/>
          <a:stretch>
            <a:fillRect/>
          </a:stretch>
        </p:blipFill>
        <p:spPr bwMode="auto">
          <a:xfrm>
            <a:off x="3359150" y="3987800"/>
            <a:ext cx="2814638" cy="192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98" name="Imagen 1">
            <a:hlinkClick r:id="rId11"/>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208838" y="4257675"/>
            <a:ext cx="1633537" cy="214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ángulo 2"/>
          <p:cNvSpPr>
            <a:spLocks noChangeArrowheads="1"/>
          </p:cNvSpPr>
          <p:nvPr/>
        </p:nvSpPr>
        <p:spPr bwMode="auto">
          <a:xfrm>
            <a:off x="7342188" y="5694363"/>
            <a:ext cx="1692275" cy="59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r>
              <a:rPr lang="ca-ES" altLang="es-ES" sz="1200">
                <a:solidFill>
                  <a:srgbClr val="FFFF00"/>
                </a:solidFill>
              </a:rPr>
              <a:t>You are not just being recorded….you are being watched.</a:t>
            </a:r>
          </a:p>
        </p:txBody>
      </p:sp>
      <p:sp>
        <p:nvSpPr>
          <p:cNvPr id="2" name="Date Placeholder 1">
            <a:extLst>
              <a:ext uri="{FF2B5EF4-FFF2-40B4-BE49-F238E27FC236}">
                <a16:creationId xmlns:a16="http://schemas.microsoft.com/office/drawing/2014/main" id="{5E0DFD98-3B7D-0547-8005-5541ECF7409F}"/>
              </a:ext>
            </a:extLst>
          </p:cNvPr>
          <p:cNvSpPr>
            <a:spLocks noGrp="1"/>
          </p:cNvSpPr>
          <p:nvPr>
            <p:ph type="dt" sz="half" idx="10"/>
          </p:nvPr>
        </p:nvSpPr>
        <p:spPr/>
        <p:txBody>
          <a:bodyPr/>
          <a:lstStyle/>
          <a:p>
            <a:pPr>
              <a:defRPr/>
            </a:pPr>
            <a:fld id="{2E2FEF04-BA51-A346-87BB-10981CE7BB5D}" type="datetime10">
              <a:rPr lang="es-ES_tradnl" smtClean="0"/>
              <a:t>14:08</a:t>
            </a:fld>
            <a:endParaRPr lang="en-US" dirty="0"/>
          </a:p>
        </p:txBody>
      </p:sp>
      <p:sp>
        <p:nvSpPr>
          <p:cNvPr id="4" name="Slide Number Placeholder 3">
            <a:extLst>
              <a:ext uri="{FF2B5EF4-FFF2-40B4-BE49-F238E27FC236}">
                <a16:creationId xmlns:a16="http://schemas.microsoft.com/office/drawing/2014/main" id="{A4D288B8-756E-0E44-BA2B-A372765C2ACD}"/>
              </a:ext>
            </a:extLst>
          </p:cNvPr>
          <p:cNvSpPr>
            <a:spLocks noGrp="1"/>
          </p:cNvSpPr>
          <p:nvPr>
            <p:ph type="sldNum" sz="quarter" idx="12"/>
          </p:nvPr>
        </p:nvSpPr>
        <p:spPr/>
        <p:txBody>
          <a:bodyPr/>
          <a:lstStyle/>
          <a:p>
            <a:pPr>
              <a:defRPr/>
            </a:pPr>
            <a:fld id="{92C0268C-C029-4760-98E8-5BF4E76A023E}" type="slidenum">
              <a:rPr lang="en-US" smtClean="0"/>
              <a:pPr>
                <a:defRPr/>
              </a:pPr>
              <a:t>72</a:t>
            </a:fld>
            <a:endParaRPr lang="en-US"/>
          </a:p>
        </p:txBody>
      </p:sp>
    </p:spTree>
    <p:extLst>
      <p:ext uri="{BB962C8B-B14F-4D97-AF65-F5344CB8AC3E}">
        <p14:creationId xmlns:p14="http://schemas.microsoft.com/office/powerpoint/2010/main" val="160672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3500"/>
                                  </p:stCondLst>
                                  <p:iterate type="lt">
                                    <p:tmAbs val="100"/>
                                  </p:iterate>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nodeType="afterGroup">
                            <p:stCondLst>
                              <p:cond delay="7801"/>
                            </p:stCondLst>
                            <p:childTnLst>
                              <p:par>
                                <p:cTn id="8" presetID="1" presetClass="mediacall" presetSubtype="0" fill="hold" nodeType="afterEffect">
                                  <p:stCondLst>
                                    <p:cond delay="0"/>
                                  </p:stCondLst>
                                  <p:childTnLst>
                                    <p:cmd type="call" cmd="playFrom(0.0)">
                                      <p:cBhvr>
                                        <p:cTn id="9" dur="1" fill="hold"/>
                                        <p:tgtEl>
                                          <p:spTgt spid="23"/>
                                        </p:tgtEl>
                                      </p:cBhvr>
                                    </p:cmd>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4" fill="hold" display="0">
                  <p:stCondLst>
                    <p:cond delay="indefinite"/>
                  </p:stCondLst>
                  <p:endCondLst>
                    <p:cond evt="onNext" delay="0">
                      <p:tgtEl>
                        <p:sldTgt/>
                      </p:tgtEl>
                    </p:cond>
                    <p:cond evt="onPrev" delay="0">
                      <p:tgtEl>
                        <p:sldTgt/>
                      </p:tgtEl>
                    </p:cond>
                  </p:endCondLst>
                </p:cTn>
                <p:tgtEl>
                  <p:spTgt spid="23"/>
                </p:tgtEl>
              </p:cMediaNode>
            </p:video>
            <p:seq concurrent="1" nextAc="seek">
              <p:cTn id="15" restart="whenNotActive" fill="hold" evtFilter="cancelBubble" nodeType="interactiveSeq">
                <p:stCondLst>
                  <p:cond evt="onClick" delay="0">
                    <p:tgtEl>
                      <p:spTgt spid="23"/>
                    </p:tgtEl>
                  </p:cond>
                </p:stCondLst>
                <p:endSync evt="end" delay="0">
                  <p:rtn val="all"/>
                </p:endSync>
                <p:childTnLst>
                  <p:par>
                    <p:cTn id="16" fill="hold" nodeType="clickPar">
                      <p:stCondLst>
                        <p:cond delay="0"/>
                      </p:stCondLst>
                      <p:childTnLst>
                        <p:par>
                          <p:cTn id="17" fill="hold" nodeType="withGroup">
                            <p:stCondLst>
                              <p:cond delay="0"/>
                            </p:stCondLst>
                            <p:childTnLst>
                              <p:par>
                                <p:cTn id="18" presetID="2" presetClass="mediacall" presetSubtype="0" fill="hold" nodeType="clickEffect">
                                  <p:stCondLst>
                                    <p:cond delay="0"/>
                                  </p:stCondLst>
                                  <p:childTnLst>
                                    <p:cmd type="call" cmd="togglePause">
                                      <p:cBhvr>
                                        <p:cTn id="19" dur="1" fill="hold"/>
                                        <p:tgtEl>
                                          <p:spTgt spid="23"/>
                                        </p:tgtEl>
                                      </p:cBhvr>
                                    </p:cmd>
                                  </p:childTnLst>
                                </p:cTn>
                              </p:par>
                            </p:childTnLst>
                          </p:cTn>
                        </p:par>
                      </p:childTnLst>
                    </p:cTn>
                  </p:par>
                </p:childTnLst>
              </p:cTn>
              <p:nextCondLst>
                <p:cond evt="onClick" delay="0">
                  <p:tgtEl>
                    <p:spTgt spid="23"/>
                  </p:tgtEl>
                </p:cond>
              </p:nextCondLst>
            </p:seq>
          </p:childTnLst>
        </p:cTn>
      </p:par>
    </p:tnLst>
    <p:bldLst>
      <p:bldP spid="22" grpId="0" animBg="1"/>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3908" name="9 Título"/>
          <p:cNvSpPr>
            <a:spLocks noGrp="1" noChangeArrowheads="1"/>
          </p:cNvSpPr>
          <p:nvPr>
            <p:ph type="title"/>
          </p:nvPr>
        </p:nvSpPr>
        <p:spPr/>
        <p:txBody>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Media and Entertainment</a:t>
            </a:r>
            <a:endParaRPr lang="ca-ES" altLang="es-ES" b="1" dirty="0">
              <a:solidFill>
                <a:srgbClr val="0432FF"/>
              </a:solidFill>
              <a:latin typeface="Calibri" panose="020F0502020204030204" pitchFamily="34" charset="0"/>
              <a:cs typeface="Calibri"/>
            </a:endParaRPr>
          </a:p>
        </p:txBody>
      </p:sp>
      <p:sp>
        <p:nvSpPr>
          <p:cNvPr id="123909" name="Rectangle 3"/>
          <p:cNvSpPr>
            <a:spLocks noChangeArrowheads="1"/>
          </p:cNvSpPr>
          <p:nvPr/>
        </p:nvSpPr>
        <p:spPr bwMode="auto">
          <a:xfrm>
            <a:off x="177800" y="2794000"/>
            <a:ext cx="3024188" cy="595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dirty="0"/>
              <a:t>Sony </a:t>
            </a:r>
            <a:r>
              <a:rPr lang="en-US" altLang="es-ES" sz="1200" dirty="0" err="1"/>
              <a:t>EyeToy</a:t>
            </a:r>
            <a:r>
              <a:rPr lang="en-US" altLang="es-ES" sz="1200" dirty="0"/>
              <a:t> (for PlayStation) allows players to interact with games using motion, color detection and sound.</a:t>
            </a:r>
          </a:p>
        </p:txBody>
      </p:sp>
      <p:sp>
        <p:nvSpPr>
          <p:cNvPr id="123910" name="Rectangle 4"/>
          <p:cNvSpPr>
            <a:spLocks noChangeArrowheads="1"/>
          </p:cNvSpPr>
          <p:nvPr/>
        </p:nvSpPr>
        <p:spPr bwMode="auto">
          <a:xfrm>
            <a:off x="323850" y="1155700"/>
            <a:ext cx="2519363" cy="319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a:t>Gaming interfaces</a:t>
            </a:r>
          </a:p>
        </p:txBody>
      </p:sp>
      <p:pic>
        <p:nvPicPr>
          <p:cNvPr id="123911" name="Picture 5" descr="eyeToy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54163"/>
            <a:ext cx="2009775"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12" name="Picture 6" descr="Playstation_eye_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3563" y="1341438"/>
            <a:ext cx="1314450" cy="1365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13" name="Picture 7" descr="WallF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9400" y="5010150"/>
            <a:ext cx="2349500" cy="1211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14" name="Picture 8" descr="GroundF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25" y="3589338"/>
            <a:ext cx="2560638" cy="157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15" name="Rectangle 9"/>
          <p:cNvSpPr>
            <a:spLocks noChangeArrowheads="1"/>
          </p:cNvSpPr>
          <p:nvPr/>
        </p:nvSpPr>
        <p:spPr bwMode="auto">
          <a:xfrm>
            <a:off x="34925" y="5292725"/>
            <a:ext cx="1584325" cy="592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GestureFX. Gesture Interfaces ground, wall or table.</a:t>
            </a:r>
          </a:p>
        </p:txBody>
      </p:sp>
      <p:pic>
        <p:nvPicPr>
          <p:cNvPr id="123916" name="Picture 10" descr="TableF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9500" y="3378200"/>
            <a:ext cx="1790700" cy="124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17" name="Rectangle 11"/>
          <p:cNvSpPr>
            <a:spLocks noChangeArrowheads="1"/>
          </p:cNvSpPr>
          <p:nvPr/>
        </p:nvSpPr>
        <p:spPr bwMode="auto">
          <a:xfrm>
            <a:off x="3551238" y="1268413"/>
            <a:ext cx="1800225" cy="53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a:lnSpc>
                <a:spcPct val="90000"/>
              </a:lnSpc>
            </a:pPr>
            <a:r>
              <a:rPr lang="en-US" altLang="es-ES" sz="1600"/>
              <a:t> Augmented Reality</a:t>
            </a:r>
          </a:p>
        </p:txBody>
      </p:sp>
      <p:pic>
        <p:nvPicPr>
          <p:cNvPr id="123918" name="Picture 12" descr="ArmusementAugmentedReal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2900" y="1477963"/>
            <a:ext cx="2820988" cy="202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19" name="Picture 13" descr="ArmusementAugmentedReality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2900" y="1203325"/>
            <a:ext cx="1119188"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20" name="Rectangle 14"/>
          <p:cNvSpPr>
            <a:spLocks noChangeArrowheads="1"/>
          </p:cNvSpPr>
          <p:nvPr/>
        </p:nvSpPr>
        <p:spPr bwMode="auto">
          <a:xfrm>
            <a:off x="7019925" y="1131888"/>
            <a:ext cx="1296988"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a:lnSpc>
                <a:spcPct val="90000"/>
              </a:lnSpc>
            </a:pPr>
            <a:r>
              <a:rPr lang="en-US" altLang="es-ES" sz="1200"/>
              <a:t>ARmusement</a:t>
            </a:r>
          </a:p>
        </p:txBody>
      </p:sp>
      <p:pic>
        <p:nvPicPr>
          <p:cNvPr id="123921" name="Picture 15" descr="FotoNationFaceTrack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0788" y="3765550"/>
            <a:ext cx="2449512" cy="159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22" name="Picture 16" descr="FotoNationRedEye">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27825" y="5038725"/>
            <a:ext cx="2243138" cy="1217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23" name="Rectangle 17"/>
          <p:cNvSpPr>
            <a:spLocks noChangeArrowheads="1"/>
          </p:cNvSpPr>
          <p:nvPr/>
        </p:nvSpPr>
        <p:spPr bwMode="auto">
          <a:xfrm>
            <a:off x="4572000" y="3532188"/>
            <a:ext cx="2663825" cy="31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dirty="0"/>
              <a:t>Digital Photography</a:t>
            </a:r>
          </a:p>
        </p:txBody>
      </p:sp>
      <p:sp>
        <p:nvSpPr>
          <p:cNvPr id="123924" name="Rectangle 18"/>
          <p:cNvSpPr>
            <a:spLocks noChangeArrowheads="1"/>
          </p:cNvSpPr>
          <p:nvPr/>
        </p:nvSpPr>
        <p:spPr bwMode="auto">
          <a:xfrm>
            <a:off x="4427538" y="4403725"/>
            <a:ext cx="1584325" cy="423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Photosynth (Microsoft LiveLabs)</a:t>
            </a:r>
          </a:p>
        </p:txBody>
      </p:sp>
      <p:pic>
        <p:nvPicPr>
          <p:cNvPr id="23" name="Photosynth.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14">
            <a:extLst>
              <a:ext uri="{28A0092B-C50C-407E-A947-70E740481C1C}">
                <a14:useLocalDpi xmlns:a14="http://schemas.microsoft.com/office/drawing/2010/main" val="0"/>
              </a:ext>
            </a:extLst>
          </a:blip>
          <a:srcRect/>
          <a:stretch>
            <a:fillRect/>
          </a:stretch>
        </p:blipFill>
        <p:spPr bwMode="auto">
          <a:xfrm>
            <a:off x="4427538" y="4887913"/>
            <a:ext cx="1657350" cy="1204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26" name="Marcador de fecha 1"/>
          <p:cNvSpPr>
            <a:spLocks noGrp="1"/>
          </p:cNvSpPr>
          <p:nvPr>
            <p:ph type="dt" sz="quarter" idx="10"/>
          </p:nvPr>
        </p:nvSpPr>
        <p:spPr>
          <a:xfrm>
            <a:off x="269875" y="6507163"/>
            <a:ext cx="2133600" cy="4762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F75C31AA-4748-3949-96C5-0CFA8E3D2680}"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3555589D-3F12-384E-BD78-7AE84190A649}"/>
              </a:ext>
            </a:extLst>
          </p:cNvPr>
          <p:cNvSpPr>
            <a:spLocks noGrp="1"/>
          </p:cNvSpPr>
          <p:nvPr>
            <p:ph type="sldNum" sz="quarter" idx="12"/>
          </p:nvPr>
        </p:nvSpPr>
        <p:spPr/>
        <p:txBody>
          <a:bodyPr/>
          <a:lstStyle/>
          <a:p>
            <a:pPr>
              <a:defRPr/>
            </a:pPr>
            <a:fld id="{92C0268C-C029-4760-98E8-5BF4E76A023E}" type="slidenum">
              <a:rPr lang="en-US" smtClean="0"/>
              <a:pPr>
                <a:defRPr/>
              </a:pPr>
              <a:t>73</a:t>
            </a:fld>
            <a:endParaRPr lang="en-US"/>
          </a:p>
        </p:txBody>
      </p:sp>
    </p:spTree>
    <p:extLst>
      <p:ext uri="{BB962C8B-B14F-4D97-AF65-F5344CB8AC3E}">
        <p14:creationId xmlns:p14="http://schemas.microsoft.com/office/powerpoint/2010/main" val="4049923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648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6 Marcador de contenido"/>
          <p:cNvSpPr>
            <a:spLocks noGrp="1" noChangeArrowheads="1"/>
          </p:cNvSpPr>
          <p:nvPr>
            <p:ph idx="1"/>
          </p:nvPr>
        </p:nvSpPr>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4932" name="9 Título"/>
          <p:cNvSpPr>
            <a:spLocks noGrp="1" noChangeArrowheads="1"/>
          </p:cNvSpPr>
          <p:nvPr>
            <p:ph type="title"/>
          </p:nvPr>
        </p:nvSpPr>
        <p:spPr>
          <a:xfrm>
            <a:off x="457200" y="307976"/>
            <a:ext cx="8229600" cy="990600"/>
          </a:xfrm>
        </p:spPr>
        <p:txBody>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Media and Entertainment</a:t>
            </a:r>
            <a:endParaRPr lang="ca-ES" altLang="es-ES" b="1" dirty="0">
              <a:solidFill>
                <a:srgbClr val="0432FF"/>
              </a:solidFill>
              <a:latin typeface="Calibri" panose="020F0502020204030204" pitchFamily="34" charset="0"/>
              <a:cs typeface="Calibri"/>
            </a:endParaRPr>
          </a:p>
        </p:txBody>
      </p:sp>
      <p:sp>
        <p:nvSpPr>
          <p:cNvPr id="124933" name="Rectangle 3"/>
          <p:cNvSpPr>
            <a:spLocks noChangeArrowheads="1"/>
          </p:cNvSpPr>
          <p:nvPr/>
        </p:nvSpPr>
        <p:spPr bwMode="auto">
          <a:xfrm>
            <a:off x="985838" y="1025525"/>
            <a:ext cx="2146300"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600"/>
              <a:t>Augmented TV</a:t>
            </a:r>
          </a:p>
        </p:txBody>
      </p:sp>
      <p:pic>
        <p:nvPicPr>
          <p:cNvPr id="124934" name="Picture 4" descr="SportVisio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3" y="1374775"/>
            <a:ext cx="1565275"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5" name="Picture 5" descr="SportVision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3917950"/>
            <a:ext cx="1565275"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6" name="Picture 6" descr="SportVision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5191125"/>
            <a:ext cx="1565275"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7" name="Picture 7" descr="SportVision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413" y="2646363"/>
            <a:ext cx="1565275"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8" name="Picture 9" descr="29haw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5425" y="2757488"/>
            <a:ext cx="2484438" cy="3176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9" name="Picture 10" descr="1183028547_hires-line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1662113"/>
            <a:ext cx="10160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940" name="Rectangle 11"/>
          <p:cNvSpPr>
            <a:spLocks noChangeArrowheads="1"/>
          </p:cNvSpPr>
          <p:nvPr/>
        </p:nvSpPr>
        <p:spPr bwMode="auto">
          <a:xfrm>
            <a:off x="4010025" y="1960563"/>
            <a:ext cx="1138238" cy="760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Hawk Eye: tracking the ball in game sports.</a:t>
            </a:r>
          </a:p>
        </p:txBody>
      </p:sp>
      <p:pic>
        <p:nvPicPr>
          <p:cNvPr id="124941" name="Picture 12" descr="PVI-VirtualAdvertisi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0613" y="1244600"/>
            <a:ext cx="2587625" cy="1976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942" name="Rectangle 13"/>
          <p:cNvSpPr>
            <a:spLocks noChangeArrowheads="1"/>
          </p:cNvSpPr>
          <p:nvPr/>
        </p:nvSpPr>
        <p:spPr bwMode="auto">
          <a:xfrm>
            <a:off x="4932363" y="1281113"/>
            <a:ext cx="10239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r">
              <a:lnSpc>
                <a:spcPct val="90000"/>
              </a:lnSpc>
            </a:pPr>
            <a:r>
              <a:rPr lang="en-US" altLang="es-ES" sz="1200"/>
              <a:t>PVI: Virtual  publicity in real television pictures.</a:t>
            </a:r>
          </a:p>
        </p:txBody>
      </p:sp>
      <p:sp>
        <p:nvSpPr>
          <p:cNvPr id="124943" name="AutoShape 14"/>
          <p:cNvSpPr>
            <a:spLocks noChangeArrowheads="1"/>
          </p:cNvSpPr>
          <p:nvPr/>
        </p:nvSpPr>
        <p:spPr bwMode="auto">
          <a:xfrm>
            <a:off x="7321550" y="1954213"/>
            <a:ext cx="1082675" cy="739775"/>
          </a:xfrm>
          <a:prstGeom prst="roundRect">
            <a:avLst>
              <a:gd name="adj" fmla="val 16667"/>
            </a:avLst>
          </a:prstGeom>
          <a:noFill/>
          <a:ln w="19050">
            <a:solidFill>
              <a:srgbClr val="FF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s-ES" altLang="es-ES" sz="2800"/>
          </a:p>
        </p:txBody>
      </p:sp>
      <p:pic>
        <p:nvPicPr>
          <p:cNvPr id="18" name="futbol(20seg).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11">
            <a:extLst>
              <a:ext uri="{28A0092B-C50C-407E-A947-70E740481C1C}">
                <a14:useLocalDpi xmlns:a14="http://schemas.microsoft.com/office/drawing/2010/main" val="0"/>
              </a:ext>
            </a:extLst>
          </a:blip>
          <a:srcRect/>
          <a:stretch>
            <a:fillRect/>
          </a:stretch>
        </p:blipFill>
        <p:spPr bwMode="auto">
          <a:xfrm>
            <a:off x="6127750" y="3643313"/>
            <a:ext cx="2654300"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945"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A146E176-919A-B94C-8F0E-C9315F39E156}"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7B179FA4-0519-C742-ACA6-76A08FB472AD}"/>
              </a:ext>
            </a:extLst>
          </p:cNvPr>
          <p:cNvSpPr>
            <a:spLocks noGrp="1"/>
          </p:cNvSpPr>
          <p:nvPr>
            <p:ph type="sldNum" sz="quarter" idx="12"/>
          </p:nvPr>
        </p:nvSpPr>
        <p:spPr/>
        <p:txBody>
          <a:bodyPr/>
          <a:lstStyle/>
          <a:p>
            <a:pPr>
              <a:defRPr/>
            </a:pPr>
            <a:fld id="{92C0268C-C029-4760-98E8-5BF4E76A023E}" type="slidenum">
              <a:rPr lang="en-US" smtClean="0"/>
              <a:pPr>
                <a:defRPr/>
              </a:pPr>
              <a:t>74</a:t>
            </a:fld>
            <a:endParaRPr lang="en-US"/>
          </a:p>
        </p:txBody>
      </p:sp>
    </p:spTree>
    <p:extLst>
      <p:ext uri="{BB962C8B-B14F-4D97-AF65-F5344CB8AC3E}">
        <p14:creationId xmlns:p14="http://schemas.microsoft.com/office/powerpoint/2010/main" val="3662065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32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6 Marcador de contenido"/>
          <p:cNvSpPr>
            <a:spLocks noGrp="1" noChangeArrowheads="1"/>
          </p:cNvSpPr>
          <p:nvPr>
            <p:ph idx="1"/>
          </p:nvPr>
        </p:nvSpPr>
        <p:spPr>
          <a:xfrm>
            <a:off x="250825" y="1343025"/>
            <a:ext cx="8637588" cy="4678363"/>
          </a:xfrm>
        </p:spPr>
        <p:txBody>
          <a:bodyPr/>
          <a:lstStyle/>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a:p>
            <a:pPr algn="ctr">
              <a:buFontTx/>
              <a:buNone/>
            </a:pPr>
            <a:endParaRPr lang="ca-ES" altLang="es-ES">
              <a:cs typeface="Calibri" panose="020F0502020204030204" pitchFamily="34" charset="0"/>
            </a:endParaRPr>
          </a:p>
        </p:txBody>
      </p:sp>
      <p:sp>
        <p:nvSpPr>
          <p:cNvPr id="125956" name="9 Título"/>
          <p:cNvSpPr>
            <a:spLocks noGrp="1" noChangeArrowheads="1"/>
          </p:cNvSpPr>
          <p:nvPr>
            <p:ph type="title"/>
          </p:nvPr>
        </p:nvSpPr>
        <p:spPr>
          <a:xfrm>
            <a:off x="-119063" y="208644"/>
            <a:ext cx="8805863" cy="1143000"/>
          </a:xfrm>
        </p:spPr>
        <p:txBody>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Mobile Computer Vision</a:t>
            </a:r>
            <a:endParaRPr lang="ca-ES" altLang="es-ES" b="1" dirty="0">
              <a:solidFill>
                <a:srgbClr val="0432FF"/>
              </a:solidFill>
              <a:latin typeface="Calibri" panose="020F0502020204030204" pitchFamily="34" charset="0"/>
              <a:cs typeface="Calibri"/>
            </a:endParaRPr>
          </a:p>
        </p:txBody>
      </p:sp>
      <p:graphicFrame>
        <p:nvGraphicFramePr>
          <p:cNvPr id="125957" name="Object 2"/>
          <p:cNvGraphicFramePr>
            <a:graphicFrameLocks noChangeAspect="1"/>
          </p:cNvGraphicFramePr>
          <p:nvPr/>
        </p:nvGraphicFramePr>
        <p:xfrm>
          <a:off x="7165975" y="4891088"/>
          <a:ext cx="1762125" cy="1322387"/>
        </p:xfrm>
        <a:graphic>
          <a:graphicData uri="http://schemas.openxmlformats.org/presentationml/2006/ole">
            <mc:AlternateContent xmlns:mc="http://schemas.openxmlformats.org/markup-compatibility/2006">
              <mc:Choice xmlns:v="urn:schemas-microsoft-com:vml" Requires="v">
                <p:oleObj name="CorelPhotoPaint.Image.10" r:id="rId2" imgW="3057143" imgH="2295238" progId="">
                  <p:embed/>
                </p:oleObj>
              </mc:Choice>
              <mc:Fallback>
                <p:oleObj name="CorelPhotoPaint.Image.10" r:id="rId2" imgW="3057143" imgH="2295238"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4891088"/>
                        <a:ext cx="1762125" cy="1322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25958" name="Picture 4" descr="CBIRmob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4149725"/>
            <a:ext cx="4032250" cy="171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59" name="Picture 5" descr="Androi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773238"/>
            <a:ext cx="1562100" cy="1658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60" name="Picture 6" descr="Androi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500438"/>
            <a:ext cx="1428750" cy="154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61" name="Picture 7" descr="Android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4652963"/>
            <a:ext cx="1454150" cy="154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62" name="Picture 9" descr="seeingwithsoun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675" y="1844675"/>
            <a:ext cx="3384550" cy="1319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5963" name="Rectangle 10"/>
          <p:cNvSpPr>
            <a:spLocks noChangeArrowheads="1"/>
          </p:cNvSpPr>
          <p:nvPr/>
        </p:nvSpPr>
        <p:spPr bwMode="auto">
          <a:xfrm>
            <a:off x="179388" y="3683000"/>
            <a:ext cx="17272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Android Developer Challenge (Google): Barcode Reader for price list and product information</a:t>
            </a:r>
            <a:endParaRPr lang="en-US" altLang="es-ES" sz="2800"/>
          </a:p>
        </p:txBody>
      </p:sp>
      <p:grpSp>
        <p:nvGrpSpPr>
          <p:cNvPr id="125964" name="Group 12"/>
          <p:cNvGrpSpPr>
            <a:grpSpLocks/>
          </p:cNvGrpSpPr>
          <p:nvPr/>
        </p:nvGrpSpPr>
        <p:grpSpPr bwMode="auto">
          <a:xfrm>
            <a:off x="6732588" y="1773238"/>
            <a:ext cx="1439862" cy="1831975"/>
            <a:chOff x="4059" y="2024"/>
            <a:chExt cx="1310" cy="1434"/>
          </a:xfrm>
        </p:grpSpPr>
        <p:pic>
          <p:nvPicPr>
            <p:cNvPr id="125970" name="Picture 13" descr="iPhone-medical-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9" y="2024"/>
              <a:ext cx="1310" cy="1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71" name="Picture 14" descr="iPhone-medical-image2"/>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4442" y="2462"/>
              <a:ext cx="600" cy="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25965" name="Rectangle 16"/>
          <p:cNvSpPr>
            <a:spLocks noChangeArrowheads="1"/>
          </p:cNvSpPr>
          <p:nvPr/>
        </p:nvSpPr>
        <p:spPr bwMode="auto">
          <a:xfrm>
            <a:off x="250825" y="1238250"/>
            <a:ext cx="2376488"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a:t>Client services</a:t>
            </a:r>
          </a:p>
        </p:txBody>
      </p:sp>
      <p:sp>
        <p:nvSpPr>
          <p:cNvPr id="125966" name="Rectangle 17"/>
          <p:cNvSpPr>
            <a:spLocks noChangeArrowheads="1"/>
          </p:cNvSpPr>
          <p:nvPr/>
        </p:nvSpPr>
        <p:spPr bwMode="auto">
          <a:xfrm>
            <a:off x="3276600" y="1277938"/>
            <a:ext cx="2376488" cy="31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600"/>
              <a:t>For visually impaired</a:t>
            </a:r>
          </a:p>
        </p:txBody>
      </p:sp>
      <p:sp>
        <p:nvSpPr>
          <p:cNvPr id="125967" name="Rectangle 18"/>
          <p:cNvSpPr>
            <a:spLocks noChangeArrowheads="1"/>
          </p:cNvSpPr>
          <p:nvPr/>
        </p:nvSpPr>
        <p:spPr bwMode="auto">
          <a:xfrm>
            <a:off x="6372225" y="1300163"/>
            <a:ext cx="2376488" cy="31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600"/>
              <a:t>Health  services</a:t>
            </a:r>
          </a:p>
        </p:txBody>
      </p:sp>
      <p:sp>
        <p:nvSpPr>
          <p:cNvPr id="125968" name="Rectangle 19"/>
          <p:cNvSpPr>
            <a:spLocks noChangeArrowheads="1"/>
          </p:cNvSpPr>
          <p:nvPr/>
        </p:nvSpPr>
        <p:spPr bwMode="auto">
          <a:xfrm>
            <a:off x="3995738" y="3821113"/>
            <a:ext cx="2376487"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600"/>
              <a:t>Tourism</a:t>
            </a:r>
          </a:p>
        </p:txBody>
      </p:sp>
      <p:sp>
        <p:nvSpPr>
          <p:cNvPr id="125969" name="Marcador de fecha 1"/>
          <p:cNvSpPr>
            <a:spLocks noGrp="1"/>
          </p:cNvSpPr>
          <p:nvPr>
            <p:ph type="dt" sz="quarter" idx="10"/>
          </p:nvPr>
        </p:nvSpPr>
        <p:spPr>
          <a:xfrm>
            <a:off x="265113" y="6473825"/>
            <a:ext cx="2133600" cy="4762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C913E4A5-82CD-7248-B146-6C3C11FF441A}"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F8A17DDF-F0B4-C54E-AF4C-7C85B3AD0EB0}"/>
              </a:ext>
            </a:extLst>
          </p:cNvPr>
          <p:cNvSpPr>
            <a:spLocks noGrp="1"/>
          </p:cNvSpPr>
          <p:nvPr>
            <p:ph type="sldNum" sz="quarter" idx="12"/>
          </p:nvPr>
        </p:nvSpPr>
        <p:spPr/>
        <p:txBody>
          <a:bodyPr/>
          <a:lstStyle/>
          <a:p>
            <a:pPr>
              <a:defRPr/>
            </a:pPr>
            <a:fld id="{92C0268C-C029-4760-98E8-5BF4E76A023E}" type="slidenum">
              <a:rPr lang="en-US" smtClean="0"/>
              <a:pPr>
                <a:defRPr/>
              </a:pPr>
              <a:t>75</a:t>
            </a:fld>
            <a:endParaRPr lang="en-US"/>
          </a:p>
        </p:txBody>
      </p:sp>
    </p:spTree>
    <p:extLst>
      <p:ext uri="{BB962C8B-B14F-4D97-AF65-F5344CB8AC3E}">
        <p14:creationId xmlns:p14="http://schemas.microsoft.com/office/powerpoint/2010/main" val="2848689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827088" y="703263"/>
            <a:ext cx="8229600" cy="635000"/>
          </a:xfrm>
        </p:spPr>
        <p:txBody>
          <a:bodyPr>
            <a:no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Cultural inheritance</a:t>
            </a:r>
          </a:p>
        </p:txBody>
      </p:sp>
      <p:pic>
        <p:nvPicPr>
          <p:cNvPr id="1269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806575"/>
            <a:ext cx="2362200" cy="1265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5229225"/>
            <a:ext cx="2767013" cy="134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1" name="Rectangle 5"/>
          <p:cNvSpPr>
            <a:spLocks noChangeArrowheads="1"/>
          </p:cNvSpPr>
          <p:nvPr/>
        </p:nvSpPr>
        <p:spPr bwMode="auto">
          <a:xfrm>
            <a:off x="1258888" y="4943475"/>
            <a:ext cx="2087562" cy="423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200"/>
              <a:t>3D reconstruction of ceramics</a:t>
            </a:r>
            <a:endParaRPr lang="en-US" altLang="es-ES" sz="2800"/>
          </a:p>
        </p:txBody>
      </p:sp>
      <p:pic>
        <p:nvPicPr>
          <p:cNvPr id="12698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0200" y="1814513"/>
            <a:ext cx="2068513" cy="126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8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6025" y="1814513"/>
            <a:ext cx="2022475" cy="1249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6984" name="Group 8"/>
          <p:cNvGrpSpPr>
            <a:grpSpLocks/>
          </p:cNvGrpSpPr>
          <p:nvPr/>
        </p:nvGrpSpPr>
        <p:grpSpPr bwMode="auto">
          <a:xfrm>
            <a:off x="4211638" y="5516563"/>
            <a:ext cx="3490912" cy="1039812"/>
            <a:chOff x="2306" y="3237"/>
            <a:chExt cx="2319" cy="912"/>
          </a:xfrm>
        </p:grpSpPr>
        <p:grpSp>
          <p:nvGrpSpPr>
            <p:cNvPr id="126992" name="Group 9"/>
            <p:cNvGrpSpPr>
              <a:grpSpLocks/>
            </p:cNvGrpSpPr>
            <p:nvPr/>
          </p:nvGrpSpPr>
          <p:grpSpPr bwMode="auto">
            <a:xfrm>
              <a:off x="2306" y="3237"/>
              <a:ext cx="1245" cy="794"/>
              <a:chOff x="1791" y="3319"/>
              <a:chExt cx="1336" cy="852"/>
            </a:xfrm>
          </p:grpSpPr>
          <p:sp>
            <p:nvSpPr>
              <p:cNvPr id="126999" name="Rectangle 10"/>
              <p:cNvSpPr>
                <a:spLocks noChangeArrowheads="1"/>
              </p:cNvSpPr>
              <p:nvPr/>
            </p:nvSpPr>
            <p:spPr bwMode="auto">
              <a:xfrm>
                <a:off x="2720" y="3332"/>
                <a:ext cx="404" cy="441"/>
              </a:xfrm>
              <a:prstGeom prst="rect">
                <a:avLst/>
              </a:prstGeom>
              <a:noFill/>
              <a:ln w="57150">
                <a:solidFill>
                  <a:srgbClr val="FF66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s-ES" altLang="es-ES" sz="2800"/>
              </a:p>
            </p:txBody>
          </p:sp>
          <p:pic>
            <p:nvPicPr>
              <p:cNvPr id="127000" name="Picture 11" descr="lettrine_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1" y="3325"/>
                <a:ext cx="827" cy="846"/>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27001" name="Rectangle 12"/>
              <p:cNvSpPr>
                <a:spLocks noChangeArrowheads="1"/>
              </p:cNvSpPr>
              <p:nvPr/>
            </p:nvSpPr>
            <p:spPr bwMode="auto">
              <a:xfrm>
                <a:off x="2051" y="3460"/>
                <a:ext cx="197" cy="178"/>
              </a:xfrm>
              <a:prstGeom prst="rect">
                <a:avLst/>
              </a:prstGeom>
              <a:noFill/>
              <a:ln w="28575">
                <a:solidFill>
                  <a:srgbClr val="FF66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s-ES" altLang="es-ES" sz="2800"/>
              </a:p>
            </p:txBody>
          </p:sp>
          <p:pic>
            <p:nvPicPr>
              <p:cNvPr id="127002" name="Picture 13" descr="Te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 y="3325"/>
                <a:ext cx="414" cy="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7003" name="Line 14"/>
              <p:cNvSpPr>
                <a:spLocks noChangeShapeType="1"/>
              </p:cNvSpPr>
              <p:nvPr/>
            </p:nvSpPr>
            <p:spPr bwMode="auto">
              <a:xfrm flipV="1">
                <a:off x="2235" y="3319"/>
                <a:ext cx="491" cy="147"/>
              </a:xfrm>
              <a:prstGeom prst="line">
                <a:avLst/>
              </a:prstGeom>
              <a:noFill/>
              <a:ln w="9525">
                <a:solidFill>
                  <a:srgbClr val="FF6600"/>
                </a:solidFill>
                <a:round/>
                <a:headEnd type="none" w="sm" len="sm"/>
                <a:tailEnd type="none" w="sm" len="sm"/>
              </a:ln>
              <a:extLst>
                <a:ext uri="{909E8E84-426E-40dd-AFC4-6F175D3DCCD1}">
                  <a14:hiddenFill xmlns="" xmlns:a14="http://schemas.microsoft.com/office/drawing/2010/main">
                    <a:noFill/>
                  </a14:hiddenFill>
                </a:ext>
              </a:extLst>
            </p:spPr>
            <p:txBody>
              <a:bodyPr wrap="none" lIns="90000" tIns="46800" rIns="90000" bIns="46800" anchor="ctr"/>
              <a:lstStyle/>
              <a:p>
                <a:endParaRPr lang="en-US"/>
              </a:p>
            </p:txBody>
          </p:sp>
          <p:sp>
            <p:nvSpPr>
              <p:cNvPr id="127004" name="Line 15"/>
              <p:cNvSpPr>
                <a:spLocks noChangeShapeType="1"/>
              </p:cNvSpPr>
              <p:nvPr/>
            </p:nvSpPr>
            <p:spPr bwMode="auto">
              <a:xfrm>
                <a:off x="2241" y="3638"/>
                <a:ext cx="472" cy="129"/>
              </a:xfrm>
              <a:prstGeom prst="line">
                <a:avLst/>
              </a:prstGeom>
              <a:noFill/>
              <a:ln w="9525">
                <a:solidFill>
                  <a:srgbClr val="FF6600"/>
                </a:solidFill>
                <a:round/>
                <a:headEnd type="none" w="sm" len="sm"/>
                <a:tailEnd type="none" w="sm" len="sm"/>
              </a:ln>
              <a:extLst>
                <a:ext uri="{909E8E84-426E-40dd-AFC4-6F175D3DCCD1}">
                  <a14:hiddenFill xmlns="" xmlns:a14="http://schemas.microsoft.com/office/drawing/2010/main">
                    <a:noFill/>
                  </a14:hiddenFill>
                </a:ext>
              </a:extLst>
            </p:spPr>
            <p:txBody>
              <a:bodyPr wrap="none" lIns="90000" tIns="46800" rIns="90000" bIns="46800" anchor="ctr"/>
              <a:lstStyle/>
              <a:p>
                <a:endParaRPr lang="en-US"/>
              </a:p>
            </p:txBody>
          </p:sp>
        </p:grpSp>
        <p:grpSp>
          <p:nvGrpSpPr>
            <p:cNvPr id="126993" name="Group 16"/>
            <p:cNvGrpSpPr>
              <a:grpSpLocks/>
            </p:cNvGrpSpPr>
            <p:nvPr/>
          </p:nvGrpSpPr>
          <p:grpSpPr bwMode="auto">
            <a:xfrm>
              <a:off x="3178" y="3291"/>
              <a:ext cx="1447" cy="858"/>
              <a:chOff x="3178" y="3291"/>
              <a:chExt cx="1447" cy="858"/>
            </a:xfrm>
          </p:grpSpPr>
          <p:pic>
            <p:nvPicPr>
              <p:cNvPr id="126994" name="Picture 17" descr="lettrine_p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2" y="3291"/>
                <a:ext cx="853" cy="8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95" name="Picture 18" descr="Tete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 y="3748"/>
                <a:ext cx="373" cy="377"/>
              </a:xfrm>
              <a:prstGeom prst="rect">
                <a:avLst/>
              </a:prstGeom>
              <a:noFill/>
              <a:ln w="28575">
                <a:solidFill>
                  <a:srgbClr val="FF6600"/>
                </a:solidFill>
                <a:miter lim="800000"/>
                <a:headEnd/>
                <a:tailEnd/>
              </a:ln>
              <a:extLst>
                <a:ext uri="{909E8E84-426E-40dd-AFC4-6F175D3DCCD1}">
                  <a14:hiddenFill xmlns="" xmlns:a14="http://schemas.microsoft.com/office/drawing/2010/main">
                    <a:solidFill>
                      <a:srgbClr val="FFFFFF"/>
                    </a:solidFill>
                  </a14:hiddenFill>
                </a:ext>
              </a:extLst>
            </p:spPr>
          </p:pic>
          <p:sp>
            <p:nvSpPr>
              <p:cNvPr id="126996" name="Rectangle 19"/>
              <p:cNvSpPr>
                <a:spLocks noChangeArrowheads="1"/>
              </p:cNvSpPr>
              <p:nvPr/>
            </p:nvSpPr>
            <p:spPr bwMode="auto">
              <a:xfrm>
                <a:off x="3920" y="3512"/>
                <a:ext cx="159" cy="165"/>
              </a:xfrm>
              <a:prstGeom prst="rect">
                <a:avLst/>
              </a:prstGeom>
              <a:noFill/>
              <a:ln w="28575">
                <a:solidFill>
                  <a:srgbClr val="FF66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0000" tIns="46800" rIns="90000" bIns="46800"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s-ES" altLang="es-ES" sz="2800"/>
              </a:p>
            </p:txBody>
          </p:sp>
          <p:sp>
            <p:nvSpPr>
              <p:cNvPr id="126997" name="Line 20"/>
              <p:cNvSpPr>
                <a:spLocks noChangeShapeType="1"/>
              </p:cNvSpPr>
              <p:nvPr/>
            </p:nvSpPr>
            <p:spPr bwMode="auto">
              <a:xfrm flipH="1">
                <a:off x="3560" y="3512"/>
                <a:ext cx="354" cy="236"/>
              </a:xfrm>
              <a:prstGeom prst="line">
                <a:avLst/>
              </a:prstGeom>
              <a:noFill/>
              <a:ln w="9525">
                <a:solidFill>
                  <a:srgbClr val="FF6600"/>
                </a:solidFill>
                <a:round/>
                <a:headEnd type="none" w="sm" len="sm"/>
                <a:tailEnd type="none" w="sm" len="sm"/>
              </a:ln>
              <a:extLst>
                <a:ext uri="{909E8E84-426E-40dd-AFC4-6F175D3DCCD1}">
                  <a14:hiddenFill xmlns="" xmlns:a14="http://schemas.microsoft.com/office/drawing/2010/main">
                    <a:noFill/>
                  </a14:hiddenFill>
                </a:ext>
              </a:extLst>
            </p:spPr>
            <p:txBody>
              <a:bodyPr wrap="none" lIns="90000" tIns="46800" rIns="90000" bIns="46800" anchor="ctr"/>
              <a:lstStyle/>
              <a:p>
                <a:endParaRPr lang="en-US"/>
              </a:p>
            </p:txBody>
          </p:sp>
          <p:sp>
            <p:nvSpPr>
              <p:cNvPr id="126998" name="Line 21"/>
              <p:cNvSpPr>
                <a:spLocks noChangeShapeType="1"/>
              </p:cNvSpPr>
              <p:nvPr/>
            </p:nvSpPr>
            <p:spPr bwMode="auto">
              <a:xfrm flipH="1">
                <a:off x="3560" y="3671"/>
                <a:ext cx="354" cy="439"/>
              </a:xfrm>
              <a:prstGeom prst="line">
                <a:avLst/>
              </a:prstGeom>
              <a:noFill/>
              <a:ln w="9525">
                <a:solidFill>
                  <a:srgbClr val="FF6600"/>
                </a:solidFill>
                <a:round/>
                <a:headEnd type="none" w="sm" len="sm"/>
                <a:tailEnd type="none" w="sm" len="sm"/>
              </a:ln>
              <a:extLst>
                <a:ext uri="{909E8E84-426E-40dd-AFC4-6F175D3DCCD1}">
                  <a14:hiddenFill xmlns="" xmlns:a14="http://schemas.microsoft.com/office/drawing/2010/main">
                    <a:noFill/>
                  </a14:hiddenFill>
                </a:ext>
              </a:extLst>
            </p:spPr>
            <p:txBody>
              <a:bodyPr wrap="none" lIns="90000" tIns="46800" rIns="90000" bIns="46800" anchor="ctr"/>
              <a:lstStyle/>
              <a:p>
                <a:endParaRPr lang="en-US"/>
              </a:p>
            </p:txBody>
          </p:sp>
        </p:grpSp>
      </p:grpSp>
      <p:pic>
        <p:nvPicPr>
          <p:cNvPr id="126985"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3573463"/>
            <a:ext cx="3213100" cy="139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86"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3548063"/>
            <a:ext cx="1485900" cy="1255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7" name="Rectangle 24"/>
          <p:cNvSpPr>
            <a:spLocks noChangeArrowheads="1"/>
          </p:cNvSpPr>
          <p:nvPr/>
        </p:nvSpPr>
        <p:spPr bwMode="auto">
          <a:xfrm>
            <a:off x="4211638" y="5013325"/>
            <a:ext cx="2087562"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Restauration</a:t>
            </a:r>
            <a:endParaRPr lang="en-US" altLang="es-ES" sz="2800"/>
          </a:p>
        </p:txBody>
      </p:sp>
      <p:sp>
        <p:nvSpPr>
          <p:cNvPr id="126988" name="Rectangle 26"/>
          <p:cNvSpPr>
            <a:spLocks noChangeArrowheads="1"/>
          </p:cNvSpPr>
          <p:nvPr/>
        </p:nvSpPr>
        <p:spPr bwMode="auto">
          <a:xfrm>
            <a:off x="7667625" y="5589588"/>
            <a:ext cx="971550" cy="42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Engravings analysis</a:t>
            </a:r>
            <a:endParaRPr lang="en-US" altLang="es-ES" sz="2800"/>
          </a:p>
        </p:txBody>
      </p:sp>
      <p:sp>
        <p:nvSpPr>
          <p:cNvPr id="126989" name="Rectangle 27"/>
          <p:cNvSpPr>
            <a:spLocks noChangeArrowheads="1"/>
          </p:cNvSpPr>
          <p:nvPr/>
        </p:nvSpPr>
        <p:spPr bwMode="auto">
          <a:xfrm>
            <a:off x="4500563" y="1412875"/>
            <a:ext cx="2376487"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2000"/>
              <a:t>Old documents</a:t>
            </a:r>
          </a:p>
        </p:txBody>
      </p:sp>
      <p:sp>
        <p:nvSpPr>
          <p:cNvPr id="126990" name="Rectangle 28"/>
          <p:cNvSpPr>
            <a:spLocks noChangeArrowheads="1"/>
          </p:cNvSpPr>
          <p:nvPr/>
        </p:nvSpPr>
        <p:spPr bwMode="auto">
          <a:xfrm>
            <a:off x="1116013" y="1412875"/>
            <a:ext cx="2376487"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2000"/>
              <a:t>Arqueology</a:t>
            </a:r>
          </a:p>
        </p:txBody>
      </p:sp>
      <p:sp>
        <p:nvSpPr>
          <p:cNvPr id="126991" name="Rectangle 24"/>
          <p:cNvSpPr>
            <a:spLocks noChangeArrowheads="1"/>
          </p:cNvSpPr>
          <p:nvPr/>
        </p:nvSpPr>
        <p:spPr bwMode="auto">
          <a:xfrm>
            <a:off x="6156325" y="3141663"/>
            <a:ext cx="2087563"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1200"/>
              <a:t>Manuscript recognition</a:t>
            </a:r>
            <a:endParaRPr lang="en-US" altLang="es-ES" sz="2800"/>
          </a:p>
        </p:txBody>
      </p:sp>
      <p:sp>
        <p:nvSpPr>
          <p:cNvPr id="2" name="Date Placeholder 1">
            <a:extLst>
              <a:ext uri="{FF2B5EF4-FFF2-40B4-BE49-F238E27FC236}">
                <a16:creationId xmlns:a16="http://schemas.microsoft.com/office/drawing/2014/main" id="{339D5D35-2F61-2743-96A2-58407F982C46}"/>
              </a:ext>
            </a:extLst>
          </p:cNvPr>
          <p:cNvSpPr>
            <a:spLocks noGrp="1"/>
          </p:cNvSpPr>
          <p:nvPr>
            <p:ph type="dt" sz="half" idx="10"/>
          </p:nvPr>
        </p:nvSpPr>
        <p:spPr/>
        <p:txBody>
          <a:bodyPr/>
          <a:lstStyle/>
          <a:p>
            <a:pPr>
              <a:defRPr/>
            </a:pPr>
            <a:fld id="{785D5F57-3515-C141-8E3B-E3995A695842}" type="datetime10">
              <a:rPr lang="es-ES_tradnl" smtClean="0"/>
              <a:t>14:08</a:t>
            </a:fld>
            <a:endParaRPr lang="en-US" dirty="0"/>
          </a:p>
        </p:txBody>
      </p:sp>
      <p:sp>
        <p:nvSpPr>
          <p:cNvPr id="3" name="Slide Number Placeholder 2">
            <a:extLst>
              <a:ext uri="{FF2B5EF4-FFF2-40B4-BE49-F238E27FC236}">
                <a16:creationId xmlns:a16="http://schemas.microsoft.com/office/drawing/2014/main" id="{E5EF2FEF-D00B-BB47-A721-C70E54D36798}"/>
              </a:ext>
            </a:extLst>
          </p:cNvPr>
          <p:cNvSpPr>
            <a:spLocks noGrp="1"/>
          </p:cNvSpPr>
          <p:nvPr>
            <p:ph type="sldNum" sz="quarter" idx="12"/>
          </p:nvPr>
        </p:nvSpPr>
        <p:spPr/>
        <p:txBody>
          <a:bodyPr/>
          <a:lstStyle/>
          <a:p>
            <a:pPr>
              <a:defRPr/>
            </a:pPr>
            <a:fld id="{92C0268C-C029-4760-98E8-5BF4E76A023E}" type="slidenum">
              <a:rPr lang="en-US" smtClean="0"/>
              <a:pPr>
                <a:defRPr/>
              </a:pPr>
              <a:t>76</a:t>
            </a:fld>
            <a:endParaRPr lang="en-US"/>
          </a:p>
        </p:txBody>
      </p:sp>
    </p:spTree>
    <p:extLst>
      <p:ext uri="{BB962C8B-B14F-4D97-AF65-F5344CB8AC3E}">
        <p14:creationId xmlns:p14="http://schemas.microsoft.com/office/powerpoint/2010/main" val="2811534081"/>
      </p:ext>
    </p:extLst>
  </p:cSld>
  <p:clrMapOvr>
    <a:masterClrMapping/>
  </p:clrMapOvr>
  <p:transition advTm="1000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457200" y="0"/>
            <a:ext cx="8229600" cy="1143000"/>
          </a:xfrm>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Improving online search</a:t>
            </a:r>
          </a:p>
        </p:txBody>
      </p:sp>
      <p:pic>
        <p:nvPicPr>
          <p:cNvPr id="130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b="27332"/>
          <a:stretch>
            <a:fillRect/>
          </a:stretch>
        </p:blipFill>
        <p:spPr bwMode="auto">
          <a:xfrm>
            <a:off x="2330450" y="2511425"/>
            <a:ext cx="5153025" cy="2252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052" name="Text Box 4"/>
          <p:cNvSpPr txBox="1">
            <a:spLocks noChangeArrowheads="1"/>
          </p:cNvSpPr>
          <p:nvPr/>
        </p:nvSpPr>
        <p:spPr bwMode="auto">
          <a:xfrm>
            <a:off x="750888" y="2928938"/>
            <a:ext cx="1611312" cy="7080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000">
                <a:solidFill>
                  <a:srgbClr val="000000"/>
                </a:solidFill>
              </a:rPr>
              <a:t>Query:</a:t>
            </a:r>
          </a:p>
          <a:p>
            <a:pPr lvl="1">
              <a:lnSpc>
                <a:spcPct val="90000"/>
              </a:lnSpc>
              <a:buFontTx/>
              <a:buChar char="•"/>
            </a:pPr>
            <a:r>
              <a:rPr lang="en-US" altLang="es-ES" sz="2000">
                <a:solidFill>
                  <a:srgbClr val="000000"/>
                </a:solidFill>
                <a:ea typeface="MS PGothic" panose="020B0600070205080204" pitchFamily="34" charset="-128"/>
              </a:rPr>
              <a:t>street</a:t>
            </a:r>
          </a:p>
        </p:txBody>
      </p:sp>
      <p:pic>
        <p:nvPicPr>
          <p:cNvPr id="130053" name="Picture 5" descr="Goo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762000"/>
            <a:ext cx="1803400"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4" name="Picture 6" descr="AltaVista">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1270000"/>
            <a:ext cx="1300163"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5" name="Picture 7" descr="Imag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125" y="833438"/>
            <a:ext cx="1744663"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6" name="Picture 8" descr="Picsearch - the search engine for pictures and image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0750" y="1092200"/>
            <a:ext cx="1241425"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7" name="Picture 9" descr="cydra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1371600"/>
            <a:ext cx="14478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900" y="1350963"/>
            <a:ext cx="1706563" cy="38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59"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 y="809625"/>
            <a:ext cx="1044575"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060"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2200" y="5219700"/>
            <a:ext cx="5334000" cy="1395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061" name="Text Box 13"/>
          <p:cNvSpPr txBox="1">
            <a:spLocks noChangeArrowheads="1"/>
          </p:cNvSpPr>
          <p:nvPr/>
        </p:nvSpPr>
        <p:spPr bwMode="auto">
          <a:xfrm>
            <a:off x="228600" y="4829175"/>
            <a:ext cx="3967163"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r>
              <a:rPr lang="en-US" altLang="es-ES" sz="2400" b="1">
                <a:solidFill>
                  <a:srgbClr val="000000"/>
                </a:solidFill>
              </a:rPr>
              <a:t>Organizing photo collections</a:t>
            </a:r>
          </a:p>
        </p:txBody>
      </p:sp>
      <p:sp>
        <p:nvSpPr>
          <p:cNvPr id="130062" name="Footer Placeholder 4"/>
          <p:cNvSpPr txBox="1">
            <a:spLocks/>
          </p:cNvSpPr>
          <p:nvPr/>
        </p:nvSpPr>
        <p:spPr bwMode="auto">
          <a:xfrm>
            <a:off x="2286000"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pPr>
            <a:r>
              <a:rPr lang="en-US" altLang="es-ES" sz="1200">
                <a:solidFill>
                  <a:srgbClr val="000000"/>
                </a:solidFill>
              </a:rPr>
              <a:t>Slide credit Fei-Fei, Fergus, Torralba CVPR07 Short Course</a:t>
            </a:r>
            <a:endParaRPr lang="de-DE" altLang="es-ES" sz="1200">
              <a:solidFill>
                <a:srgbClr val="000000"/>
              </a:solidFill>
            </a:endParaRPr>
          </a:p>
        </p:txBody>
      </p:sp>
      <p:sp>
        <p:nvSpPr>
          <p:cNvPr id="130063"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8E916691-565D-C648-93D5-687E96F526AA}"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C2278770-EED5-F342-9DBD-912A3297ACB8}"/>
              </a:ext>
            </a:extLst>
          </p:cNvPr>
          <p:cNvSpPr>
            <a:spLocks noGrp="1"/>
          </p:cNvSpPr>
          <p:nvPr>
            <p:ph type="sldNum" sz="quarter" idx="12"/>
          </p:nvPr>
        </p:nvSpPr>
        <p:spPr/>
        <p:txBody>
          <a:bodyPr/>
          <a:lstStyle/>
          <a:p>
            <a:pPr>
              <a:defRPr/>
            </a:pPr>
            <a:fld id="{92C0268C-C029-4760-98E8-5BF4E76A023E}" type="slidenum">
              <a:rPr lang="en-US" smtClean="0"/>
              <a:pPr>
                <a:defRPr/>
              </a:pPr>
              <a:t>77</a:t>
            </a:fld>
            <a:endParaRPr lang="en-US"/>
          </a:p>
        </p:txBody>
      </p:sp>
    </p:spTree>
    <p:extLst>
      <p:ext uri="{BB962C8B-B14F-4D97-AF65-F5344CB8AC3E}">
        <p14:creationId xmlns:p14="http://schemas.microsoft.com/office/powerpoint/2010/main" val="2165217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ítulo 1"/>
          <p:cNvSpPr>
            <a:spLocks noGrp="1" noChangeArrowheads="1"/>
          </p:cNvSpPr>
          <p:nvPr>
            <p:ph type="title"/>
          </p:nvPr>
        </p:nvSpPr>
        <p:spPr/>
        <p:txBody>
          <a:bodyPr>
            <a:normAutofit/>
          </a:bodyPr>
          <a:lstStyle/>
          <a:p>
            <a:pPr algn="ctr" fontAlgn="base">
              <a:lnSpc>
                <a:spcPct val="90000"/>
              </a:lnSpc>
              <a:spcAft>
                <a:spcPct val="0"/>
              </a:spcAft>
              <a:defRPr/>
            </a:pPr>
            <a:r>
              <a:rPr lang="en-US" altLang="es-ES" b="1" dirty="0">
                <a:solidFill>
                  <a:srgbClr val="0432FF"/>
                </a:solidFill>
                <a:latin typeface="Calibri" panose="020F0502020204030204" pitchFamily="34" charset="0"/>
                <a:cs typeface="Calibri"/>
              </a:rPr>
              <a:t>Amazon farm</a:t>
            </a:r>
          </a:p>
        </p:txBody>
      </p:sp>
      <p:pic>
        <p:nvPicPr>
          <p:cNvPr id="132099" name="Marcador de contenido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3048" t="42500" r="35478" b="9782"/>
          <a:stretch>
            <a:fillRect/>
          </a:stretch>
        </p:blipFill>
        <p:spPr>
          <a:xfrm>
            <a:off x="5148263" y="1341438"/>
            <a:ext cx="3627437" cy="2519362"/>
          </a:xfrm>
        </p:spPr>
      </p:pic>
      <p:pic>
        <p:nvPicPr>
          <p:cNvPr id="132100" name="Marcador de contenido 3"/>
          <p:cNvPicPr>
            <a:picLocks noChangeAspect="1"/>
          </p:cNvPicPr>
          <p:nvPr/>
        </p:nvPicPr>
        <p:blipFill>
          <a:blip r:embed="rId3">
            <a:extLst>
              <a:ext uri="{28A0092B-C50C-407E-A947-70E740481C1C}">
                <a14:useLocalDpi xmlns:a14="http://schemas.microsoft.com/office/drawing/2010/main" val="0"/>
              </a:ext>
            </a:extLst>
          </a:blip>
          <a:srcRect l="13779" t="36415" r="21138" b="14520"/>
          <a:stretch>
            <a:fillRect/>
          </a:stretch>
        </p:blipFill>
        <p:spPr bwMode="auto">
          <a:xfrm>
            <a:off x="5148263" y="4292600"/>
            <a:ext cx="3635375" cy="205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2101" name="Marcador de contenido 3"/>
          <p:cNvPicPr>
            <a:picLocks noChangeAspect="1"/>
          </p:cNvPicPr>
          <p:nvPr/>
        </p:nvPicPr>
        <p:blipFill>
          <a:blip r:embed="rId4">
            <a:extLst>
              <a:ext uri="{28A0092B-C50C-407E-A947-70E740481C1C}">
                <a14:useLocalDpi xmlns:a14="http://schemas.microsoft.com/office/drawing/2010/main" val="0"/>
              </a:ext>
            </a:extLst>
          </a:blip>
          <a:srcRect l="19406" t="31412" r="15222" b="17407"/>
          <a:stretch>
            <a:fillRect/>
          </a:stretch>
        </p:blipFill>
        <p:spPr bwMode="auto">
          <a:xfrm>
            <a:off x="1258888" y="4292600"/>
            <a:ext cx="3530600" cy="2073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02"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596DA48D-0B62-654B-B9A9-F6C8B6CD6669}" type="datetime10">
              <a:rPr lang="es-ES_tradnl" altLang="es-ES" sz="1400" smtClean="0"/>
              <a:t>14:08</a:t>
            </a:fld>
            <a:endParaRPr lang="en-GB" altLang="es-ES" sz="1400"/>
          </a:p>
        </p:txBody>
      </p:sp>
      <p:pic>
        <p:nvPicPr>
          <p:cNvPr id="132103" name="Marcador de contenido 3"/>
          <p:cNvPicPr>
            <a:picLocks noChangeAspect="1"/>
          </p:cNvPicPr>
          <p:nvPr/>
        </p:nvPicPr>
        <p:blipFill>
          <a:blip r:embed="rId5">
            <a:extLst>
              <a:ext uri="{28A0092B-C50C-407E-A947-70E740481C1C}">
                <a14:useLocalDpi xmlns:a14="http://schemas.microsoft.com/office/drawing/2010/main" val="0"/>
              </a:ext>
            </a:extLst>
          </a:blip>
          <a:srcRect l="5553" t="14287" r="7716" b="4707"/>
          <a:stretch>
            <a:fillRect/>
          </a:stretch>
        </p:blipFill>
        <p:spPr bwMode="auto">
          <a:xfrm>
            <a:off x="1258888" y="1341438"/>
            <a:ext cx="3673475" cy="257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E94A18D-47DA-A044-91BC-9CE0DD3D4D54}"/>
              </a:ext>
            </a:extLst>
          </p:cNvPr>
          <p:cNvSpPr>
            <a:spLocks noGrp="1"/>
          </p:cNvSpPr>
          <p:nvPr>
            <p:ph type="sldNum" sz="quarter" idx="12"/>
          </p:nvPr>
        </p:nvSpPr>
        <p:spPr/>
        <p:txBody>
          <a:bodyPr/>
          <a:lstStyle/>
          <a:p>
            <a:pPr>
              <a:defRPr/>
            </a:pPr>
            <a:fld id="{92C0268C-C029-4760-98E8-5BF4E76A023E}" type="slidenum">
              <a:rPr lang="en-US" smtClean="0"/>
              <a:pPr>
                <a:defRPr/>
              </a:pPr>
              <a:t>78</a:t>
            </a:fld>
            <a:endParaRPr lang="en-US"/>
          </a:p>
        </p:txBody>
      </p:sp>
    </p:spTree>
    <p:extLst>
      <p:ext uri="{BB962C8B-B14F-4D97-AF65-F5344CB8AC3E}">
        <p14:creationId xmlns:p14="http://schemas.microsoft.com/office/powerpoint/2010/main" val="1916694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txBox="1">
            <a:spLocks noChangeArrowheads="1"/>
          </p:cNvSpPr>
          <p:nvPr/>
        </p:nvSpPr>
        <p:spPr bwMode="auto">
          <a:xfrm>
            <a:off x="611188" y="981075"/>
            <a:ext cx="8229600" cy="1143000"/>
          </a:xfrm>
          <a:prstGeom prst="rect">
            <a:avLst/>
          </a:prstGeom>
          <a:noFill/>
          <a:ln>
            <a:noFill/>
          </a:ln>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a:lnSpc>
                <a:spcPct val="90000"/>
              </a:lnSpc>
              <a:spcBef>
                <a:spcPct val="0"/>
              </a:spcBef>
              <a:buFontTx/>
              <a:buNone/>
              <a:defRPr/>
            </a:pPr>
            <a:r>
              <a:rPr lang="en-US" altLang="es-ES" sz="4400" dirty="0">
                <a:solidFill>
                  <a:srgbClr val="0432FF"/>
                </a:solidFill>
                <a:ea typeface="Calibri"/>
                <a:cs typeface="Calibri"/>
              </a:rPr>
              <a:t>Today:</a:t>
            </a:r>
          </a:p>
        </p:txBody>
      </p:sp>
      <p:sp>
        <p:nvSpPr>
          <p:cNvPr id="136195" name="CuadroTexto 2"/>
          <p:cNvSpPr txBox="1">
            <a:spLocks noChangeArrowheads="1"/>
          </p:cNvSpPr>
          <p:nvPr/>
        </p:nvSpPr>
        <p:spPr bwMode="auto">
          <a:xfrm>
            <a:off x="1042988" y="2349500"/>
            <a:ext cx="5696239" cy="2850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514350" indent="-51435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AutoNum type="arabicPeriod"/>
            </a:pPr>
            <a:r>
              <a:rPr lang="ca-ES" altLang="es-ES" sz="2800" dirty="0" err="1"/>
              <a:t>What</a:t>
            </a:r>
            <a:r>
              <a:rPr lang="ca-ES" altLang="es-ES" sz="2800" dirty="0"/>
              <a:t> is Artificial </a:t>
            </a:r>
            <a:r>
              <a:rPr lang="ca-ES" altLang="es-ES" sz="2800" dirty="0" err="1"/>
              <a:t>Vision</a:t>
            </a:r>
            <a:r>
              <a:rPr lang="ca-ES" altLang="es-ES" sz="2800" dirty="0"/>
              <a:t>?</a:t>
            </a:r>
          </a:p>
          <a:p>
            <a:pPr>
              <a:lnSpc>
                <a:spcPct val="90000"/>
              </a:lnSpc>
              <a:buFontTx/>
              <a:buAutoNum type="arabicPeriod"/>
            </a:pPr>
            <a:r>
              <a:rPr lang="ca-ES" altLang="es-ES" sz="2800" dirty="0"/>
              <a:t>A </a:t>
            </a:r>
            <a:r>
              <a:rPr lang="ca-ES" altLang="es-ES" sz="2800" dirty="0" err="1"/>
              <a:t>little</a:t>
            </a:r>
            <a:r>
              <a:rPr lang="ca-ES" altLang="es-ES" sz="2800" dirty="0"/>
              <a:t> bit of </a:t>
            </a:r>
            <a:r>
              <a:rPr lang="ca-ES" altLang="es-ES" sz="2800" dirty="0" err="1"/>
              <a:t>history</a:t>
            </a:r>
            <a:endParaRPr lang="ca-ES" altLang="es-ES" sz="2800" dirty="0"/>
          </a:p>
          <a:p>
            <a:pPr>
              <a:lnSpc>
                <a:spcPct val="90000"/>
              </a:lnSpc>
              <a:buFontTx/>
              <a:buAutoNum type="arabicPeriod"/>
            </a:pPr>
            <a:r>
              <a:rPr lang="ca-ES" altLang="es-ES" sz="2800" dirty="0" err="1"/>
              <a:t>Main</a:t>
            </a:r>
            <a:r>
              <a:rPr lang="ca-ES" altLang="es-ES" sz="2800" dirty="0"/>
              <a:t> </a:t>
            </a:r>
            <a:r>
              <a:rPr lang="ca-ES" altLang="es-ES" sz="2800" dirty="0" err="1"/>
              <a:t>problems</a:t>
            </a:r>
            <a:r>
              <a:rPr lang="ca-ES" altLang="es-ES" sz="2800" dirty="0"/>
              <a:t> of Artificial </a:t>
            </a:r>
            <a:r>
              <a:rPr lang="ca-ES" altLang="es-ES" sz="2800" dirty="0" err="1"/>
              <a:t>Vision</a:t>
            </a:r>
            <a:endParaRPr lang="ca-ES" altLang="es-ES" sz="2800" dirty="0"/>
          </a:p>
          <a:p>
            <a:pPr>
              <a:lnSpc>
                <a:spcPct val="90000"/>
              </a:lnSpc>
              <a:buFontTx/>
              <a:buAutoNum type="arabicPeriod"/>
            </a:pPr>
            <a:r>
              <a:rPr lang="ca-ES" altLang="es-ES" sz="2800" dirty="0" err="1"/>
              <a:t>Difficulties</a:t>
            </a:r>
            <a:r>
              <a:rPr lang="ca-ES" altLang="es-ES" sz="2800" dirty="0"/>
              <a:t> of </a:t>
            </a:r>
            <a:r>
              <a:rPr lang="ca-ES" altLang="es-ES" sz="2800" dirty="0" err="1"/>
              <a:t>the</a:t>
            </a:r>
            <a:r>
              <a:rPr lang="ca-ES" altLang="es-ES" sz="2800" dirty="0"/>
              <a:t> Artificial </a:t>
            </a:r>
            <a:r>
              <a:rPr lang="ca-ES" altLang="es-ES" sz="2800" dirty="0" err="1"/>
              <a:t>Vision</a:t>
            </a:r>
            <a:endParaRPr lang="ca-ES" altLang="es-ES" sz="2800" dirty="0"/>
          </a:p>
          <a:p>
            <a:pPr>
              <a:lnSpc>
                <a:spcPct val="90000"/>
              </a:lnSpc>
              <a:buFontTx/>
              <a:buAutoNum type="arabicPeriod"/>
            </a:pPr>
            <a:r>
              <a:rPr lang="ca-ES" altLang="es-ES" sz="2800" dirty="0"/>
              <a:t>Applications</a:t>
            </a:r>
          </a:p>
          <a:p>
            <a:pPr>
              <a:lnSpc>
                <a:spcPct val="90000"/>
              </a:lnSpc>
              <a:buFontTx/>
              <a:buAutoNum type="arabicPeriod"/>
            </a:pPr>
            <a:r>
              <a:rPr lang="ca-ES" altLang="es-ES" sz="2800" dirty="0" err="1">
                <a:solidFill>
                  <a:srgbClr val="FF0000"/>
                </a:solidFill>
              </a:rPr>
              <a:t>Subject</a:t>
            </a:r>
            <a:r>
              <a:rPr lang="ca-ES" altLang="es-ES" sz="2800" dirty="0">
                <a:solidFill>
                  <a:srgbClr val="FF0000"/>
                </a:solidFill>
              </a:rPr>
              <a:t> </a:t>
            </a:r>
            <a:r>
              <a:rPr lang="ca-ES" altLang="es-ES" sz="2800" dirty="0" err="1">
                <a:solidFill>
                  <a:srgbClr val="FF0000"/>
                </a:solidFill>
              </a:rPr>
              <a:t>organization</a:t>
            </a:r>
            <a:endParaRPr lang="ca-ES" altLang="es-ES" sz="2800" dirty="0">
              <a:solidFill>
                <a:srgbClr val="FF0000"/>
              </a:solidFill>
            </a:endParaRPr>
          </a:p>
        </p:txBody>
      </p:sp>
      <p:sp>
        <p:nvSpPr>
          <p:cNvPr id="2" name="Date Placeholder 1">
            <a:extLst>
              <a:ext uri="{FF2B5EF4-FFF2-40B4-BE49-F238E27FC236}">
                <a16:creationId xmlns:a16="http://schemas.microsoft.com/office/drawing/2014/main" id="{81EFC43A-9554-1B49-BB39-32C2C32CD927}"/>
              </a:ext>
            </a:extLst>
          </p:cNvPr>
          <p:cNvSpPr>
            <a:spLocks noGrp="1"/>
          </p:cNvSpPr>
          <p:nvPr>
            <p:ph type="dt" sz="half" idx="10"/>
          </p:nvPr>
        </p:nvSpPr>
        <p:spPr/>
        <p:txBody>
          <a:bodyPr/>
          <a:lstStyle/>
          <a:p>
            <a:pPr>
              <a:defRPr/>
            </a:pPr>
            <a:fld id="{A351372D-2A84-A04D-8476-F720D4B11D96}" type="datetime10">
              <a:rPr lang="es-ES_tradnl" smtClean="0"/>
              <a:t>14:08</a:t>
            </a:fld>
            <a:endParaRPr lang="en-US" dirty="0"/>
          </a:p>
        </p:txBody>
      </p:sp>
      <p:sp>
        <p:nvSpPr>
          <p:cNvPr id="3" name="Slide Number Placeholder 2">
            <a:extLst>
              <a:ext uri="{FF2B5EF4-FFF2-40B4-BE49-F238E27FC236}">
                <a16:creationId xmlns:a16="http://schemas.microsoft.com/office/drawing/2014/main" id="{222DE203-307B-5844-A951-B2E6DFCAAEDF}"/>
              </a:ext>
            </a:extLst>
          </p:cNvPr>
          <p:cNvSpPr>
            <a:spLocks noGrp="1"/>
          </p:cNvSpPr>
          <p:nvPr>
            <p:ph type="sldNum" sz="quarter" idx="12"/>
          </p:nvPr>
        </p:nvSpPr>
        <p:spPr/>
        <p:txBody>
          <a:bodyPr/>
          <a:lstStyle/>
          <a:p>
            <a:pPr>
              <a:defRPr/>
            </a:pPr>
            <a:fld id="{92C0268C-C029-4760-98E8-5BF4E76A023E}" type="slidenum">
              <a:rPr lang="en-US" smtClean="0"/>
              <a:pPr>
                <a:defRPr/>
              </a:pPr>
              <a:t>79</a:t>
            </a:fld>
            <a:endParaRPr lang="en-US"/>
          </a:p>
        </p:txBody>
      </p:sp>
    </p:spTree>
    <p:extLst>
      <p:ext uri="{BB962C8B-B14F-4D97-AF65-F5344CB8AC3E}">
        <p14:creationId xmlns:p14="http://schemas.microsoft.com/office/powerpoint/2010/main" val="152073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lnSpc>
                <a:spcPct val="90000"/>
              </a:lnSpc>
              <a:defRPr/>
            </a:pPr>
            <a:r>
              <a:rPr lang="ca-ES" altLang="es-ES" b="1" dirty="0" err="1">
                <a:solidFill>
                  <a:srgbClr val="0432FF"/>
                </a:solidFill>
                <a:latin typeface="Calibri" panose="020F0502020204030204" pitchFamily="34" charset="0"/>
                <a:cs typeface="Calibri"/>
              </a:rPr>
              <a:t>What</a:t>
            </a:r>
            <a:r>
              <a:rPr lang="ca-ES" altLang="es-ES" b="1" dirty="0">
                <a:solidFill>
                  <a:srgbClr val="0432FF"/>
                </a:solidFill>
                <a:latin typeface="Calibri" panose="020F0502020204030204" pitchFamily="34" charset="0"/>
                <a:cs typeface="Calibri"/>
              </a:rPr>
              <a:t> is </a:t>
            </a:r>
            <a:r>
              <a:rPr lang="ca-ES" altLang="es-ES" b="1" dirty="0">
                <a:solidFill>
                  <a:srgbClr val="0432FF"/>
                </a:solidFill>
                <a:latin typeface="Calibri" panose="020F0502020204030204" pitchFamily="34" charset="0"/>
                <a:cs typeface="Calibri"/>
                <a:hlinkClick r:id="rId3"/>
              </a:rPr>
              <a:t>Artificial </a:t>
            </a:r>
            <a:r>
              <a:rPr lang="ca-ES" altLang="es-ES" b="1" dirty="0" err="1">
                <a:solidFill>
                  <a:srgbClr val="0432FF"/>
                </a:solidFill>
                <a:latin typeface="Calibri" panose="020F0502020204030204" pitchFamily="34" charset="0"/>
                <a:cs typeface="Calibri"/>
                <a:hlinkClick r:id="rId3"/>
              </a:rPr>
              <a:t>vision</a:t>
            </a:r>
            <a:r>
              <a:rPr lang="ca-ES" altLang="es-ES" b="1" dirty="0">
                <a:solidFill>
                  <a:srgbClr val="0432FF"/>
                </a:solidFill>
                <a:latin typeface="Calibri" panose="020F0502020204030204" pitchFamily="34" charset="0"/>
                <a:cs typeface="Calibri"/>
              </a:rPr>
              <a:t>?</a:t>
            </a:r>
          </a:p>
        </p:txBody>
      </p:sp>
      <p:pic>
        <p:nvPicPr>
          <p:cNvPr id="16387" name="Picture 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1773238"/>
            <a:ext cx="2427287" cy="3481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8" name="Text Box 5"/>
          <p:cNvSpPr txBox="1">
            <a:spLocks noChangeArrowheads="1"/>
          </p:cNvSpPr>
          <p:nvPr/>
        </p:nvSpPr>
        <p:spPr bwMode="auto">
          <a:xfrm>
            <a:off x="6372225" y="5157788"/>
            <a:ext cx="172720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FontTx/>
              <a:buNone/>
            </a:pPr>
            <a:r>
              <a:rPr lang="en-US" altLang="es-ES" sz="1600" i="1"/>
              <a:t>Terminator 2</a:t>
            </a:r>
            <a:endParaRPr lang="en-US" altLang="es-ES" sz="1600"/>
          </a:p>
        </p:txBody>
      </p:sp>
      <p:sp>
        <p:nvSpPr>
          <p:cNvPr id="16389" name="Rectángulo 1"/>
          <p:cNvSpPr>
            <a:spLocks noChangeArrowheads="1"/>
          </p:cNvSpPr>
          <p:nvPr/>
        </p:nvSpPr>
        <p:spPr bwMode="auto">
          <a:xfrm>
            <a:off x="323850" y="1557338"/>
            <a:ext cx="5400675" cy="44012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r>
              <a:rPr lang="es-ES" altLang="es-ES" sz="2000" b="1" dirty="0" err="1"/>
              <a:t>Computer</a:t>
            </a:r>
            <a:r>
              <a:rPr lang="es-ES" altLang="es-ES" sz="2000" b="1" dirty="0"/>
              <a:t> </a:t>
            </a:r>
            <a:r>
              <a:rPr lang="es-ES" altLang="es-ES" sz="2000" b="1" dirty="0" err="1"/>
              <a:t>vision</a:t>
            </a:r>
            <a:r>
              <a:rPr lang="es-ES" altLang="es-ES" sz="2000" b="1" dirty="0"/>
              <a:t> </a:t>
            </a:r>
            <a:r>
              <a:rPr lang="es-ES" altLang="es-ES" sz="2000" dirty="0" err="1"/>
              <a:t>is</a:t>
            </a:r>
            <a:r>
              <a:rPr lang="es-ES" altLang="es-ES" sz="2000" dirty="0"/>
              <a:t> </a:t>
            </a:r>
            <a:r>
              <a:rPr lang="es-ES" altLang="es-ES" sz="2000" dirty="0" err="1"/>
              <a:t>part</a:t>
            </a:r>
            <a:r>
              <a:rPr lang="es-ES" altLang="es-ES" sz="2000" dirty="0"/>
              <a:t> of Artificial </a:t>
            </a:r>
            <a:r>
              <a:rPr lang="es-ES" altLang="es-ES" sz="2000" dirty="0" err="1"/>
              <a:t>Intelligence</a:t>
            </a:r>
            <a:r>
              <a:rPr lang="es-ES" altLang="es-ES" sz="2000" dirty="0"/>
              <a:t>.</a:t>
            </a:r>
          </a:p>
          <a:p>
            <a:pPr>
              <a:spcBef>
                <a:spcPct val="0"/>
              </a:spcBef>
              <a:buFontTx/>
              <a:buNone/>
            </a:pPr>
            <a:endParaRPr lang="es-ES" altLang="es-ES" sz="2000" dirty="0"/>
          </a:p>
          <a:p>
            <a:pPr>
              <a:spcBef>
                <a:spcPct val="0"/>
              </a:spcBef>
              <a:buFontTx/>
              <a:buNone/>
            </a:pPr>
            <a:endParaRPr lang="es-ES" altLang="es-ES" sz="2000" dirty="0"/>
          </a:p>
          <a:p>
            <a:pPr>
              <a:spcBef>
                <a:spcPct val="0"/>
              </a:spcBef>
              <a:buFontTx/>
              <a:buNone/>
            </a:pPr>
            <a:r>
              <a:rPr lang="es-ES" altLang="es-ES" sz="2000" b="0" dirty="0" err="1"/>
              <a:t>It</a:t>
            </a:r>
            <a:r>
              <a:rPr lang="es-ES" altLang="es-ES" sz="2000" b="0" dirty="0"/>
              <a:t> </a:t>
            </a:r>
            <a:r>
              <a:rPr lang="es-ES" altLang="es-ES" sz="2000" b="0" dirty="0" err="1"/>
              <a:t>concerns</a:t>
            </a:r>
            <a:r>
              <a:rPr lang="es-ES" altLang="es-ES" sz="2000" b="0" dirty="0"/>
              <a:t> </a:t>
            </a:r>
            <a:r>
              <a:rPr lang="es-ES" altLang="es-ES" sz="2000" b="0" dirty="0" err="1"/>
              <a:t>with</a:t>
            </a:r>
            <a:r>
              <a:rPr lang="es-ES" altLang="es-ES" sz="2000" b="0" dirty="0"/>
              <a:t> </a:t>
            </a:r>
            <a:r>
              <a:rPr lang="es-ES" altLang="es-ES" sz="2000" dirty="0" err="1"/>
              <a:t>modeling</a:t>
            </a:r>
            <a:r>
              <a:rPr lang="es-ES" altLang="es-ES" sz="2000" dirty="0"/>
              <a:t> and </a:t>
            </a:r>
            <a:r>
              <a:rPr lang="es-ES" altLang="es-ES" sz="2000" dirty="0" err="1"/>
              <a:t>replicating</a:t>
            </a:r>
            <a:r>
              <a:rPr lang="es-ES" altLang="es-ES" sz="2000" dirty="0"/>
              <a:t> human </a:t>
            </a:r>
            <a:r>
              <a:rPr lang="es-ES" altLang="es-ES" sz="2000" dirty="0" err="1"/>
              <a:t>vision</a:t>
            </a:r>
            <a:r>
              <a:rPr lang="es-ES" altLang="es-ES" sz="2000" dirty="0"/>
              <a:t> </a:t>
            </a:r>
            <a:r>
              <a:rPr lang="es-ES" altLang="es-ES" sz="2000" b="0" dirty="0" err="1"/>
              <a:t>using</a:t>
            </a:r>
            <a:r>
              <a:rPr lang="es-ES" altLang="es-ES" sz="2000" b="0" dirty="0"/>
              <a:t> </a:t>
            </a:r>
            <a:r>
              <a:rPr lang="es-ES" altLang="es-ES" sz="2000" b="0" dirty="0" err="1"/>
              <a:t>computer</a:t>
            </a:r>
            <a:r>
              <a:rPr lang="es-ES" altLang="es-ES" sz="2000" b="0" dirty="0"/>
              <a:t> software and hardware. </a:t>
            </a:r>
          </a:p>
          <a:p>
            <a:pPr>
              <a:spcBef>
                <a:spcPct val="0"/>
              </a:spcBef>
              <a:buFontTx/>
              <a:buNone/>
            </a:pPr>
            <a:endParaRPr lang="es-ES" altLang="es-ES" sz="2000" b="0" dirty="0"/>
          </a:p>
          <a:p>
            <a:pPr>
              <a:spcBef>
                <a:spcPct val="0"/>
              </a:spcBef>
              <a:buFontTx/>
              <a:buNone/>
            </a:pPr>
            <a:endParaRPr lang="es-ES" altLang="es-ES" sz="2000" b="0" dirty="0"/>
          </a:p>
          <a:p>
            <a:pPr>
              <a:spcBef>
                <a:spcPct val="0"/>
              </a:spcBef>
              <a:buFontTx/>
              <a:buNone/>
            </a:pPr>
            <a:r>
              <a:rPr lang="es-ES" altLang="es-ES" sz="2000" b="0" dirty="0" err="1"/>
              <a:t>Formally</a:t>
            </a:r>
            <a:r>
              <a:rPr lang="es-ES" altLang="es-ES" sz="2000" b="0" dirty="0"/>
              <a:t>, </a:t>
            </a:r>
            <a:r>
              <a:rPr lang="es-ES" altLang="es-ES" sz="2000" b="0" dirty="0" err="1"/>
              <a:t>computer</a:t>
            </a:r>
            <a:r>
              <a:rPr lang="es-ES" altLang="es-ES" sz="2000" b="0" dirty="0"/>
              <a:t> </a:t>
            </a:r>
            <a:r>
              <a:rPr lang="es-ES" altLang="es-ES" sz="2000" b="0" dirty="0" err="1"/>
              <a:t>vision</a:t>
            </a:r>
            <a:r>
              <a:rPr lang="es-ES" altLang="es-ES" sz="2000" b="0" dirty="0"/>
              <a:t> </a:t>
            </a:r>
            <a:r>
              <a:rPr lang="es-ES" altLang="es-ES" sz="2000" b="0" dirty="0" err="1"/>
              <a:t>is</a:t>
            </a:r>
            <a:r>
              <a:rPr lang="es-ES" altLang="es-ES" sz="2000" b="0" dirty="0"/>
              <a:t> a discipline </a:t>
            </a:r>
            <a:r>
              <a:rPr lang="es-ES" altLang="es-ES" sz="2000" b="0" dirty="0" err="1"/>
              <a:t>that</a:t>
            </a:r>
            <a:r>
              <a:rPr lang="es-ES" altLang="es-ES" sz="2000" b="0" dirty="0"/>
              <a:t> </a:t>
            </a:r>
            <a:r>
              <a:rPr lang="es-ES" altLang="es-ES" sz="2000" b="0" dirty="0" err="1"/>
              <a:t>studies</a:t>
            </a:r>
            <a:r>
              <a:rPr lang="es-ES" altLang="es-ES" sz="2000" b="0" dirty="0"/>
              <a:t>:</a:t>
            </a:r>
          </a:p>
          <a:p>
            <a:pPr>
              <a:spcBef>
                <a:spcPct val="0"/>
              </a:spcBef>
            </a:pPr>
            <a:r>
              <a:rPr lang="es-ES" altLang="es-ES" sz="2000" b="0" dirty="0"/>
              <a:t> </a:t>
            </a:r>
            <a:r>
              <a:rPr lang="es-ES" altLang="es-ES" sz="2000" b="0" dirty="0" err="1"/>
              <a:t>how</a:t>
            </a:r>
            <a:r>
              <a:rPr lang="es-ES" altLang="es-ES" sz="2000" b="0" dirty="0"/>
              <a:t> to </a:t>
            </a:r>
            <a:r>
              <a:rPr lang="es-ES" altLang="es-ES" sz="2000" dirty="0" err="1"/>
              <a:t>perceive</a:t>
            </a:r>
            <a:r>
              <a:rPr lang="es-ES" altLang="es-ES" sz="2000" dirty="0"/>
              <a:t> i.e. </a:t>
            </a:r>
            <a:r>
              <a:rPr lang="es-ES" altLang="es-ES" sz="2000" dirty="0" err="1"/>
              <a:t>analyze</a:t>
            </a:r>
            <a:r>
              <a:rPr lang="es-ES" altLang="es-ES" sz="2000" dirty="0"/>
              <a:t>, </a:t>
            </a:r>
            <a:r>
              <a:rPr lang="es-ES" altLang="es-ES" sz="2000" dirty="0" err="1"/>
              <a:t>reconstruct</a:t>
            </a:r>
            <a:r>
              <a:rPr lang="es-ES" altLang="es-ES" sz="2000" dirty="0"/>
              <a:t> and </a:t>
            </a:r>
            <a:r>
              <a:rPr lang="es-ES" altLang="es-ES" sz="2000" dirty="0" err="1"/>
              <a:t>understand</a:t>
            </a:r>
            <a:r>
              <a:rPr lang="es-ES" altLang="es-ES" sz="2000" b="0" dirty="0"/>
              <a:t> </a:t>
            </a:r>
          </a:p>
          <a:p>
            <a:pPr>
              <a:spcBef>
                <a:spcPct val="0"/>
              </a:spcBef>
            </a:pPr>
            <a:r>
              <a:rPr lang="es-ES" altLang="es-ES" sz="2000" b="0" dirty="0"/>
              <a:t>a </a:t>
            </a:r>
            <a:r>
              <a:rPr lang="es-ES" altLang="es-ES" sz="2000" dirty="0"/>
              <a:t>3D/4D </a:t>
            </a:r>
            <a:r>
              <a:rPr lang="es-ES" altLang="es-ES" sz="2000" dirty="0" err="1"/>
              <a:t>scene</a:t>
            </a:r>
            <a:r>
              <a:rPr lang="es-ES" altLang="es-ES" sz="2000" dirty="0"/>
              <a:t> </a:t>
            </a:r>
            <a:r>
              <a:rPr lang="es-ES" altLang="es-ES" sz="2000" b="0" dirty="0" err="1"/>
              <a:t>from</a:t>
            </a:r>
            <a:r>
              <a:rPr lang="es-ES" altLang="es-ES" sz="2000" b="0" dirty="0"/>
              <a:t> </a:t>
            </a:r>
            <a:r>
              <a:rPr lang="es-ES" altLang="es-ES" sz="2000" b="0" dirty="0" err="1"/>
              <a:t>its</a:t>
            </a:r>
            <a:r>
              <a:rPr lang="es-ES" altLang="es-ES" sz="2000" b="0" dirty="0"/>
              <a:t> 2D </a:t>
            </a:r>
            <a:r>
              <a:rPr lang="es-ES" altLang="es-ES" sz="2000" b="0" dirty="0" err="1"/>
              <a:t>images</a:t>
            </a:r>
            <a:r>
              <a:rPr lang="es-ES" altLang="es-ES" sz="2000" b="0" dirty="0"/>
              <a:t> </a:t>
            </a:r>
            <a:r>
              <a:rPr lang="es-ES" altLang="es-ES" sz="2000" b="0" dirty="0" err="1"/>
              <a:t>or</a:t>
            </a:r>
            <a:r>
              <a:rPr lang="es-ES" altLang="es-ES" sz="2000" b="0" dirty="0"/>
              <a:t> videos </a:t>
            </a:r>
          </a:p>
          <a:p>
            <a:pPr>
              <a:spcBef>
                <a:spcPct val="0"/>
              </a:spcBef>
            </a:pPr>
            <a:r>
              <a:rPr lang="es-ES" altLang="es-ES" sz="2000" b="0" dirty="0"/>
              <a:t>in </a:t>
            </a:r>
            <a:r>
              <a:rPr lang="es-ES" altLang="es-ES" sz="2000" b="0" dirty="0" err="1"/>
              <a:t>terms</a:t>
            </a:r>
            <a:r>
              <a:rPr lang="es-ES" altLang="es-ES" sz="2000" b="0" dirty="0"/>
              <a:t> of </a:t>
            </a:r>
            <a:r>
              <a:rPr lang="es-ES" altLang="es-ES" sz="2000" b="0" dirty="0" err="1"/>
              <a:t>the</a:t>
            </a:r>
            <a:r>
              <a:rPr lang="es-ES" altLang="es-ES" sz="2000" b="0" dirty="0"/>
              <a:t> </a:t>
            </a:r>
            <a:r>
              <a:rPr lang="es-ES" altLang="es-ES" sz="2000" dirty="0" err="1"/>
              <a:t>properties</a:t>
            </a:r>
            <a:r>
              <a:rPr lang="es-ES" altLang="es-ES" sz="2000" dirty="0"/>
              <a:t> of </a:t>
            </a:r>
            <a:r>
              <a:rPr lang="es-ES" altLang="es-ES" sz="2000" dirty="0" err="1"/>
              <a:t>the</a:t>
            </a:r>
            <a:r>
              <a:rPr lang="es-ES" altLang="es-ES" sz="2000" dirty="0"/>
              <a:t> </a:t>
            </a:r>
            <a:r>
              <a:rPr lang="es-ES" altLang="es-ES" sz="2000" dirty="0" err="1"/>
              <a:t>structures</a:t>
            </a:r>
            <a:r>
              <a:rPr lang="es-ES" altLang="es-ES" sz="2000" dirty="0"/>
              <a:t> and </a:t>
            </a:r>
            <a:r>
              <a:rPr lang="es-ES" altLang="es-ES" sz="2000" dirty="0" err="1"/>
              <a:t>phenomen</a:t>
            </a:r>
            <a:r>
              <a:rPr lang="es-ES" altLang="es-ES" sz="2000" b="0" dirty="0" err="1"/>
              <a:t>a</a:t>
            </a:r>
            <a:r>
              <a:rPr lang="es-ES" altLang="es-ES" sz="2000" b="0" dirty="0"/>
              <a:t> </a:t>
            </a:r>
            <a:r>
              <a:rPr lang="es-ES" altLang="es-ES" sz="2000" b="0" dirty="0" err="1"/>
              <a:t>present</a:t>
            </a:r>
            <a:r>
              <a:rPr lang="es-ES" altLang="es-ES" sz="2000" b="0" dirty="0"/>
              <a:t> in </a:t>
            </a:r>
            <a:r>
              <a:rPr lang="es-ES" altLang="es-ES" sz="2000" b="0" dirty="0" err="1"/>
              <a:t>the</a:t>
            </a:r>
            <a:r>
              <a:rPr lang="es-ES" altLang="es-ES" sz="2000" b="0" dirty="0"/>
              <a:t> </a:t>
            </a:r>
            <a:r>
              <a:rPr lang="es-ES" altLang="es-ES" sz="2000" b="0" dirty="0" err="1"/>
              <a:t>scene</a:t>
            </a:r>
            <a:r>
              <a:rPr lang="es-ES" altLang="es-ES" sz="2000" b="0" dirty="0"/>
              <a:t>.</a:t>
            </a:r>
          </a:p>
        </p:txBody>
      </p:sp>
      <p:sp>
        <p:nvSpPr>
          <p:cNvPr id="16390" name="Marcador de fecha 2"/>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D2C1D067-EFD0-D242-9054-EE0275D9FB26}"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1FF01D8F-1985-6341-B256-705CA681EDC2}"/>
              </a:ext>
            </a:extLst>
          </p:cNvPr>
          <p:cNvSpPr>
            <a:spLocks noGrp="1"/>
          </p:cNvSpPr>
          <p:nvPr>
            <p:ph type="sldNum" sz="quarter" idx="12"/>
          </p:nvPr>
        </p:nvSpPr>
        <p:spPr/>
        <p:txBody>
          <a:bodyPr/>
          <a:lstStyle/>
          <a:p>
            <a:pPr>
              <a:defRPr/>
            </a:pPr>
            <a:fld id="{92C0268C-C029-4760-98E8-5BF4E76A023E}" type="slidenum">
              <a:rPr lang="en-US" smtClean="0"/>
              <a:pPr>
                <a:defRPr/>
              </a:pPr>
              <a:t>8</a:t>
            </a:fld>
            <a:endParaRPr lang="en-US"/>
          </a:p>
        </p:txBody>
      </p:sp>
    </p:spTree>
    <p:extLst>
      <p:ext uri="{BB962C8B-B14F-4D97-AF65-F5344CB8AC3E}">
        <p14:creationId xmlns:p14="http://schemas.microsoft.com/office/powerpoint/2010/main" val="2007041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457200" y="414338"/>
            <a:ext cx="8229600" cy="1143000"/>
          </a:xfrm>
        </p:spPr>
        <p:txBody>
          <a:bodyPr>
            <a:normAutofit/>
          </a:bodyPr>
          <a:lstStyle/>
          <a:p>
            <a:pPr>
              <a:lnSpc>
                <a:spcPct val="90000"/>
              </a:lnSpc>
              <a:defRPr/>
            </a:pPr>
            <a:r>
              <a:rPr lang="en-US" altLang="es-ES" sz="4400" b="1" dirty="0">
                <a:solidFill>
                  <a:srgbClr val="0432FF"/>
                </a:solidFill>
                <a:latin typeface="Calibri" panose="020F0502020204030204" pitchFamily="34" charset="0"/>
                <a:cs typeface="Calibri"/>
              </a:rPr>
              <a:t>In this subject we will:</a:t>
            </a:r>
          </a:p>
        </p:txBody>
      </p:sp>
      <p:pic>
        <p:nvPicPr>
          <p:cNvPr id="138243"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349500"/>
            <a:ext cx="5073650" cy="284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244"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730C0AC6-2420-7440-9C79-A4A5D28D9147}"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8F252A0A-AA4E-5546-9A63-F023D9552F92}"/>
              </a:ext>
            </a:extLst>
          </p:cNvPr>
          <p:cNvSpPr>
            <a:spLocks noGrp="1"/>
          </p:cNvSpPr>
          <p:nvPr>
            <p:ph type="sldNum" sz="quarter" idx="12"/>
          </p:nvPr>
        </p:nvSpPr>
        <p:spPr/>
        <p:txBody>
          <a:bodyPr/>
          <a:lstStyle/>
          <a:p>
            <a:pPr>
              <a:defRPr/>
            </a:pPr>
            <a:fld id="{92C0268C-C029-4760-98E8-5BF4E76A023E}" type="slidenum">
              <a:rPr lang="en-US" smtClean="0"/>
              <a:pPr>
                <a:defRPr/>
              </a:pPr>
              <a:t>80</a:t>
            </a:fld>
            <a:endParaRPr lang="en-US"/>
          </a:p>
        </p:txBody>
      </p:sp>
    </p:spTree>
    <p:extLst>
      <p:ext uri="{BB962C8B-B14F-4D97-AF65-F5344CB8AC3E}">
        <p14:creationId xmlns:p14="http://schemas.microsoft.com/office/powerpoint/2010/main" val="19582947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682625" y="981075"/>
            <a:ext cx="7553325" cy="5324475"/>
          </a:xfrm>
          <a:prstGeom prst="rect">
            <a:avLst/>
          </a:prstGeom>
          <a:solidFill>
            <a:schemeClr val="accent6">
              <a:lumMod val="20000"/>
              <a:lumOff val="80000"/>
            </a:schemeClr>
          </a:solidFill>
          <a:ln w="9525">
            <a:noFill/>
            <a:miter lim="800000"/>
            <a:headEnd/>
            <a:tailEnd/>
          </a:ln>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defRPr/>
            </a:pPr>
            <a:endParaRPr lang="ca-ES" altLang="es-ES" sz="1600" dirty="0">
              <a:solidFill>
                <a:srgbClr val="008000"/>
              </a:solidFill>
            </a:endParaRPr>
          </a:p>
          <a:p>
            <a:pPr eaLnBrk="1" hangingPunct="1">
              <a:spcBef>
                <a:spcPct val="0"/>
              </a:spcBef>
              <a:buFontTx/>
              <a:buNone/>
              <a:defRPr/>
            </a:pPr>
            <a:r>
              <a:rPr lang="en-US" altLang="es-ES" sz="1800" b="1" dirty="0">
                <a:solidFill>
                  <a:srgbClr val="003399"/>
                </a:solidFill>
              </a:rPr>
              <a:t>Presentation and introduction </a:t>
            </a:r>
          </a:p>
          <a:p>
            <a:pPr eaLnBrk="1" hangingPunct="1">
              <a:spcBef>
                <a:spcPct val="0"/>
              </a:spcBef>
              <a:defRPr/>
            </a:pPr>
            <a:r>
              <a:rPr lang="en-US" altLang="es-ES" sz="1800" b="0" dirty="0">
                <a:solidFill>
                  <a:srgbClr val="003399"/>
                </a:solidFill>
              </a:rPr>
              <a:t>The subject. What is Computer Vision? </a:t>
            </a:r>
          </a:p>
          <a:p>
            <a:pPr eaLnBrk="1" hangingPunct="1">
              <a:spcBef>
                <a:spcPct val="0"/>
              </a:spcBef>
              <a:buFontTx/>
              <a:buNone/>
              <a:defRPr/>
            </a:pPr>
            <a:endParaRPr lang="en-US" altLang="es-ES" sz="1800" b="1" dirty="0">
              <a:solidFill>
                <a:srgbClr val="003399"/>
              </a:solidFill>
            </a:endParaRPr>
          </a:p>
          <a:p>
            <a:pPr eaLnBrk="1" hangingPunct="1">
              <a:spcBef>
                <a:spcPct val="0"/>
              </a:spcBef>
              <a:buFontTx/>
              <a:buNone/>
              <a:defRPr/>
            </a:pPr>
            <a:r>
              <a:rPr lang="en-US" altLang="es-ES" sz="1800" b="1" dirty="0">
                <a:solidFill>
                  <a:srgbClr val="003399"/>
                </a:solidFill>
              </a:rPr>
              <a:t>Features detection</a:t>
            </a:r>
          </a:p>
          <a:p>
            <a:pPr eaLnBrk="1" hangingPunct="1">
              <a:spcBef>
                <a:spcPct val="0"/>
              </a:spcBef>
              <a:defRPr/>
            </a:pPr>
            <a:r>
              <a:rPr lang="en-US" altLang="es-ES" sz="1800" b="0" dirty="0">
                <a:solidFill>
                  <a:srgbClr val="003399"/>
                </a:solidFill>
              </a:rPr>
              <a:t>Edge detection. Differential operators. Discrete approximations. Discontinuities. </a:t>
            </a:r>
          </a:p>
          <a:p>
            <a:pPr eaLnBrk="1" hangingPunct="1">
              <a:spcBef>
                <a:spcPct val="0"/>
              </a:spcBef>
              <a:defRPr/>
            </a:pPr>
            <a:r>
              <a:rPr lang="en-US" altLang="es-ES" sz="1800" b="0" dirty="0">
                <a:solidFill>
                  <a:srgbClr val="003399"/>
                </a:solidFill>
              </a:rPr>
              <a:t>Detection and localization of contours. Differential operators. Structure of the image. </a:t>
            </a:r>
          </a:p>
          <a:p>
            <a:pPr eaLnBrk="1" hangingPunct="1">
              <a:spcBef>
                <a:spcPct val="0"/>
              </a:spcBef>
              <a:defRPr/>
            </a:pPr>
            <a:r>
              <a:rPr lang="en-US" altLang="es-ES" sz="1800" b="0" dirty="0">
                <a:solidFill>
                  <a:srgbClr val="003399"/>
                </a:solidFill>
              </a:rPr>
              <a:t>Visual characteristics (HOG, Harris, SIFT), etc. </a:t>
            </a:r>
          </a:p>
          <a:p>
            <a:pPr eaLnBrk="1" hangingPunct="1">
              <a:spcBef>
                <a:spcPct val="0"/>
              </a:spcBef>
              <a:buFontTx/>
              <a:buNone/>
              <a:defRPr/>
            </a:pPr>
            <a:endParaRPr lang="en-US" altLang="es-ES" sz="1800" b="1" dirty="0">
              <a:solidFill>
                <a:srgbClr val="003399"/>
              </a:solidFill>
            </a:endParaRPr>
          </a:p>
          <a:p>
            <a:pPr eaLnBrk="1" hangingPunct="1">
              <a:spcBef>
                <a:spcPct val="0"/>
              </a:spcBef>
              <a:buFontTx/>
              <a:buNone/>
              <a:defRPr/>
            </a:pPr>
            <a:r>
              <a:rPr lang="en-US" altLang="es-ES" sz="1800" b="1" dirty="0">
                <a:solidFill>
                  <a:srgbClr val="003399"/>
                </a:solidFill>
              </a:rPr>
              <a:t>Shape</a:t>
            </a:r>
          </a:p>
          <a:p>
            <a:pPr eaLnBrk="1" hangingPunct="1">
              <a:spcBef>
                <a:spcPct val="0"/>
              </a:spcBef>
              <a:defRPr/>
            </a:pPr>
            <a:r>
              <a:rPr lang="en-US" altLang="es-ES" sz="1800" b="1" dirty="0">
                <a:solidFill>
                  <a:srgbClr val="003399"/>
                </a:solidFill>
              </a:rPr>
              <a:t> </a:t>
            </a:r>
            <a:r>
              <a:rPr lang="en-US" altLang="es-ES" sz="1800" b="0" dirty="0">
                <a:solidFill>
                  <a:srgbClr val="003399"/>
                </a:solidFill>
              </a:rPr>
              <a:t>Contours and Segmentation </a:t>
            </a:r>
          </a:p>
          <a:p>
            <a:pPr eaLnBrk="1" hangingPunct="1">
              <a:spcBef>
                <a:spcPct val="0"/>
              </a:spcBef>
              <a:defRPr/>
            </a:pPr>
            <a:r>
              <a:rPr lang="en-US" altLang="es-ES" sz="1800" b="0" dirty="0">
                <a:solidFill>
                  <a:srgbClr val="003399"/>
                </a:solidFill>
              </a:rPr>
              <a:t>Texture analysis and image retrieval.</a:t>
            </a:r>
          </a:p>
          <a:p>
            <a:pPr eaLnBrk="1" hangingPunct="1">
              <a:spcBef>
                <a:spcPct val="0"/>
              </a:spcBef>
              <a:buFontTx/>
              <a:buNone/>
              <a:defRPr/>
            </a:pPr>
            <a:endParaRPr lang="en-US" altLang="es-ES" sz="1800" b="1" dirty="0">
              <a:solidFill>
                <a:srgbClr val="003399"/>
              </a:solidFill>
            </a:endParaRPr>
          </a:p>
          <a:p>
            <a:pPr eaLnBrk="1" hangingPunct="1">
              <a:spcBef>
                <a:spcPct val="0"/>
              </a:spcBef>
              <a:buFontTx/>
              <a:buNone/>
              <a:defRPr/>
            </a:pPr>
            <a:r>
              <a:rPr lang="en-US" altLang="es-ES" sz="1800" b="1" dirty="0">
                <a:solidFill>
                  <a:srgbClr val="003399"/>
                </a:solidFill>
              </a:rPr>
              <a:t>Recognition</a:t>
            </a:r>
          </a:p>
          <a:p>
            <a:pPr eaLnBrk="1" hangingPunct="1">
              <a:spcBef>
                <a:spcPct val="0"/>
              </a:spcBef>
              <a:defRPr/>
            </a:pPr>
            <a:r>
              <a:rPr lang="en-US" altLang="es-ES" sz="1800" b="1" dirty="0">
                <a:solidFill>
                  <a:srgbClr val="003399"/>
                </a:solidFill>
              </a:rPr>
              <a:t> </a:t>
            </a:r>
            <a:r>
              <a:rPr lang="en-US" altLang="es-ES" sz="1800" b="0" dirty="0">
                <a:solidFill>
                  <a:srgbClr val="003399"/>
                </a:solidFill>
              </a:rPr>
              <a:t>Object detection. </a:t>
            </a:r>
          </a:p>
          <a:p>
            <a:pPr eaLnBrk="1" hangingPunct="1">
              <a:spcBef>
                <a:spcPct val="0"/>
              </a:spcBef>
              <a:defRPr/>
            </a:pPr>
            <a:r>
              <a:rPr lang="en-US" altLang="es-ES" sz="1800" b="0" dirty="0">
                <a:solidFill>
                  <a:srgbClr val="003399"/>
                </a:solidFill>
              </a:rPr>
              <a:t> Recognition based on appearance. Face recognition.</a:t>
            </a:r>
          </a:p>
          <a:p>
            <a:pPr eaLnBrk="1" hangingPunct="1">
              <a:spcBef>
                <a:spcPct val="0"/>
              </a:spcBef>
              <a:defRPr/>
            </a:pPr>
            <a:r>
              <a:rPr lang="en-US" altLang="es-ES" sz="1800" b="0" dirty="0">
                <a:solidFill>
                  <a:srgbClr val="003399"/>
                </a:solidFill>
              </a:rPr>
              <a:t> Convolutional Neural Networks</a:t>
            </a:r>
            <a:endParaRPr lang="ca-ES" altLang="es-ES" sz="1800" b="0" dirty="0"/>
          </a:p>
        </p:txBody>
      </p:sp>
      <p:sp>
        <p:nvSpPr>
          <p:cNvPr id="194563" name="Text Box 4"/>
          <p:cNvSpPr txBox="1">
            <a:spLocks noChangeArrowheads="1"/>
          </p:cNvSpPr>
          <p:nvPr/>
        </p:nvSpPr>
        <p:spPr bwMode="auto">
          <a:xfrm>
            <a:off x="3025732" y="333375"/>
            <a:ext cx="3843424" cy="701731"/>
          </a:xfrm>
          <a:prstGeom prst="rect">
            <a:avLst/>
          </a:prstGeom>
          <a:noFill/>
          <a:ln>
            <a:noFill/>
          </a:ln>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Arial" panose="020B0604020202020204" pitchFamily="34" charset="0"/>
              </a:defRPr>
            </a:lvl9pPr>
          </a:lstStyle>
          <a:p>
            <a:pPr algn="ctr" eaLnBrk="1" hangingPunct="1">
              <a:lnSpc>
                <a:spcPct val="90000"/>
              </a:lnSpc>
              <a:spcBef>
                <a:spcPct val="0"/>
              </a:spcBef>
              <a:buNone/>
              <a:defRPr/>
            </a:pPr>
            <a:r>
              <a:rPr lang="en-GB" altLang="es-ES" sz="4400" dirty="0">
                <a:solidFill>
                  <a:srgbClr val="0432FF"/>
                </a:solidFill>
                <a:cs typeface="Calibri"/>
              </a:rPr>
              <a:t>Subject</a:t>
            </a:r>
            <a:r>
              <a:rPr lang="ca-ES" altLang="es-ES" sz="4400" dirty="0">
                <a:solidFill>
                  <a:srgbClr val="0432FF"/>
                </a:solidFill>
                <a:cs typeface="Calibri"/>
              </a:rPr>
              <a:t> content</a:t>
            </a:r>
          </a:p>
        </p:txBody>
      </p:sp>
      <p:sp>
        <p:nvSpPr>
          <p:cNvPr id="2" name="Date Placeholder 1">
            <a:extLst>
              <a:ext uri="{FF2B5EF4-FFF2-40B4-BE49-F238E27FC236}">
                <a16:creationId xmlns:a16="http://schemas.microsoft.com/office/drawing/2014/main" id="{BF2CEAFE-AE11-D640-B772-4FCC6C7455D7}"/>
              </a:ext>
            </a:extLst>
          </p:cNvPr>
          <p:cNvSpPr>
            <a:spLocks noGrp="1"/>
          </p:cNvSpPr>
          <p:nvPr>
            <p:ph type="dt" sz="half" idx="10"/>
          </p:nvPr>
        </p:nvSpPr>
        <p:spPr/>
        <p:txBody>
          <a:bodyPr/>
          <a:lstStyle/>
          <a:p>
            <a:pPr>
              <a:defRPr/>
            </a:pPr>
            <a:fld id="{F5C689FF-9ECF-0147-8A87-22DFF643C7FE}" type="datetime10">
              <a:rPr lang="es-ES_tradnl" smtClean="0"/>
              <a:t>14:08</a:t>
            </a:fld>
            <a:endParaRPr lang="en-US" dirty="0"/>
          </a:p>
        </p:txBody>
      </p:sp>
      <p:sp>
        <p:nvSpPr>
          <p:cNvPr id="3" name="Slide Number Placeholder 2">
            <a:extLst>
              <a:ext uri="{FF2B5EF4-FFF2-40B4-BE49-F238E27FC236}">
                <a16:creationId xmlns:a16="http://schemas.microsoft.com/office/drawing/2014/main" id="{59BCAD80-5880-EE4B-AE96-B2C5F7AA0667}"/>
              </a:ext>
            </a:extLst>
          </p:cNvPr>
          <p:cNvSpPr>
            <a:spLocks noGrp="1"/>
          </p:cNvSpPr>
          <p:nvPr>
            <p:ph type="sldNum" sz="quarter" idx="12"/>
          </p:nvPr>
        </p:nvSpPr>
        <p:spPr/>
        <p:txBody>
          <a:bodyPr/>
          <a:lstStyle/>
          <a:p>
            <a:pPr>
              <a:defRPr/>
            </a:pPr>
            <a:fld id="{92C0268C-C029-4760-98E8-5BF4E76A023E}" type="slidenum">
              <a:rPr lang="en-US" smtClean="0"/>
              <a:pPr>
                <a:defRPr/>
              </a:pPr>
              <a:t>81</a:t>
            </a:fld>
            <a:endParaRPr lang="en-US"/>
          </a:p>
        </p:txBody>
      </p:sp>
    </p:spTree>
    <p:extLst>
      <p:ext uri="{BB962C8B-B14F-4D97-AF65-F5344CB8AC3E}">
        <p14:creationId xmlns:p14="http://schemas.microsoft.com/office/powerpoint/2010/main" val="2364619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idx="4294967295"/>
          </p:nvPr>
        </p:nvSpPr>
        <p:spPr>
          <a:xfrm>
            <a:off x="430213" y="247650"/>
            <a:ext cx="8229600" cy="1143000"/>
          </a:xfrm>
        </p:spPr>
        <p:txBody>
          <a:bodyPr>
            <a:normAutofit/>
          </a:bodyPr>
          <a:lstStyle/>
          <a:p>
            <a:pPr algn="l" eaLnBrk="1" hangingPunct="1">
              <a:defRPr/>
            </a:pPr>
            <a:r>
              <a:rPr lang="en-US" altLang="es-ES" sz="4400" b="1" dirty="0">
                <a:solidFill>
                  <a:srgbClr val="0432FF"/>
                </a:solidFill>
                <a:latin typeface="Calibri" panose="020F0502020204030204" pitchFamily="34" charset="0"/>
                <a:ea typeface="MS PGothic" panose="020B0600070205080204" pitchFamily="34" charset="-128"/>
                <a:cs typeface="Calibri"/>
              </a:rPr>
              <a:t>Laboratory environment</a:t>
            </a:r>
          </a:p>
        </p:txBody>
      </p:sp>
      <p:sp>
        <p:nvSpPr>
          <p:cNvPr id="141315" name="Rectangle 3"/>
          <p:cNvSpPr>
            <a:spLocks noGrp="1" noChangeArrowheads="1"/>
          </p:cNvSpPr>
          <p:nvPr>
            <p:ph type="body" idx="4294967295"/>
          </p:nvPr>
        </p:nvSpPr>
        <p:spPr>
          <a:xfrm>
            <a:off x="457200" y="1600200"/>
            <a:ext cx="4402138" cy="4525963"/>
          </a:xfrm>
          <a:ln>
            <a:solidFill>
              <a:srgbClr val="CCCCFF"/>
            </a:solidFill>
            <a:miter lim="800000"/>
            <a:headEnd/>
            <a:tailEnd/>
          </a:ln>
        </p:spPr>
        <p:txBody>
          <a:bodyPr/>
          <a:lstStyle/>
          <a:p>
            <a:r>
              <a:rPr lang="en-US" altLang="es-ES">
                <a:cs typeface="Calibri" panose="020F0502020204030204" pitchFamily="34" charset="0"/>
              </a:rPr>
              <a:t>Python &amp; Anaconda</a:t>
            </a:r>
          </a:p>
          <a:p>
            <a:r>
              <a:rPr lang="en-US" altLang="es-ES">
                <a:cs typeface="Calibri" panose="020F0502020204030204" pitchFamily="34" charset="0"/>
              </a:rPr>
              <a:t>Numpy</a:t>
            </a:r>
          </a:p>
          <a:p>
            <a:r>
              <a:rPr lang="en-US" altLang="es-ES">
                <a:cs typeface="Calibri" panose="020F0502020204030204" pitchFamily="34" charset="0"/>
              </a:rPr>
              <a:t>Scikit-image</a:t>
            </a:r>
          </a:p>
          <a:p>
            <a:r>
              <a:rPr lang="en-US" altLang="es-ES">
                <a:cs typeface="Calibri" panose="020F0502020204030204" pitchFamily="34" charset="0"/>
              </a:rPr>
              <a:t>Matplotlib</a:t>
            </a:r>
          </a:p>
        </p:txBody>
      </p:sp>
      <p:pic>
        <p:nvPicPr>
          <p:cNvPr id="1413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644900"/>
            <a:ext cx="5300663" cy="251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5AF00B30-965B-2E4C-B3B7-F6453FD75D4D}"/>
              </a:ext>
            </a:extLst>
          </p:cNvPr>
          <p:cNvSpPr>
            <a:spLocks noGrp="1"/>
          </p:cNvSpPr>
          <p:nvPr>
            <p:ph type="dt" sz="half" idx="10"/>
          </p:nvPr>
        </p:nvSpPr>
        <p:spPr/>
        <p:txBody>
          <a:bodyPr/>
          <a:lstStyle/>
          <a:p>
            <a:pPr>
              <a:defRPr/>
            </a:pPr>
            <a:fld id="{8A8E3B7B-C060-794D-937D-6DB23F5B7DEC}" type="datetime10">
              <a:rPr lang="es-ES_tradnl" smtClean="0"/>
              <a:t>14:08</a:t>
            </a:fld>
            <a:endParaRPr lang="en-US" dirty="0"/>
          </a:p>
        </p:txBody>
      </p:sp>
      <p:sp>
        <p:nvSpPr>
          <p:cNvPr id="3" name="Slide Number Placeholder 2">
            <a:extLst>
              <a:ext uri="{FF2B5EF4-FFF2-40B4-BE49-F238E27FC236}">
                <a16:creationId xmlns:a16="http://schemas.microsoft.com/office/drawing/2014/main" id="{656AAED1-5A8D-B14A-AF1D-E1B571F19971}"/>
              </a:ext>
            </a:extLst>
          </p:cNvPr>
          <p:cNvSpPr>
            <a:spLocks noGrp="1"/>
          </p:cNvSpPr>
          <p:nvPr>
            <p:ph type="sldNum" sz="quarter" idx="12"/>
          </p:nvPr>
        </p:nvSpPr>
        <p:spPr/>
        <p:txBody>
          <a:bodyPr/>
          <a:lstStyle/>
          <a:p>
            <a:pPr>
              <a:defRPr/>
            </a:pPr>
            <a:fld id="{92C0268C-C029-4760-98E8-5BF4E76A023E}" type="slidenum">
              <a:rPr lang="en-US" smtClean="0"/>
              <a:pPr>
                <a:defRPr/>
              </a:pPr>
              <a:t>82</a:t>
            </a:fld>
            <a:endParaRPr lang="en-US"/>
          </a:p>
        </p:txBody>
      </p:sp>
    </p:spTree>
    <p:extLst>
      <p:ext uri="{BB962C8B-B14F-4D97-AF65-F5344CB8AC3E}">
        <p14:creationId xmlns:p14="http://schemas.microsoft.com/office/powerpoint/2010/main" val="1863144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647700" y="1341438"/>
            <a:ext cx="7740650" cy="4989512"/>
          </a:xfrm>
          <a:prstGeom prst="rect">
            <a:avLst/>
          </a:prstGeom>
          <a:solidFill>
            <a:schemeClr val="accent6">
              <a:lumMod val="20000"/>
              <a:lumOff val="80000"/>
            </a:schemeClr>
          </a:solidFill>
          <a:ln w="9525">
            <a:noFill/>
            <a:miter lim="800000"/>
            <a:headEnd/>
            <a:tailEnd/>
          </a:ln>
        </p:spPr>
        <p:txBody>
          <a:bodyPr anchor="ctr">
            <a:spAutoFit/>
          </a:bodyPr>
          <a:lstStyle>
            <a:lvl1pPr>
              <a:defRPr sz="2800">
                <a:solidFill>
                  <a:schemeClr val="tx1"/>
                </a:solidFill>
                <a:latin typeface="Arial" charset="0"/>
                <a:ea typeface="MS PGothic" charset="-128"/>
              </a:defRPr>
            </a:lvl1pPr>
            <a:lvl2pPr marL="742950" indent="-285750">
              <a:defRPr sz="2800">
                <a:solidFill>
                  <a:schemeClr val="tx1"/>
                </a:solidFill>
                <a:latin typeface="Arial" charset="0"/>
                <a:ea typeface="MS PGothic" charset="-128"/>
              </a:defRPr>
            </a:lvl2pPr>
            <a:lvl3pPr marL="1143000" indent="-228600">
              <a:defRPr sz="2800">
                <a:solidFill>
                  <a:schemeClr val="tx1"/>
                </a:solidFill>
                <a:latin typeface="Arial" charset="0"/>
                <a:ea typeface="MS PGothic" charset="-128"/>
              </a:defRPr>
            </a:lvl3pPr>
            <a:lvl4pPr marL="1600200" indent="-228600">
              <a:defRPr sz="2800">
                <a:solidFill>
                  <a:schemeClr val="tx1"/>
                </a:solidFill>
                <a:latin typeface="Arial" charset="0"/>
                <a:ea typeface="MS PGothic" charset="-128"/>
              </a:defRPr>
            </a:lvl4pPr>
            <a:lvl5pPr marL="2057400" indent="-228600">
              <a:defRPr sz="2800">
                <a:solidFill>
                  <a:schemeClr val="tx1"/>
                </a:solidFill>
                <a:latin typeface="Arial" charset="0"/>
                <a:ea typeface="MS PGothic" charset="-128"/>
              </a:defRPr>
            </a:lvl5pPr>
            <a:lvl6pPr marL="2514600" indent="-228600" eaLnBrk="0" fontAlgn="base" hangingPunct="0">
              <a:spcBef>
                <a:spcPct val="0"/>
              </a:spcBef>
              <a:spcAft>
                <a:spcPct val="0"/>
              </a:spcAft>
              <a:defRPr sz="2800">
                <a:solidFill>
                  <a:schemeClr val="tx1"/>
                </a:solidFill>
                <a:latin typeface="Arial" charset="0"/>
                <a:ea typeface="MS PGothic" charset="-128"/>
              </a:defRPr>
            </a:lvl6pPr>
            <a:lvl7pPr marL="2971800" indent="-228600" eaLnBrk="0" fontAlgn="base" hangingPunct="0">
              <a:spcBef>
                <a:spcPct val="0"/>
              </a:spcBef>
              <a:spcAft>
                <a:spcPct val="0"/>
              </a:spcAft>
              <a:defRPr sz="2800">
                <a:solidFill>
                  <a:schemeClr val="tx1"/>
                </a:solidFill>
                <a:latin typeface="Arial" charset="0"/>
                <a:ea typeface="MS PGothic" charset="-128"/>
              </a:defRPr>
            </a:lvl7pPr>
            <a:lvl8pPr marL="3429000" indent="-228600" eaLnBrk="0" fontAlgn="base" hangingPunct="0">
              <a:spcBef>
                <a:spcPct val="0"/>
              </a:spcBef>
              <a:spcAft>
                <a:spcPct val="0"/>
              </a:spcAft>
              <a:defRPr sz="2800">
                <a:solidFill>
                  <a:schemeClr val="tx1"/>
                </a:solidFill>
                <a:latin typeface="Arial" charset="0"/>
                <a:ea typeface="MS PGothic" charset="-128"/>
              </a:defRPr>
            </a:lvl8pPr>
            <a:lvl9pPr marL="3886200" indent="-228600" eaLnBrk="0" fontAlgn="base" hangingPunct="0">
              <a:spcBef>
                <a:spcPct val="0"/>
              </a:spcBef>
              <a:spcAft>
                <a:spcPct val="0"/>
              </a:spcAft>
              <a:defRPr sz="2800">
                <a:solidFill>
                  <a:schemeClr val="tx1"/>
                </a:solidFill>
                <a:latin typeface="Arial" charset="0"/>
                <a:ea typeface="MS PGothic" charset="-128"/>
              </a:defRPr>
            </a:lvl9pPr>
          </a:lstStyle>
          <a:p>
            <a:pPr>
              <a:spcBef>
                <a:spcPct val="20000"/>
              </a:spcBef>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a:p>
            <a:pPr>
              <a:spcBef>
                <a:spcPct val="20000"/>
              </a:spcBef>
              <a:buFontTx/>
              <a:buChar char="•"/>
              <a:defRPr/>
            </a:pPr>
            <a:endParaRPr lang="en-US" altLang="en-US" sz="1800">
              <a:latin typeface="Calibri" charset="0"/>
            </a:endParaRPr>
          </a:p>
        </p:txBody>
      </p:sp>
      <p:sp>
        <p:nvSpPr>
          <p:cNvPr id="198659" name="Rectangle 2"/>
          <p:cNvSpPr>
            <a:spLocks noGrp="1" noChangeArrowheads="1"/>
          </p:cNvSpPr>
          <p:nvPr>
            <p:ph type="title" idx="4294967295"/>
          </p:nvPr>
        </p:nvSpPr>
        <p:spPr/>
        <p:txBody>
          <a:bodyPr>
            <a:normAutofit/>
          </a:bodyPr>
          <a:lstStyle/>
          <a:p>
            <a:pPr eaLnBrk="1" hangingPunct="1">
              <a:defRPr/>
            </a:pPr>
            <a:r>
              <a:rPr lang="en-US" altLang="es-ES" sz="4400" b="1" dirty="0">
                <a:solidFill>
                  <a:srgbClr val="0432FF"/>
                </a:solidFill>
                <a:latin typeface="Calibri" panose="020F0502020204030204" pitchFamily="34" charset="0"/>
                <a:ea typeface="MS PGothic" panose="020B0600070205080204" pitchFamily="34" charset="-128"/>
                <a:cs typeface="Calibri"/>
              </a:rPr>
              <a:t>Laboratories</a:t>
            </a:r>
          </a:p>
        </p:txBody>
      </p:sp>
      <p:sp>
        <p:nvSpPr>
          <p:cNvPr id="143364" name="Rectangle 3"/>
          <p:cNvSpPr>
            <a:spLocks noGrp="1" noChangeArrowheads="1"/>
          </p:cNvSpPr>
          <p:nvPr>
            <p:ph type="body" idx="4294967295"/>
          </p:nvPr>
        </p:nvSpPr>
        <p:spPr>
          <a:xfrm>
            <a:off x="755650" y="1484313"/>
            <a:ext cx="7258050" cy="4525962"/>
          </a:xfrm>
        </p:spPr>
        <p:txBody>
          <a:bodyPr/>
          <a:lstStyle/>
          <a:p>
            <a:pPr>
              <a:lnSpc>
                <a:spcPct val="80000"/>
              </a:lnSpc>
            </a:pPr>
            <a:endParaRPr lang="en-US" altLang="es-ES" sz="2000" dirty="0">
              <a:cs typeface="Calibri" panose="020F0502020204030204" pitchFamily="34" charset="0"/>
            </a:endParaRPr>
          </a:p>
          <a:p>
            <a:pPr>
              <a:lnSpc>
                <a:spcPct val="80000"/>
              </a:lnSpc>
              <a:buFontTx/>
              <a:buNone/>
            </a:pPr>
            <a:r>
              <a:rPr lang="en-US" altLang="es-ES" sz="2000" dirty="0">
                <a:cs typeface="Calibri" panose="020F0502020204030204" pitchFamily="34" charset="0"/>
              </a:rPr>
              <a:t>Will be based on the material seen in theory and problems classes. </a:t>
            </a:r>
          </a:p>
          <a:p>
            <a:pPr>
              <a:lnSpc>
                <a:spcPct val="80000"/>
              </a:lnSpc>
              <a:buFontTx/>
              <a:buNone/>
            </a:pPr>
            <a:endParaRPr lang="en-US" altLang="es-ES" sz="2000" dirty="0">
              <a:cs typeface="Calibri" panose="020F0502020204030204" pitchFamily="34" charset="0"/>
            </a:endParaRPr>
          </a:p>
          <a:p>
            <a:pPr>
              <a:lnSpc>
                <a:spcPct val="80000"/>
              </a:lnSpc>
            </a:pPr>
            <a:r>
              <a:rPr lang="en-US" altLang="es-ES" sz="2000" dirty="0">
                <a:cs typeface="Calibri" panose="020F0502020204030204" pitchFamily="34" charset="0"/>
              </a:rPr>
              <a:t>Some deliveries may include small abstracts, techniques, etc. </a:t>
            </a:r>
          </a:p>
          <a:p>
            <a:pPr>
              <a:lnSpc>
                <a:spcPct val="80000"/>
              </a:lnSpc>
            </a:pPr>
            <a:endParaRPr lang="en-US" altLang="es-ES" sz="2000" dirty="0">
              <a:cs typeface="Calibri" panose="020F0502020204030204" pitchFamily="34" charset="0"/>
            </a:endParaRPr>
          </a:p>
          <a:p>
            <a:pPr>
              <a:lnSpc>
                <a:spcPct val="80000"/>
              </a:lnSpc>
              <a:buFontTx/>
              <a:buNone/>
            </a:pPr>
            <a:endParaRPr lang="en-US" altLang="es-ES" sz="2000" dirty="0">
              <a:cs typeface="Calibri" panose="020F0502020204030204" pitchFamily="34" charset="0"/>
            </a:endParaRPr>
          </a:p>
          <a:p>
            <a:pPr>
              <a:lnSpc>
                <a:spcPct val="80000"/>
              </a:lnSpc>
              <a:buFontTx/>
              <a:buNone/>
            </a:pPr>
            <a:r>
              <a:rPr lang="en-US" altLang="es-ES" sz="2000" dirty="0">
                <a:cs typeface="Calibri" panose="020F0502020204030204" pitchFamily="34" charset="0"/>
              </a:rPr>
              <a:t>English: </a:t>
            </a:r>
          </a:p>
          <a:p>
            <a:pPr>
              <a:lnSpc>
                <a:spcPct val="80000"/>
              </a:lnSpc>
            </a:pPr>
            <a:r>
              <a:rPr lang="en-US" altLang="es-ES" sz="2000" dirty="0">
                <a:cs typeface="Calibri" panose="020F0502020204030204" pitchFamily="34" charset="0"/>
              </a:rPr>
              <a:t>Theory slides</a:t>
            </a:r>
          </a:p>
          <a:p>
            <a:pPr>
              <a:lnSpc>
                <a:spcPct val="80000"/>
              </a:lnSpc>
            </a:pPr>
            <a:endParaRPr lang="en-US" altLang="es-ES" sz="2000" dirty="0">
              <a:cs typeface="Calibri" panose="020F0502020204030204" pitchFamily="34" charset="0"/>
            </a:endParaRPr>
          </a:p>
          <a:p>
            <a:pPr>
              <a:lnSpc>
                <a:spcPct val="80000"/>
              </a:lnSpc>
            </a:pPr>
            <a:r>
              <a:rPr lang="en-US" altLang="es-ES" sz="2000" dirty="0">
                <a:cs typeface="Calibri" panose="020F0502020204030204" pitchFamily="34" charset="0"/>
              </a:rPr>
              <a:t>Additional material: </a:t>
            </a:r>
          </a:p>
          <a:p>
            <a:pPr lvl="1">
              <a:lnSpc>
                <a:spcPct val="80000"/>
              </a:lnSpc>
            </a:pPr>
            <a:r>
              <a:rPr lang="en-US" altLang="es-ES" sz="1800" dirty="0">
                <a:cs typeface="Calibri" panose="020F0502020204030204" pitchFamily="34" charset="0"/>
              </a:rPr>
              <a:t>Videos and </a:t>
            </a:r>
            <a:r>
              <a:rPr lang="en-US" altLang="es-ES" sz="1800" dirty="0" err="1">
                <a:cs typeface="Calibri" panose="020F0502020204030204" pitchFamily="34" charset="0"/>
              </a:rPr>
              <a:t>videolectures</a:t>
            </a:r>
            <a:r>
              <a:rPr lang="en-US" altLang="es-ES" sz="1800" dirty="0">
                <a:cs typeface="Calibri" panose="020F0502020204030204" pitchFamily="34" charset="0"/>
              </a:rPr>
              <a:t> </a:t>
            </a:r>
          </a:p>
          <a:p>
            <a:pPr lvl="1">
              <a:lnSpc>
                <a:spcPct val="80000"/>
              </a:lnSpc>
            </a:pPr>
            <a:r>
              <a:rPr lang="en-US" altLang="es-ES" sz="1600" dirty="0">
                <a:cs typeface="Calibri" panose="020F0502020204030204" pitchFamily="34" charset="0"/>
              </a:rPr>
              <a:t>Articles and other literature</a:t>
            </a:r>
          </a:p>
        </p:txBody>
      </p:sp>
      <p:sp>
        <p:nvSpPr>
          <p:cNvPr id="2" name="Date Placeholder 1">
            <a:extLst>
              <a:ext uri="{FF2B5EF4-FFF2-40B4-BE49-F238E27FC236}">
                <a16:creationId xmlns:a16="http://schemas.microsoft.com/office/drawing/2014/main" id="{04DAB885-D541-4C42-96B3-9DD6F26427E4}"/>
              </a:ext>
            </a:extLst>
          </p:cNvPr>
          <p:cNvSpPr>
            <a:spLocks noGrp="1"/>
          </p:cNvSpPr>
          <p:nvPr>
            <p:ph type="dt" sz="half" idx="10"/>
          </p:nvPr>
        </p:nvSpPr>
        <p:spPr/>
        <p:txBody>
          <a:bodyPr/>
          <a:lstStyle/>
          <a:p>
            <a:pPr>
              <a:defRPr/>
            </a:pPr>
            <a:fld id="{3723B766-D196-FA4E-8FAB-905DC0E8D536}" type="datetime10">
              <a:rPr lang="es-ES_tradnl" smtClean="0"/>
              <a:t>14:08</a:t>
            </a:fld>
            <a:endParaRPr lang="en-US" dirty="0"/>
          </a:p>
        </p:txBody>
      </p:sp>
      <p:sp>
        <p:nvSpPr>
          <p:cNvPr id="3" name="Slide Number Placeholder 2">
            <a:extLst>
              <a:ext uri="{FF2B5EF4-FFF2-40B4-BE49-F238E27FC236}">
                <a16:creationId xmlns:a16="http://schemas.microsoft.com/office/drawing/2014/main" id="{AE0E93D3-F834-114C-82D7-DAF497B18E19}"/>
              </a:ext>
            </a:extLst>
          </p:cNvPr>
          <p:cNvSpPr>
            <a:spLocks noGrp="1"/>
          </p:cNvSpPr>
          <p:nvPr>
            <p:ph type="sldNum" sz="quarter" idx="12"/>
          </p:nvPr>
        </p:nvSpPr>
        <p:spPr/>
        <p:txBody>
          <a:bodyPr/>
          <a:lstStyle/>
          <a:p>
            <a:pPr>
              <a:defRPr/>
            </a:pPr>
            <a:fld id="{92C0268C-C029-4760-98E8-5BF4E76A023E}" type="slidenum">
              <a:rPr lang="en-US" smtClean="0"/>
              <a:pPr>
                <a:defRPr/>
              </a:pPr>
              <a:t>83</a:t>
            </a:fld>
            <a:endParaRPr lang="en-US"/>
          </a:p>
        </p:txBody>
      </p:sp>
    </p:spTree>
    <p:extLst>
      <p:ext uri="{BB962C8B-B14F-4D97-AF65-F5344CB8AC3E}">
        <p14:creationId xmlns:p14="http://schemas.microsoft.com/office/powerpoint/2010/main" val="3897842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174626" y="989295"/>
            <a:ext cx="3603624" cy="1717393"/>
          </a:xfrm>
          <a:prstGeom prst="rect">
            <a:avLst/>
          </a:prstGeom>
          <a:solidFill>
            <a:schemeClr val="accent6">
              <a:lumMod val="20000"/>
              <a:lumOff val="80000"/>
            </a:schemeClr>
          </a:solidFill>
          <a:ln w="9525">
            <a:noFill/>
            <a:miter lim="800000"/>
            <a:headEnd/>
            <a:tailEnd/>
          </a:ln>
        </p:spPr>
        <p:txBody>
          <a:bodyPr anchor="ctr">
            <a:spAutoFit/>
          </a:bodyPr>
          <a:lstStyle>
            <a:lvl1pPr>
              <a:defRPr sz="2800">
                <a:solidFill>
                  <a:schemeClr val="tx1"/>
                </a:solidFill>
                <a:latin typeface="Arial" panose="020B0604020202020204" pitchFamily="34" charset="0"/>
                <a:ea typeface="MS PGothic" panose="020B0600070205080204" pitchFamily="34" charset="-128"/>
              </a:defRPr>
            </a:lvl1pPr>
            <a:lvl2pPr marL="742950" indent="-285750">
              <a:defRPr sz="2800">
                <a:solidFill>
                  <a:schemeClr val="tx1"/>
                </a:solidFill>
                <a:latin typeface="Arial" panose="020B0604020202020204" pitchFamily="34" charset="0"/>
                <a:ea typeface="MS PGothic" panose="020B0600070205080204" pitchFamily="34" charset="-128"/>
              </a:defRPr>
            </a:lvl2pPr>
            <a:lvl3pPr marL="1143000" indent="-228600">
              <a:defRPr sz="2800">
                <a:solidFill>
                  <a:schemeClr val="tx1"/>
                </a:solidFill>
                <a:latin typeface="Arial" panose="020B0604020202020204" pitchFamily="34" charset="0"/>
                <a:ea typeface="MS PGothic" panose="020B0600070205080204" pitchFamily="34" charset="-128"/>
              </a:defRPr>
            </a:lvl3pPr>
            <a:lvl4pPr marL="1600200" indent="-228600">
              <a:defRPr sz="2800">
                <a:solidFill>
                  <a:schemeClr val="tx1"/>
                </a:solidFill>
                <a:latin typeface="Arial" panose="020B0604020202020204" pitchFamily="34" charset="0"/>
                <a:ea typeface="MS PGothic" panose="020B0600070205080204" pitchFamily="34" charset="-128"/>
              </a:defRPr>
            </a:lvl4pPr>
            <a:lvl5pPr marL="2057400" indent="-22860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20000"/>
              </a:spcBef>
              <a:spcAft>
                <a:spcPct val="0"/>
              </a:spcAft>
              <a:buChar char="•"/>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20000"/>
              </a:spcBef>
              <a:spcAft>
                <a:spcPct val="0"/>
              </a:spcAft>
              <a:buChar char="•"/>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20000"/>
              </a:spcBef>
              <a:spcAft>
                <a:spcPct val="0"/>
              </a:spcAft>
              <a:buChar char="•"/>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20000"/>
              </a:spcBef>
              <a:spcAft>
                <a:spcPct val="0"/>
              </a:spcAft>
              <a:buChar char="•"/>
              <a:defRPr sz="2800">
                <a:solidFill>
                  <a:schemeClr val="tx1"/>
                </a:solidFill>
                <a:latin typeface="Arial" panose="020B0604020202020204" pitchFamily="34" charset="0"/>
                <a:ea typeface="MS PGothic" panose="020B0600070205080204" pitchFamily="34" charset="-128"/>
              </a:defRPr>
            </a:lvl9pPr>
          </a:lstStyle>
          <a:p>
            <a:pPr>
              <a:defRPr/>
            </a:pPr>
            <a:r>
              <a:rPr lang="en-GB" altLang="es-ES" sz="2400" b="1" dirty="0">
                <a:solidFill>
                  <a:srgbClr val="008000"/>
                </a:solidFill>
                <a:latin typeface="Calibri" panose="020F0502020204030204" pitchFamily="34" charset="0"/>
                <a:ea typeface="Calibri"/>
                <a:cs typeface="Calibri"/>
              </a:rPr>
              <a:t>Continuous Evaluation</a:t>
            </a:r>
            <a:endParaRPr lang="en-GB" altLang="es-ES" sz="1600" dirty="0">
              <a:latin typeface="Calibri" panose="020F0502020204030204" pitchFamily="34" charset="0"/>
              <a:ea typeface="Calibri"/>
              <a:cs typeface="Calibri"/>
            </a:endParaRPr>
          </a:p>
          <a:p>
            <a:pPr>
              <a:defRPr/>
            </a:pPr>
            <a:endParaRPr lang="en-GB" altLang="es-ES" sz="1600" dirty="0">
              <a:latin typeface="Calibri" panose="020F0502020204030204" pitchFamily="34" charset="0"/>
              <a:ea typeface="Calibri"/>
              <a:cs typeface="Calibri"/>
            </a:endParaRPr>
          </a:p>
          <a:p>
            <a:pPr>
              <a:defRPr/>
            </a:pPr>
            <a:endParaRPr lang="en-GB" altLang="es-ES" sz="1600" dirty="0">
              <a:latin typeface="Calibri" panose="020F0502020204030204" pitchFamily="34" charset="0"/>
              <a:ea typeface="Calibri"/>
              <a:cs typeface="Calibri"/>
            </a:endParaRPr>
          </a:p>
          <a:p>
            <a:pPr marL="3657600" lvl="8" indent="0" defTabSz="457200">
              <a:buFontTx/>
              <a:buNone/>
              <a:defRPr/>
            </a:pPr>
            <a:endParaRPr lang="en-GB" altLang="es-ES" sz="1600" dirty="0">
              <a:latin typeface="Calibri" panose="020F0502020204030204" pitchFamily="34" charset="0"/>
              <a:ea typeface="Calibri"/>
              <a:cs typeface="Calibri"/>
            </a:endParaRPr>
          </a:p>
          <a:p>
            <a:pPr>
              <a:defRPr/>
            </a:pPr>
            <a:endParaRPr lang="en-GB" altLang="es-ES" sz="1600" dirty="0">
              <a:latin typeface="Calibri" panose="020F0502020204030204" pitchFamily="34" charset="0"/>
              <a:ea typeface="Calibri"/>
              <a:cs typeface="Calibri"/>
            </a:endParaRPr>
          </a:p>
          <a:p>
            <a:pPr marL="0" lvl="8" indent="0">
              <a:lnSpc>
                <a:spcPct val="100000"/>
              </a:lnSpc>
              <a:spcBef>
                <a:spcPct val="0"/>
              </a:spcBef>
              <a:buFontTx/>
              <a:buNone/>
              <a:defRPr/>
            </a:pPr>
            <a:r>
              <a:rPr lang="en-US" altLang="es-ES" sz="1600" dirty="0">
                <a:latin typeface="Calibri" panose="020F0502020204030204" pitchFamily="34" charset="0"/>
                <a:ea typeface="Calibri"/>
                <a:cs typeface="Calibri"/>
              </a:rPr>
              <a:t>     NEC=0.5*NEF+0.1*MP+0.4*NS</a:t>
            </a:r>
          </a:p>
        </p:txBody>
      </p:sp>
      <p:sp>
        <p:nvSpPr>
          <p:cNvPr id="147459" name="AutoShape 2" descr="Ajut">
            <a:hlinkClick r:id="rId3"/>
          </p:cNvPr>
          <p:cNvSpPr>
            <a:spLocks noChangeAspect="1" noChangeArrowheads="1"/>
          </p:cNvSpPr>
          <p:nvPr/>
        </p:nvSpPr>
        <p:spPr bwMode="auto">
          <a:xfrm>
            <a:off x="2728913" y="-379413"/>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800"/>
          </a:p>
        </p:txBody>
      </p:sp>
      <p:sp>
        <p:nvSpPr>
          <p:cNvPr id="147460" name="AutoShape 4"/>
          <p:cNvSpPr>
            <a:spLocks noChangeArrowheads="1"/>
          </p:cNvSpPr>
          <p:nvPr/>
        </p:nvSpPr>
        <p:spPr bwMode="auto">
          <a:xfrm>
            <a:off x="3779838" y="1050925"/>
            <a:ext cx="1439862" cy="6477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n-US" altLang="es-ES" sz="2800"/>
          </a:p>
        </p:txBody>
      </p:sp>
      <p:sp>
        <p:nvSpPr>
          <p:cNvPr id="147461" name="Rectangle 5"/>
          <p:cNvSpPr>
            <a:spLocks noChangeArrowheads="1"/>
          </p:cNvSpPr>
          <p:nvPr/>
        </p:nvSpPr>
        <p:spPr bwMode="auto">
          <a:xfrm>
            <a:off x="1728788" y="3067050"/>
            <a:ext cx="1476375"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n-US" altLang="es-ES" sz="2800"/>
          </a:p>
        </p:txBody>
      </p:sp>
      <p:sp>
        <p:nvSpPr>
          <p:cNvPr id="147463" name="AutoShape 7"/>
          <p:cNvSpPr>
            <a:spLocks noChangeArrowheads="1"/>
          </p:cNvSpPr>
          <p:nvPr/>
        </p:nvSpPr>
        <p:spPr bwMode="auto">
          <a:xfrm>
            <a:off x="3997325" y="2347913"/>
            <a:ext cx="1223963" cy="576262"/>
          </a:xfrm>
          <a:prstGeom prst="roundRect">
            <a:avLst>
              <a:gd name="adj" fmla="val 16667"/>
            </a:avLst>
          </a:prstGeom>
          <a:solidFill>
            <a:srgbClr val="CC99FF"/>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800" dirty="0"/>
              <a:t>Exams</a:t>
            </a:r>
            <a:endParaRPr lang="en-US" altLang="es-ES" sz="2000" dirty="0"/>
          </a:p>
        </p:txBody>
      </p:sp>
      <p:sp>
        <p:nvSpPr>
          <p:cNvPr id="147464" name="AutoShape 8"/>
          <p:cNvSpPr>
            <a:spLocks noChangeArrowheads="1"/>
          </p:cNvSpPr>
          <p:nvPr/>
        </p:nvSpPr>
        <p:spPr bwMode="auto">
          <a:xfrm>
            <a:off x="6011863" y="1698625"/>
            <a:ext cx="1081087" cy="287338"/>
          </a:xfrm>
          <a:prstGeom prst="roundRect">
            <a:avLst>
              <a:gd name="adj" fmla="val 16667"/>
            </a:avLst>
          </a:prstGeom>
          <a:solidFill>
            <a:srgbClr val="CC99FF"/>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800"/>
              <a:t>Pr2</a:t>
            </a:r>
          </a:p>
        </p:txBody>
      </p:sp>
      <p:sp>
        <p:nvSpPr>
          <p:cNvPr id="147465" name="AutoShape 9"/>
          <p:cNvSpPr>
            <a:spLocks noChangeArrowheads="1"/>
          </p:cNvSpPr>
          <p:nvPr/>
        </p:nvSpPr>
        <p:spPr bwMode="auto">
          <a:xfrm>
            <a:off x="6011863" y="2203450"/>
            <a:ext cx="1081087" cy="287338"/>
          </a:xfrm>
          <a:prstGeom prst="roundRect">
            <a:avLst>
              <a:gd name="adj" fmla="val 16667"/>
            </a:avLst>
          </a:prstGeom>
          <a:solidFill>
            <a:srgbClr val="CC99FF"/>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800"/>
              <a:t>Pr3</a:t>
            </a:r>
          </a:p>
        </p:txBody>
      </p:sp>
      <p:sp>
        <p:nvSpPr>
          <p:cNvPr id="147466" name="AutoShape 10"/>
          <p:cNvSpPr>
            <a:spLocks noChangeArrowheads="1"/>
          </p:cNvSpPr>
          <p:nvPr/>
        </p:nvSpPr>
        <p:spPr bwMode="auto">
          <a:xfrm>
            <a:off x="6011863" y="2706688"/>
            <a:ext cx="1081087" cy="287337"/>
          </a:xfrm>
          <a:prstGeom prst="roundRect">
            <a:avLst>
              <a:gd name="adj" fmla="val 16667"/>
            </a:avLst>
          </a:prstGeom>
          <a:solidFill>
            <a:srgbClr val="CC99FF"/>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800"/>
              <a:t>Pr4</a:t>
            </a:r>
          </a:p>
        </p:txBody>
      </p:sp>
      <p:sp>
        <p:nvSpPr>
          <p:cNvPr id="147467" name="AutoShape 11"/>
          <p:cNvSpPr>
            <a:spLocks noChangeArrowheads="1"/>
          </p:cNvSpPr>
          <p:nvPr/>
        </p:nvSpPr>
        <p:spPr bwMode="auto">
          <a:xfrm>
            <a:off x="6011863" y="3211513"/>
            <a:ext cx="1081087" cy="287337"/>
          </a:xfrm>
          <a:prstGeom prst="roundRect">
            <a:avLst>
              <a:gd name="adj" fmla="val 16667"/>
            </a:avLst>
          </a:prstGeom>
          <a:solidFill>
            <a:srgbClr val="CC99FF"/>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is-IS" altLang="es-ES" sz="1800"/>
              <a:t>…</a:t>
            </a:r>
            <a:endParaRPr lang="en-US" altLang="es-ES" sz="1800"/>
          </a:p>
        </p:txBody>
      </p:sp>
      <p:sp>
        <p:nvSpPr>
          <p:cNvPr id="147468" name="AutoShape 12"/>
          <p:cNvSpPr>
            <a:spLocks noChangeArrowheads="1"/>
          </p:cNvSpPr>
          <p:nvPr/>
        </p:nvSpPr>
        <p:spPr bwMode="auto">
          <a:xfrm>
            <a:off x="6011863" y="3716338"/>
            <a:ext cx="1081087" cy="287337"/>
          </a:xfrm>
          <a:prstGeom prst="roundRect">
            <a:avLst>
              <a:gd name="adj" fmla="val 16667"/>
            </a:avLst>
          </a:prstGeom>
          <a:solidFill>
            <a:srgbClr val="CC99FF"/>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800"/>
              <a:t>PrN</a:t>
            </a:r>
          </a:p>
        </p:txBody>
      </p:sp>
      <p:sp>
        <p:nvSpPr>
          <p:cNvPr id="147469" name="AutoShape 13"/>
          <p:cNvSpPr>
            <a:spLocks noChangeArrowheads="1"/>
          </p:cNvSpPr>
          <p:nvPr/>
        </p:nvSpPr>
        <p:spPr bwMode="auto">
          <a:xfrm>
            <a:off x="6011863" y="1195388"/>
            <a:ext cx="1081087" cy="287337"/>
          </a:xfrm>
          <a:prstGeom prst="roundRect">
            <a:avLst>
              <a:gd name="adj" fmla="val 16667"/>
            </a:avLst>
          </a:prstGeom>
          <a:solidFill>
            <a:srgbClr val="CC99FF"/>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800"/>
              <a:t>Pr1</a:t>
            </a:r>
          </a:p>
        </p:txBody>
      </p:sp>
      <p:sp>
        <p:nvSpPr>
          <p:cNvPr id="147471" name="Line 16"/>
          <p:cNvSpPr>
            <a:spLocks noChangeShapeType="1"/>
          </p:cNvSpPr>
          <p:nvPr/>
        </p:nvSpPr>
        <p:spPr bwMode="auto">
          <a:xfrm>
            <a:off x="4502150" y="2924175"/>
            <a:ext cx="0" cy="431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7472" name="Line 17"/>
          <p:cNvSpPr>
            <a:spLocks noChangeShapeType="1"/>
          </p:cNvSpPr>
          <p:nvPr/>
        </p:nvSpPr>
        <p:spPr bwMode="auto">
          <a:xfrm>
            <a:off x="6516688" y="1482725"/>
            <a:ext cx="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7473" name="Line 18"/>
          <p:cNvSpPr>
            <a:spLocks noChangeShapeType="1"/>
          </p:cNvSpPr>
          <p:nvPr/>
        </p:nvSpPr>
        <p:spPr bwMode="auto">
          <a:xfrm>
            <a:off x="6516688" y="1987550"/>
            <a:ext cx="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7474" name="Line 19"/>
          <p:cNvSpPr>
            <a:spLocks noChangeShapeType="1"/>
          </p:cNvSpPr>
          <p:nvPr/>
        </p:nvSpPr>
        <p:spPr bwMode="auto">
          <a:xfrm>
            <a:off x="6516688" y="2490788"/>
            <a:ext cx="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7475" name="Line 20"/>
          <p:cNvSpPr>
            <a:spLocks noChangeShapeType="1"/>
          </p:cNvSpPr>
          <p:nvPr/>
        </p:nvSpPr>
        <p:spPr bwMode="auto">
          <a:xfrm>
            <a:off x="6516688" y="2995613"/>
            <a:ext cx="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7476" name="Line 21"/>
          <p:cNvSpPr>
            <a:spLocks noChangeShapeType="1"/>
          </p:cNvSpPr>
          <p:nvPr/>
        </p:nvSpPr>
        <p:spPr bwMode="auto">
          <a:xfrm>
            <a:off x="6516688" y="3500438"/>
            <a:ext cx="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7477" name="Rectangle 22"/>
          <p:cNvSpPr>
            <a:spLocks noChangeArrowheads="1"/>
          </p:cNvSpPr>
          <p:nvPr/>
        </p:nvSpPr>
        <p:spPr bwMode="auto">
          <a:xfrm>
            <a:off x="4070350" y="3355975"/>
            <a:ext cx="865188" cy="792163"/>
          </a:xfrm>
          <a:prstGeom prst="rect">
            <a:avLst/>
          </a:prstGeom>
          <a:solidFill>
            <a:srgbClr val="C0C0C0"/>
          </a:solidFill>
          <a:ln w="9525">
            <a:solidFill>
              <a:schemeClr val="tx1"/>
            </a:solidFill>
            <a:miter lim="800000"/>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400" dirty="0"/>
              <a:t>Average </a:t>
            </a:r>
          </a:p>
          <a:p>
            <a:pPr algn="ctr">
              <a:lnSpc>
                <a:spcPct val="90000"/>
              </a:lnSpc>
              <a:buFontTx/>
              <a:buNone/>
            </a:pPr>
            <a:r>
              <a:rPr lang="en-US" altLang="es-ES" sz="1400" dirty="0"/>
              <a:t>grade</a:t>
            </a:r>
          </a:p>
          <a:p>
            <a:pPr algn="ctr">
              <a:lnSpc>
                <a:spcPct val="90000"/>
              </a:lnSpc>
              <a:buFontTx/>
              <a:buNone/>
            </a:pPr>
            <a:r>
              <a:rPr lang="en-US" altLang="es-ES" sz="1400" dirty="0"/>
              <a:t>NEF</a:t>
            </a:r>
          </a:p>
        </p:txBody>
      </p:sp>
      <p:sp>
        <p:nvSpPr>
          <p:cNvPr id="147478" name="Rectangle 23"/>
          <p:cNvSpPr>
            <a:spLocks noChangeArrowheads="1"/>
          </p:cNvSpPr>
          <p:nvPr/>
        </p:nvSpPr>
        <p:spPr bwMode="auto">
          <a:xfrm>
            <a:off x="6156325" y="4219575"/>
            <a:ext cx="792163" cy="720725"/>
          </a:xfrm>
          <a:prstGeom prst="rect">
            <a:avLst/>
          </a:prstGeom>
          <a:solidFill>
            <a:srgbClr val="C0C0C0"/>
          </a:solidFill>
          <a:ln w="9525">
            <a:solidFill>
              <a:schemeClr val="tx1"/>
            </a:solidFill>
            <a:miter lim="800000"/>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200"/>
              <a:t>Average </a:t>
            </a:r>
          </a:p>
          <a:p>
            <a:pPr algn="ctr">
              <a:lnSpc>
                <a:spcPct val="90000"/>
              </a:lnSpc>
              <a:buFontTx/>
              <a:buNone/>
            </a:pPr>
            <a:r>
              <a:rPr lang="en-US" altLang="es-ES" sz="1200"/>
              <a:t>grade</a:t>
            </a:r>
          </a:p>
          <a:p>
            <a:pPr algn="ctr">
              <a:lnSpc>
                <a:spcPct val="90000"/>
              </a:lnSpc>
              <a:buFontTx/>
              <a:buNone/>
            </a:pPr>
            <a:r>
              <a:rPr lang="en-US" altLang="es-ES" sz="1200"/>
              <a:t>NS</a:t>
            </a:r>
          </a:p>
        </p:txBody>
      </p:sp>
      <p:sp>
        <p:nvSpPr>
          <p:cNvPr id="147479" name="Line 24"/>
          <p:cNvSpPr>
            <a:spLocks noChangeShapeType="1"/>
          </p:cNvSpPr>
          <p:nvPr/>
        </p:nvSpPr>
        <p:spPr bwMode="auto">
          <a:xfrm>
            <a:off x="6516688" y="4003675"/>
            <a:ext cx="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7480" name="AutoShape 25"/>
          <p:cNvSpPr>
            <a:spLocks noChangeArrowheads="1"/>
          </p:cNvSpPr>
          <p:nvPr/>
        </p:nvSpPr>
        <p:spPr bwMode="auto">
          <a:xfrm>
            <a:off x="3997325" y="4291013"/>
            <a:ext cx="574675" cy="576262"/>
          </a:xfrm>
          <a:prstGeom prst="parallelogram">
            <a:avLst>
              <a:gd name="adj" fmla="val 2500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pPr>
            <a:endParaRPr lang="en-US" altLang="es-ES" sz="2800"/>
          </a:p>
        </p:txBody>
      </p:sp>
      <p:sp>
        <p:nvSpPr>
          <p:cNvPr id="147481" name="Line 29"/>
          <p:cNvSpPr>
            <a:spLocks noChangeShapeType="1"/>
          </p:cNvSpPr>
          <p:nvPr/>
        </p:nvSpPr>
        <p:spPr bwMode="auto">
          <a:xfrm>
            <a:off x="4573588" y="4148138"/>
            <a:ext cx="358775" cy="57626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7482" name="Line 30"/>
          <p:cNvSpPr>
            <a:spLocks noChangeShapeType="1"/>
          </p:cNvSpPr>
          <p:nvPr/>
        </p:nvSpPr>
        <p:spPr bwMode="auto">
          <a:xfrm flipH="1">
            <a:off x="4932363" y="4651375"/>
            <a:ext cx="1081087" cy="730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7483" name="AutoShape 32"/>
          <p:cNvSpPr>
            <a:spLocks noChangeArrowheads="1"/>
          </p:cNvSpPr>
          <p:nvPr/>
        </p:nvSpPr>
        <p:spPr bwMode="auto">
          <a:xfrm>
            <a:off x="4356100" y="4795838"/>
            <a:ext cx="935038" cy="936625"/>
          </a:xfrm>
          <a:prstGeom prst="hexagon">
            <a:avLst>
              <a:gd name="adj" fmla="val 25000"/>
              <a:gd name="vf" fmla="val 115470"/>
            </a:avLst>
          </a:prstGeom>
          <a:solidFill>
            <a:srgbClr val="FFCC99"/>
          </a:solidFill>
          <a:ln w="9525">
            <a:solidFill>
              <a:schemeClr val="tx1"/>
            </a:solidFill>
            <a:miter lim="800000"/>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2000"/>
              <a:t>Final </a:t>
            </a:r>
          </a:p>
          <a:p>
            <a:pPr algn="ctr">
              <a:lnSpc>
                <a:spcPct val="90000"/>
              </a:lnSpc>
              <a:buFontTx/>
              <a:buNone/>
            </a:pPr>
            <a:r>
              <a:rPr lang="en-US" altLang="es-ES" sz="2000"/>
              <a:t>grade</a:t>
            </a:r>
          </a:p>
        </p:txBody>
      </p:sp>
      <p:sp>
        <p:nvSpPr>
          <p:cNvPr id="147484" name="Text Box 38"/>
          <p:cNvSpPr txBox="1">
            <a:spLocks noChangeArrowheads="1"/>
          </p:cNvSpPr>
          <p:nvPr/>
        </p:nvSpPr>
        <p:spPr bwMode="auto">
          <a:xfrm>
            <a:off x="5795963" y="692150"/>
            <a:ext cx="216217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buFontTx/>
              <a:buNone/>
            </a:pPr>
            <a:r>
              <a:rPr lang="en-US" altLang="es-ES" sz="1800"/>
              <a:t>Laboratory deliveries</a:t>
            </a:r>
          </a:p>
        </p:txBody>
      </p:sp>
      <p:sp>
        <p:nvSpPr>
          <p:cNvPr id="147485" name="AutoShape 41"/>
          <p:cNvSpPr>
            <a:spLocks noChangeArrowheads="1"/>
          </p:cNvSpPr>
          <p:nvPr/>
        </p:nvSpPr>
        <p:spPr bwMode="auto">
          <a:xfrm>
            <a:off x="2124075" y="3282950"/>
            <a:ext cx="1223963" cy="720725"/>
          </a:xfrm>
          <a:prstGeom prst="roundRect">
            <a:avLst>
              <a:gd name="adj" fmla="val 16667"/>
            </a:avLst>
          </a:prstGeom>
          <a:solidFill>
            <a:srgbClr val="CC99FF"/>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800"/>
              <a:t>Mini-</a:t>
            </a:r>
          </a:p>
          <a:p>
            <a:pPr algn="ctr">
              <a:lnSpc>
                <a:spcPct val="90000"/>
              </a:lnSpc>
              <a:buFontTx/>
              <a:buNone/>
            </a:pPr>
            <a:r>
              <a:rPr lang="en-US" altLang="es-ES" sz="1800"/>
              <a:t>project</a:t>
            </a:r>
          </a:p>
        </p:txBody>
      </p:sp>
      <p:sp>
        <p:nvSpPr>
          <p:cNvPr id="147486" name="Line 42"/>
          <p:cNvSpPr>
            <a:spLocks noChangeShapeType="1"/>
          </p:cNvSpPr>
          <p:nvPr/>
        </p:nvSpPr>
        <p:spPr bwMode="auto">
          <a:xfrm>
            <a:off x="2700338" y="4003675"/>
            <a:ext cx="2232025" cy="7207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 name="Date Placeholder 1">
            <a:extLst>
              <a:ext uri="{FF2B5EF4-FFF2-40B4-BE49-F238E27FC236}">
                <a16:creationId xmlns:a16="http://schemas.microsoft.com/office/drawing/2014/main" id="{32060F3B-85D3-984E-8746-A248B2CC8986}"/>
              </a:ext>
            </a:extLst>
          </p:cNvPr>
          <p:cNvSpPr>
            <a:spLocks noGrp="1"/>
          </p:cNvSpPr>
          <p:nvPr>
            <p:ph type="dt" sz="half" idx="10"/>
          </p:nvPr>
        </p:nvSpPr>
        <p:spPr/>
        <p:txBody>
          <a:bodyPr/>
          <a:lstStyle/>
          <a:p>
            <a:pPr>
              <a:defRPr/>
            </a:pPr>
            <a:fld id="{6CF5338A-7447-224E-9B9A-C6FFEEAE3AE3}" type="datetime10">
              <a:rPr lang="es-ES_tradnl" smtClean="0"/>
              <a:t>14:08</a:t>
            </a:fld>
            <a:endParaRPr lang="en-US" dirty="0"/>
          </a:p>
        </p:txBody>
      </p:sp>
      <p:sp>
        <p:nvSpPr>
          <p:cNvPr id="3" name="Slide Number Placeholder 2">
            <a:extLst>
              <a:ext uri="{FF2B5EF4-FFF2-40B4-BE49-F238E27FC236}">
                <a16:creationId xmlns:a16="http://schemas.microsoft.com/office/drawing/2014/main" id="{70DD4135-3442-274B-89F4-47E4E91C99D4}"/>
              </a:ext>
            </a:extLst>
          </p:cNvPr>
          <p:cNvSpPr>
            <a:spLocks noGrp="1"/>
          </p:cNvSpPr>
          <p:nvPr>
            <p:ph type="sldNum" sz="quarter" idx="12"/>
          </p:nvPr>
        </p:nvSpPr>
        <p:spPr/>
        <p:txBody>
          <a:bodyPr/>
          <a:lstStyle/>
          <a:p>
            <a:pPr>
              <a:defRPr/>
            </a:pPr>
            <a:fld id="{92C0268C-C029-4760-98E8-5BF4E76A023E}" type="slidenum">
              <a:rPr lang="en-US" smtClean="0"/>
              <a:pPr>
                <a:defRPr/>
              </a:pPr>
              <a:t>84</a:t>
            </a:fld>
            <a:endParaRPr lang="en-US"/>
          </a:p>
        </p:txBody>
      </p:sp>
    </p:spTree>
    <p:extLst>
      <p:ext uri="{BB962C8B-B14F-4D97-AF65-F5344CB8AC3E}">
        <p14:creationId xmlns:p14="http://schemas.microsoft.com/office/powerpoint/2010/main" val="3763451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251520" y="799253"/>
            <a:ext cx="8532948" cy="4647426"/>
          </a:xfrm>
          <a:prstGeom prst="rect">
            <a:avLst/>
          </a:prstGeom>
          <a:solidFill>
            <a:schemeClr val="accent6">
              <a:lumMod val="20000"/>
              <a:lumOff val="80000"/>
            </a:schemeClr>
          </a:solidFill>
          <a:ln w="9525">
            <a:noFill/>
            <a:miter lim="800000"/>
            <a:headEnd/>
            <a:tailEnd/>
          </a:ln>
        </p:spPr>
        <p:txBody>
          <a:bodyPr wrap="square" anchor="ctr">
            <a:spAutoFit/>
          </a:bodyPr>
          <a:lstStyle>
            <a:lvl1pPr>
              <a:defRPr sz="2800">
                <a:solidFill>
                  <a:schemeClr val="tx1"/>
                </a:solidFill>
                <a:latin typeface="Arial" panose="020B0604020202020204" pitchFamily="34" charset="0"/>
                <a:ea typeface="MS PGothic" panose="020B0600070205080204" pitchFamily="34" charset="-128"/>
              </a:defRPr>
            </a:lvl1pPr>
            <a:lvl2pPr marL="742950" indent="-285750">
              <a:defRPr sz="2800">
                <a:solidFill>
                  <a:schemeClr val="tx1"/>
                </a:solidFill>
                <a:latin typeface="Arial" panose="020B0604020202020204" pitchFamily="34" charset="0"/>
                <a:ea typeface="MS PGothic" panose="020B0600070205080204" pitchFamily="34" charset="-128"/>
              </a:defRPr>
            </a:lvl2pPr>
            <a:lvl3pPr marL="1143000" indent="-228600">
              <a:defRPr sz="2800">
                <a:solidFill>
                  <a:schemeClr val="tx1"/>
                </a:solidFill>
                <a:latin typeface="Arial" panose="020B0604020202020204" pitchFamily="34" charset="0"/>
                <a:ea typeface="MS PGothic" panose="020B0600070205080204" pitchFamily="34" charset="-128"/>
              </a:defRPr>
            </a:lvl3pPr>
            <a:lvl4pPr marL="1600200" indent="-228600">
              <a:defRPr sz="2800">
                <a:solidFill>
                  <a:schemeClr val="tx1"/>
                </a:solidFill>
                <a:latin typeface="Arial" panose="020B0604020202020204" pitchFamily="34" charset="0"/>
                <a:ea typeface="MS PGothic" panose="020B0600070205080204" pitchFamily="34" charset="-128"/>
              </a:defRPr>
            </a:lvl4pPr>
            <a:lvl5pPr marL="2057400" indent="-22860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a:defRPr/>
            </a:pPr>
            <a:r>
              <a:rPr lang="ca-ES" altLang="es-ES" sz="2400" b="1" dirty="0">
                <a:solidFill>
                  <a:srgbClr val="008000"/>
                </a:solidFill>
                <a:latin typeface="Calibri" panose="020F0502020204030204" pitchFamily="34" charset="0"/>
              </a:rPr>
              <a:t>Avaluació continuada</a:t>
            </a:r>
          </a:p>
          <a:p>
            <a:pPr>
              <a:defRPr/>
            </a:pPr>
            <a:endParaRPr lang="ca-ES" altLang="es-ES" sz="1600" dirty="0">
              <a:latin typeface="Calibri" panose="020F0502020204030204" pitchFamily="34" charset="0"/>
            </a:endParaRPr>
          </a:p>
          <a:p>
            <a:pPr>
              <a:defRPr/>
            </a:pPr>
            <a:r>
              <a:rPr lang="ca-ES" altLang="es-ES" sz="1400" dirty="0">
                <a:latin typeface="Calibri" panose="020F0502020204030204" pitchFamily="34" charset="0"/>
              </a:rPr>
              <a:t>La nota Final de l’</a:t>
            </a:r>
            <a:r>
              <a:rPr lang="ca-ES" altLang="ja-JP" sz="1400" dirty="0">
                <a:latin typeface="Calibri" panose="020F0502020204030204" pitchFamily="34" charset="0"/>
              </a:rPr>
              <a:t>assignatura, </a:t>
            </a:r>
            <a:r>
              <a:rPr lang="ca-ES" altLang="ja-JP" sz="1400" dirty="0" err="1">
                <a:latin typeface="Calibri" panose="020F0502020204030204" pitchFamily="34" charset="0"/>
              </a:rPr>
              <a:t>Nota_Final</a:t>
            </a:r>
            <a:r>
              <a:rPr lang="ca-ES" altLang="ja-JP" sz="1400" dirty="0">
                <a:latin typeface="Calibri" panose="020F0502020204030204" pitchFamily="34" charset="0"/>
              </a:rPr>
              <a:t>, es calcularà segons la següent fórmula: </a:t>
            </a:r>
          </a:p>
          <a:p>
            <a:pPr>
              <a:defRPr/>
            </a:pPr>
            <a:endParaRPr lang="ca-ES" altLang="es-ES" sz="1400" b="1" i="1" dirty="0">
              <a:latin typeface="Calibri" panose="020F0502020204030204" pitchFamily="34" charset="0"/>
            </a:endParaRPr>
          </a:p>
          <a:p>
            <a:pPr>
              <a:defRPr/>
            </a:pPr>
            <a:r>
              <a:rPr lang="ca-ES" altLang="es-ES" sz="1200" b="1" i="1" dirty="0" err="1">
                <a:latin typeface="Calibri" panose="020F0502020204030204" pitchFamily="34" charset="0"/>
              </a:rPr>
              <a:t>Nota_Avaluació_Continuadal</a:t>
            </a:r>
            <a:r>
              <a:rPr lang="ca-ES" altLang="es-ES" sz="1200" b="1" i="1" dirty="0">
                <a:latin typeface="Calibri" panose="020F0502020204030204" pitchFamily="34" charset="0"/>
              </a:rPr>
              <a:t> = 0.5 * </a:t>
            </a:r>
            <a:r>
              <a:rPr lang="ca-ES" altLang="es-ES" sz="1200" b="1" i="1" dirty="0" err="1">
                <a:latin typeface="Calibri" panose="020F0502020204030204" pitchFamily="34" charset="0"/>
              </a:rPr>
              <a:t>Nota_Examen</a:t>
            </a:r>
            <a:r>
              <a:rPr lang="ca-ES" altLang="es-ES" sz="1200" i="1" dirty="0" err="1">
                <a:latin typeface="Calibri" panose="020F0502020204030204" pitchFamily="34" charset="0"/>
              </a:rPr>
              <a:t>s</a:t>
            </a:r>
            <a:r>
              <a:rPr lang="ca-ES" altLang="es-ES" sz="1200" b="1" i="1" dirty="0">
                <a:latin typeface="Calibri" panose="020F0502020204030204" pitchFamily="34" charset="0"/>
              </a:rPr>
              <a:t> + 0.1*</a:t>
            </a:r>
            <a:r>
              <a:rPr lang="ca-ES" altLang="es-ES" sz="1200" b="1" i="1" dirty="0" err="1">
                <a:latin typeface="Calibri" panose="020F0502020204030204" pitchFamily="34" charset="0"/>
              </a:rPr>
              <a:t>Nota_Adicional</a:t>
            </a:r>
            <a:r>
              <a:rPr lang="ca-ES" altLang="es-ES" sz="1200" b="1" i="1" dirty="0">
                <a:latin typeface="Calibri" panose="020F0502020204030204" pitchFamily="34" charset="0"/>
              </a:rPr>
              <a:t> + 0.4 * </a:t>
            </a:r>
            <a:r>
              <a:rPr lang="ca-ES" altLang="es-ES" sz="1200" b="1" i="1" dirty="0" err="1">
                <a:latin typeface="Calibri" panose="020F0502020204030204" pitchFamily="34" charset="0"/>
              </a:rPr>
              <a:t>Nota_Sessions_Pràctiques</a:t>
            </a:r>
            <a:endParaRPr lang="ca-ES" altLang="es-ES" sz="1200" dirty="0">
              <a:latin typeface="Calibri" panose="020F0502020204030204" pitchFamily="34" charset="0"/>
            </a:endParaRPr>
          </a:p>
          <a:p>
            <a:pPr>
              <a:defRPr/>
            </a:pPr>
            <a:r>
              <a:rPr lang="ca-ES" altLang="es-ES" sz="1200" dirty="0">
                <a:latin typeface="Calibri" panose="020F0502020204030204" pitchFamily="34" charset="0"/>
              </a:rPr>
              <a:t>on:</a:t>
            </a:r>
          </a:p>
          <a:p>
            <a:pPr>
              <a:defRPr/>
            </a:pPr>
            <a:r>
              <a:rPr lang="ca-ES" altLang="es-ES" sz="1200" b="1" i="1" dirty="0" err="1">
                <a:latin typeface="Calibri" panose="020F0502020204030204" pitchFamily="34" charset="0"/>
              </a:rPr>
              <a:t>Nota_Examens</a:t>
            </a:r>
            <a:r>
              <a:rPr lang="ca-ES" altLang="es-ES" sz="1200" b="1" i="1" dirty="0">
                <a:latin typeface="Calibri" panose="020F0502020204030204" pitchFamily="34" charset="0"/>
              </a:rPr>
              <a:t> </a:t>
            </a:r>
            <a:r>
              <a:rPr lang="ca-ES" altLang="es-ES" sz="1200" dirty="0">
                <a:latin typeface="Calibri" panose="020F0502020204030204" pitchFamily="34" charset="0"/>
              </a:rPr>
              <a:t>és la nota de les proves parcials.</a:t>
            </a:r>
          </a:p>
          <a:p>
            <a:pPr>
              <a:defRPr/>
            </a:pPr>
            <a:r>
              <a:rPr lang="ca-ES" altLang="es-ES" sz="1200" b="1" i="1" dirty="0" err="1">
                <a:latin typeface="Calibri" panose="020F0502020204030204" pitchFamily="34" charset="0"/>
              </a:rPr>
              <a:t>Nota_Sessions_Pràctiques</a:t>
            </a:r>
            <a:r>
              <a:rPr lang="ca-ES" altLang="es-ES" sz="1200" dirty="0">
                <a:latin typeface="Calibri" panose="020F0502020204030204" pitchFamily="34" charset="0"/>
              </a:rPr>
              <a:t> és la nota </a:t>
            </a:r>
            <a:r>
              <a:rPr lang="ca-ES" altLang="es-ES" sz="1200" dirty="0" err="1">
                <a:latin typeface="Calibri" panose="020F0502020204030204" pitchFamily="34" charset="0"/>
              </a:rPr>
              <a:t>promitja</a:t>
            </a:r>
            <a:r>
              <a:rPr lang="ca-ES" altLang="es-ES" sz="1200" dirty="0">
                <a:latin typeface="Calibri" panose="020F0502020204030204" pitchFamily="34" charset="0"/>
              </a:rPr>
              <a:t> de diferents lliuraments de pràctiques. Aquests lliuraments són presencials.</a:t>
            </a:r>
          </a:p>
          <a:p>
            <a:pPr>
              <a:defRPr/>
            </a:pPr>
            <a:r>
              <a:rPr lang="ca-ES" altLang="es-ES" sz="1200" b="1" i="1" dirty="0" err="1">
                <a:latin typeface="Calibri" panose="020F0502020204030204" pitchFamily="34" charset="0"/>
              </a:rPr>
              <a:t>Nota_Adicional</a:t>
            </a:r>
            <a:r>
              <a:rPr lang="ca-ES" altLang="es-ES" sz="1200" dirty="0">
                <a:latin typeface="Calibri" panose="020F0502020204030204" pitchFamily="34" charset="0"/>
              </a:rPr>
              <a:t> és la nota que contempla diferents activitats que es poden incloure per a valorar l</a:t>
            </a:r>
            <a:r>
              <a:rPr lang="ca-ES" altLang="ja-JP" sz="1200" dirty="0">
                <a:latin typeface="Calibri" panose="020F0502020204030204" pitchFamily="34" charset="0"/>
              </a:rPr>
              <a:t>’assignatura (nota del </a:t>
            </a:r>
            <a:r>
              <a:rPr lang="ca-ES" altLang="ja-JP" sz="1200" dirty="0" err="1">
                <a:latin typeface="Calibri" panose="020F0502020204030204" pitchFamily="34" charset="0"/>
              </a:rPr>
              <a:t>miniprojecte</a:t>
            </a:r>
            <a:r>
              <a:rPr lang="ca-ES" altLang="ja-JP" sz="1200" dirty="0">
                <a:latin typeface="Calibri" panose="020F0502020204030204" pitchFamily="34" charset="0"/>
              </a:rPr>
              <a:t>).</a:t>
            </a:r>
          </a:p>
          <a:p>
            <a:pPr>
              <a:defRPr/>
            </a:pPr>
            <a:endParaRPr lang="ca-ES" altLang="es-ES" sz="1200" dirty="0">
              <a:latin typeface="Calibri" panose="020F0502020204030204" pitchFamily="34" charset="0"/>
            </a:endParaRPr>
          </a:p>
          <a:p>
            <a:pPr>
              <a:defRPr/>
            </a:pPr>
            <a:r>
              <a:rPr lang="ca-ES" altLang="es-ES" sz="1200" b="1" i="1" dirty="0" err="1">
                <a:latin typeface="Calibri" panose="020F0502020204030204" pitchFamily="34" charset="0"/>
              </a:rPr>
              <a:t>Nota_Examens</a:t>
            </a:r>
            <a:r>
              <a:rPr lang="ca-ES" altLang="es-ES" sz="1200" b="1" i="1" dirty="0">
                <a:latin typeface="Calibri" panose="020F0502020204030204" pitchFamily="34" charset="0"/>
              </a:rPr>
              <a:t> = 0.6 * </a:t>
            </a:r>
            <a:r>
              <a:rPr lang="ca-ES" altLang="es-ES" sz="1200" b="1" i="1" dirty="0" err="1">
                <a:latin typeface="Calibri" panose="020F0502020204030204" pitchFamily="34" charset="0"/>
              </a:rPr>
              <a:t>Nota_Examens_Teoria</a:t>
            </a:r>
            <a:r>
              <a:rPr lang="ca-ES" altLang="es-ES" sz="1200" b="1" i="1" dirty="0">
                <a:latin typeface="Calibri" panose="020F0502020204030204" pitchFamily="34" charset="0"/>
              </a:rPr>
              <a:t> + 0.4 * </a:t>
            </a:r>
            <a:r>
              <a:rPr lang="ca-ES" altLang="es-ES" sz="1200" b="1" i="1" dirty="0" err="1">
                <a:latin typeface="Calibri" panose="020F0502020204030204" pitchFamily="34" charset="0"/>
              </a:rPr>
              <a:t>Nota_Examens_Pràctiques</a:t>
            </a:r>
            <a:endParaRPr lang="ca-ES" altLang="es-ES" sz="1200" dirty="0">
              <a:latin typeface="Calibri" panose="020F0502020204030204" pitchFamily="34" charset="0"/>
            </a:endParaRPr>
          </a:p>
          <a:p>
            <a:pPr>
              <a:defRPr/>
            </a:pPr>
            <a:r>
              <a:rPr lang="ca-ES" altLang="es-ES" sz="1200" dirty="0">
                <a:latin typeface="Calibri" panose="020F0502020204030204" pitchFamily="34" charset="0"/>
              </a:rPr>
              <a:t>on:</a:t>
            </a:r>
          </a:p>
          <a:p>
            <a:pPr>
              <a:defRPr/>
            </a:pPr>
            <a:r>
              <a:rPr lang="ca-ES" altLang="es-ES" sz="1200" b="1" i="1" dirty="0" err="1">
                <a:latin typeface="Calibri" panose="020F0502020204030204" pitchFamily="34" charset="0"/>
              </a:rPr>
              <a:t>Nota_Examens_Teoria</a:t>
            </a:r>
            <a:r>
              <a:rPr lang="ca-ES" altLang="es-ES" sz="1200" b="1" i="1" dirty="0">
                <a:latin typeface="Calibri" panose="020F0502020204030204" pitchFamily="34" charset="0"/>
              </a:rPr>
              <a:t> </a:t>
            </a:r>
            <a:r>
              <a:rPr lang="ca-ES" altLang="es-ES" sz="1200" dirty="0">
                <a:latin typeface="Calibri" panose="020F0502020204030204" pitchFamily="34" charset="0"/>
              </a:rPr>
              <a:t>és la nota de l</a:t>
            </a:r>
            <a:r>
              <a:rPr lang="ca-ES" altLang="en-US" sz="1200" dirty="0">
                <a:latin typeface="Calibri" panose="020F0502020204030204" pitchFamily="34" charset="0"/>
              </a:rPr>
              <a:t>’</a:t>
            </a:r>
            <a:r>
              <a:rPr lang="ca-ES" altLang="es-ES" sz="1200" dirty="0">
                <a:latin typeface="Calibri" panose="020F0502020204030204" pitchFamily="34" charset="0"/>
              </a:rPr>
              <a:t>examen de teoria dels parcials.</a:t>
            </a:r>
          </a:p>
          <a:p>
            <a:pPr>
              <a:defRPr/>
            </a:pPr>
            <a:r>
              <a:rPr lang="ca-ES" altLang="es-ES" sz="1200" b="1" i="1" dirty="0" err="1">
                <a:latin typeface="Calibri" panose="020F0502020204030204" pitchFamily="34" charset="0"/>
              </a:rPr>
              <a:t>Nota_Examens_Pràctiques</a:t>
            </a:r>
            <a:r>
              <a:rPr lang="ca-ES" altLang="es-ES" sz="1200" dirty="0">
                <a:latin typeface="Calibri" panose="020F0502020204030204" pitchFamily="34" charset="0"/>
              </a:rPr>
              <a:t> és la nota de l</a:t>
            </a:r>
            <a:r>
              <a:rPr lang="ca-ES" altLang="en-US" sz="1200" dirty="0">
                <a:latin typeface="Calibri" panose="020F0502020204030204" pitchFamily="34" charset="0"/>
              </a:rPr>
              <a:t>’</a:t>
            </a:r>
            <a:r>
              <a:rPr lang="ca-ES" altLang="es-ES" sz="1200" dirty="0">
                <a:latin typeface="Calibri" panose="020F0502020204030204" pitchFamily="34" charset="0"/>
              </a:rPr>
              <a:t>examen pràctic dels parcials.</a:t>
            </a:r>
          </a:p>
          <a:p>
            <a:pPr>
              <a:defRPr/>
            </a:pPr>
            <a:endParaRPr lang="ca-ES" altLang="es-ES" sz="1200" dirty="0">
              <a:latin typeface="Calibri" panose="020F0502020204030204" pitchFamily="34" charset="0"/>
            </a:endParaRPr>
          </a:p>
          <a:p>
            <a:pPr>
              <a:defRPr/>
            </a:pPr>
            <a:endParaRPr lang="ca-ES" altLang="es-ES" sz="1200" dirty="0">
              <a:solidFill>
                <a:schemeClr val="hlink"/>
              </a:solidFill>
              <a:latin typeface="Calibri" panose="020F0502020204030204" pitchFamily="34" charset="0"/>
            </a:endParaRPr>
          </a:p>
          <a:p>
            <a:pPr>
              <a:defRPr/>
            </a:pPr>
            <a:r>
              <a:rPr lang="ca-ES" altLang="es-ES" sz="1200" dirty="0">
                <a:latin typeface="Calibri" panose="020F0502020204030204" pitchFamily="34" charset="0"/>
              </a:rPr>
              <a:t>Per a poder fer el càlcul de la </a:t>
            </a:r>
            <a:r>
              <a:rPr lang="ca-ES" altLang="es-ES" sz="1200" dirty="0" err="1">
                <a:latin typeface="Calibri" panose="020F0502020204030204" pitchFamily="34" charset="0"/>
              </a:rPr>
              <a:t>Nota_Final</a:t>
            </a:r>
            <a:r>
              <a:rPr lang="ca-ES" altLang="es-ES" sz="1200" dirty="0">
                <a:latin typeface="Calibri" panose="020F0502020204030204" pitchFamily="34" charset="0"/>
              </a:rPr>
              <a:t>, és condició imprescindible que:</a:t>
            </a:r>
          </a:p>
          <a:p>
            <a:pPr>
              <a:defRPr/>
            </a:pPr>
            <a:r>
              <a:rPr lang="ca-ES" altLang="es-ES" sz="1200" dirty="0">
                <a:latin typeface="Calibri" panose="020F0502020204030204" pitchFamily="34" charset="0"/>
              </a:rPr>
              <a:t>-  l’</a:t>
            </a:r>
            <a:r>
              <a:rPr lang="ca-ES" altLang="ja-JP" sz="1200" dirty="0">
                <a:latin typeface="Calibri" panose="020F0502020204030204" pitchFamily="34" charset="0"/>
              </a:rPr>
              <a:t>estudiant obtingui: </a:t>
            </a:r>
            <a:r>
              <a:rPr lang="ca-ES" altLang="ja-JP" sz="1200" b="1" i="1" dirty="0" err="1">
                <a:latin typeface="Calibri" panose="020F0502020204030204" pitchFamily="34" charset="0"/>
              </a:rPr>
              <a:t>Nota_Examens_Teoria</a:t>
            </a:r>
            <a:r>
              <a:rPr lang="ca-ES" altLang="ja-JP" sz="1200" b="1" i="1" dirty="0">
                <a:latin typeface="Calibri" panose="020F0502020204030204" pitchFamily="34" charset="0"/>
              </a:rPr>
              <a:t> &gt;= 4.0 i </a:t>
            </a:r>
            <a:r>
              <a:rPr lang="ca-ES" altLang="ja-JP" sz="1200" b="1" i="1" dirty="0" err="1">
                <a:latin typeface="Calibri" panose="020F0502020204030204" pitchFamily="34" charset="0"/>
              </a:rPr>
              <a:t>Nota_Examens_Pràctiques</a:t>
            </a:r>
            <a:r>
              <a:rPr lang="ca-ES" altLang="ja-JP" sz="1200" b="1" i="1" dirty="0">
                <a:latin typeface="Calibri" panose="020F0502020204030204" pitchFamily="34" charset="0"/>
              </a:rPr>
              <a:t> &gt;= 4.0</a:t>
            </a:r>
            <a:endParaRPr lang="ca-ES" altLang="ja-JP" sz="1200" dirty="0">
              <a:latin typeface="Calibri" panose="020F0502020204030204" pitchFamily="34" charset="0"/>
            </a:endParaRPr>
          </a:p>
          <a:p>
            <a:pPr>
              <a:buFontTx/>
              <a:buChar char="-"/>
              <a:defRPr/>
            </a:pPr>
            <a:r>
              <a:rPr lang="ca-ES" altLang="es-ES" sz="1200" dirty="0">
                <a:latin typeface="Calibri" panose="020F0502020204030204" pitchFamily="34" charset="0"/>
              </a:rPr>
              <a:t> s</a:t>
            </a:r>
            <a:r>
              <a:rPr lang="ca-ES" altLang="en-US" sz="1200" dirty="0">
                <a:latin typeface="Calibri" panose="020F0502020204030204" pitchFamily="34" charset="0"/>
              </a:rPr>
              <a:t>’</a:t>
            </a:r>
            <a:r>
              <a:rPr lang="ca-ES" altLang="es-ES" sz="1200" dirty="0">
                <a:latin typeface="Calibri" panose="020F0502020204030204" pitchFamily="34" charset="0"/>
              </a:rPr>
              <a:t>aprovin per separat els dos parcials!</a:t>
            </a:r>
          </a:p>
          <a:p>
            <a:pPr>
              <a:buFontTx/>
              <a:buChar char="-"/>
              <a:defRPr/>
            </a:pPr>
            <a:endParaRPr lang="ca-ES" altLang="es-ES" sz="1200" dirty="0">
              <a:latin typeface="Calibri" panose="020F0502020204030204" pitchFamily="34" charset="0"/>
            </a:endParaRPr>
          </a:p>
          <a:p>
            <a:pPr>
              <a:defRPr/>
            </a:pPr>
            <a:r>
              <a:rPr lang="ca-ES" altLang="es-ES" sz="1200" dirty="0">
                <a:latin typeface="Calibri" panose="020F0502020204030204" pitchFamily="34" charset="0"/>
              </a:rPr>
              <a:t> Qualsevol intent de frau realitzat durant el curs comportarà l</a:t>
            </a:r>
            <a:r>
              <a:rPr lang="ca-ES" altLang="ja-JP" sz="1200" dirty="0">
                <a:latin typeface="Calibri" panose="020F0502020204030204" pitchFamily="34" charset="0"/>
              </a:rPr>
              <a:t>’aplicació de la normativa acadèmica general de la UB i l’inici d’un procés disciplinari. </a:t>
            </a:r>
            <a:endParaRPr lang="ca-ES" altLang="es-ES" sz="1200" dirty="0">
              <a:latin typeface="Calibri" panose="020F0502020204030204" pitchFamily="34" charset="0"/>
            </a:endParaRPr>
          </a:p>
        </p:txBody>
      </p:sp>
      <p:sp>
        <p:nvSpPr>
          <p:cNvPr id="149507" name="AutoShape 2" descr="Ajut">
            <a:hlinkClick r:id="rId3"/>
          </p:cNvPr>
          <p:cNvSpPr>
            <a:spLocks noChangeAspect="1" noChangeArrowheads="1"/>
          </p:cNvSpPr>
          <p:nvPr/>
        </p:nvSpPr>
        <p:spPr bwMode="auto">
          <a:xfrm>
            <a:off x="2728913" y="-379413"/>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800"/>
          </a:p>
        </p:txBody>
      </p:sp>
      <p:sp>
        <p:nvSpPr>
          <p:cNvPr id="2" name="Date Placeholder 1">
            <a:extLst>
              <a:ext uri="{FF2B5EF4-FFF2-40B4-BE49-F238E27FC236}">
                <a16:creationId xmlns:a16="http://schemas.microsoft.com/office/drawing/2014/main" id="{7494FC97-53E8-5C41-B389-DE67ADF088FE}"/>
              </a:ext>
            </a:extLst>
          </p:cNvPr>
          <p:cNvSpPr>
            <a:spLocks noGrp="1"/>
          </p:cNvSpPr>
          <p:nvPr>
            <p:ph type="dt" sz="half" idx="10"/>
          </p:nvPr>
        </p:nvSpPr>
        <p:spPr/>
        <p:txBody>
          <a:bodyPr/>
          <a:lstStyle/>
          <a:p>
            <a:pPr>
              <a:defRPr/>
            </a:pPr>
            <a:fld id="{9B79C6F8-E15F-8349-9F28-7B4804686820}" type="datetime10">
              <a:rPr lang="es-ES_tradnl" smtClean="0"/>
              <a:t>14:08</a:t>
            </a:fld>
            <a:endParaRPr lang="en-US" dirty="0"/>
          </a:p>
        </p:txBody>
      </p:sp>
      <p:sp>
        <p:nvSpPr>
          <p:cNvPr id="3" name="Slide Number Placeholder 2">
            <a:extLst>
              <a:ext uri="{FF2B5EF4-FFF2-40B4-BE49-F238E27FC236}">
                <a16:creationId xmlns:a16="http://schemas.microsoft.com/office/drawing/2014/main" id="{61F1267C-F56F-B943-964C-94DFB3F5FB7B}"/>
              </a:ext>
            </a:extLst>
          </p:cNvPr>
          <p:cNvSpPr>
            <a:spLocks noGrp="1"/>
          </p:cNvSpPr>
          <p:nvPr>
            <p:ph type="sldNum" sz="quarter" idx="12"/>
          </p:nvPr>
        </p:nvSpPr>
        <p:spPr/>
        <p:txBody>
          <a:bodyPr/>
          <a:lstStyle/>
          <a:p>
            <a:pPr>
              <a:defRPr/>
            </a:pPr>
            <a:fld id="{92C0268C-C029-4760-98E8-5BF4E76A023E}" type="slidenum">
              <a:rPr lang="en-US" smtClean="0"/>
              <a:pPr>
                <a:defRPr/>
              </a:pPr>
              <a:t>85</a:t>
            </a:fld>
            <a:endParaRPr lang="en-US"/>
          </a:p>
        </p:txBody>
      </p:sp>
    </p:spTree>
    <p:extLst>
      <p:ext uri="{BB962C8B-B14F-4D97-AF65-F5344CB8AC3E}">
        <p14:creationId xmlns:p14="http://schemas.microsoft.com/office/powerpoint/2010/main" val="3088472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395288" y="846138"/>
            <a:ext cx="8215312" cy="5386387"/>
          </a:xfrm>
          <a:prstGeom prst="rect">
            <a:avLst/>
          </a:prstGeom>
          <a:solidFill>
            <a:schemeClr val="accent6">
              <a:lumMod val="20000"/>
              <a:lumOff val="80000"/>
            </a:schemeClr>
          </a:solidFill>
          <a:ln w="9525">
            <a:noFill/>
            <a:miter lim="800000"/>
            <a:headEnd/>
            <a:tailEnd/>
          </a:ln>
        </p:spPr>
        <p:txBody>
          <a:bodyPr anchor="ct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defRPr/>
            </a:pPr>
            <a:r>
              <a:rPr lang="en-GB" altLang="es-ES" sz="2400" b="1" dirty="0">
                <a:solidFill>
                  <a:srgbClr val="008000"/>
                </a:solidFill>
              </a:rPr>
              <a:t>Single Evaluation</a:t>
            </a:r>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endParaRPr lang="en-GB" altLang="es-ES" sz="1600" dirty="0"/>
          </a:p>
          <a:p>
            <a:pPr>
              <a:spcBef>
                <a:spcPct val="0"/>
              </a:spcBef>
              <a:buFontTx/>
              <a:buNone/>
              <a:defRPr/>
            </a:pPr>
            <a:r>
              <a:rPr lang="en-US" altLang="es-ES" sz="1600" dirty="0"/>
              <a:t>     </a:t>
            </a:r>
          </a:p>
        </p:txBody>
      </p:sp>
      <p:sp>
        <p:nvSpPr>
          <p:cNvPr id="151555" name="AutoShape 2" descr="Ajut">
            <a:hlinkClick r:id="rId3"/>
          </p:cNvPr>
          <p:cNvSpPr>
            <a:spLocks noChangeAspect="1" noChangeArrowheads="1"/>
          </p:cNvSpPr>
          <p:nvPr/>
        </p:nvSpPr>
        <p:spPr bwMode="auto">
          <a:xfrm>
            <a:off x="2728913" y="-379413"/>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endParaRPr lang="ca-ES" altLang="es-ES" sz="1800"/>
          </a:p>
        </p:txBody>
      </p:sp>
      <p:sp>
        <p:nvSpPr>
          <p:cNvPr id="151556" name="AutoShape 34"/>
          <p:cNvSpPr>
            <a:spLocks noChangeArrowheads="1"/>
          </p:cNvSpPr>
          <p:nvPr/>
        </p:nvSpPr>
        <p:spPr bwMode="auto">
          <a:xfrm>
            <a:off x="3203575" y="1628775"/>
            <a:ext cx="1728788" cy="1728788"/>
          </a:xfrm>
          <a:prstGeom prst="roundRect">
            <a:avLst>
              <a:gd name="adj" fmla="val 16667"/>
            </a:avLst>
          </a:prstGeom>
          <a:solidFill>
            <a:srgbClr val="CC99FF"/>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800"/>
              <a:t>Final exam:</a:t>
            </a:r>
          </a:p>
          <a:p>
            <a:pPr algn="ctr">
              <a:lnSpc>
                <a:spcPct val="90000"/>
              </a:lnSpc>
              <a:buFontTx/>
              <a:buNone/>
            </a:pPr>
            <a:endParaRPr lang="en-US" altLang="es-ES" sz="1800"/>
          </a:p>
          <a:p>
            <a:pPr algn="ctr">
              <a:lnSpc>
                <a:spcPct val="90000"/>
              </a:lnSpc>
              <a:buFontTx/>
              <a:buNone/>
            </a:pPr>
            <a:r>
              <a:rPr lang="en-US" altLang="es-ES" sz="1600"/>
              <a:t>Theory exam ET +</a:t>
            </a:r>
          </a:p>
          <a:p>
            <a:pPr algn="ctr">
              <a:lnSpc>
                <a:spcPct val="90000"/>
              </a:lnSpc>
              <a:buFontTx/>
              <a:buNone/>
            </a:pPr>
            <a:r>
              <a:rPr lang="en-US" altLang="es-ES" sz="1600"/>
              <a:t>Practical exam EP</a:t>
            </a:r>
          </a:p>
        </p:txBody>
      </p:sp>
      <p:sp>
        <p:nvSpPr>
          <p:cNvPr id="151557" name="AutoShape 39"/>
          <p:cNvSpPr>
            <a:spLocks noChangeArrowheads="1"/>
          </p:cNvSpPr>
          <p:nvPr/>
        </p:nvSpPr>
        <p:spPr bwMode="auto">
          <a:xfrm>
            <a:off x="3562350" y="3573463"/>
            <a:ext cx="1008063" cy="720725"/>
          </a:xfrm>
          <a:prstGeom prst="hexagon">
            <a:avLst>
              <a:gd name="adj" fmla="val 25001"/>
              <a:gd name="vf" fmla="val 115470"/>
            </a:avLst>
          </a:prstGeom>
          <a:solidFill>
            <a:srgbClr val="FFCC99"/>
          </a:solidFill>
          <a:ln w="9525">
            <a:solidFill>
              <a:schemeClr val="tx1"/>
            </a:solidFill>
            <a:miter lim="800000"/>
            <a:headEnd/>
            <a:tailEnd/>
          </a:ln>
        </p:spPr>
        <p:txBody>
          <a:bodyPr wrap="none" anchor="ct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1200"/>
              <a:t>Final grade</a:t>
            </a:r>
          </a:p>
        </p:txBody>
      </p:sp>
      <p:sp>
        <p:nvSpPr>
          <p:cNvPr id="151558" name="Line 40"/>
          <p:cNvSpPr>
            <a:spLocks noChangeShapeType="1"/>
          </p:cNvSpPr>
          <p:nvPr/>
        </p:nvSpPr>
        <p:spPr bwMode="auto">
          <a:xfrm flipH="1">
            <a:off x="3995738" y="3357563"/>
            <a:ext cx="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1559" name="Rectángulo 2"/>
          <p:cNvSpPr>
            <a:spLocks noChangeArrowheads="1"/>
          </p:cNvSpPr>
          <p:nvPr/>
        </p:nvSpPr>
        <p:spPr bwMode="auto">
          <a:xfrm>
            <a:off x="2124074" y="4868863"/>
            <a:ext cx="5148225" cy="679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lnSpc>
                <a:spcPct val="90000"/>
              </a:lnSpc>
              <a:buFontTx/>
              <a:buNone/>
            </a:pPr>
            <a:r>
              <a:rPr lang="en-US" altLang="es-ES" sz="2000" dirty="0"/>
              <a:t>FG=0.6*ET+0.4*EP</a:t>
            </a:r>
          </a:p>
          <a:p>
            <a:pPr algn="ctr">
              <a:lnSpc>
                <a:spcPct val="90000"/>
              </a:lnSpc>
              <a:buFontTx/>
              <a:buNone/>
            </a:pPr>
            <a:r>
              <a:rPr lang="en-US" altLang="es-ES" sz="1800" dirty="0"/>
              <a:t>Approved if </a:t>
            </a:r>
            <a:r>
              <a:rPr lang="nb-NO" altLang="es-ES" sz="1800" dirty="0"/>
              <a:t>ET&gt;=4,  EP&gt;=4 and Final grade &gt;=5. </a:t>
            </a:r>
            <a:endParaRPr lang="en-US" altLang="es-ES" sz="1800" dirty="0"/>
          </a:p>
        </p:txBody>
      </p:sp>
      <p:sp>
        <p:nvSpPr>
          <p:cNvPr id="2" name="Date Placeholder 1">
            <a:extLst>
              <a:ext uri="{FF2B5EF4-FFF2-40B4-BE49-F238E27FC236}">
                <a16:creationId xmlns:a16="http://schemas.microsoft.com/office/drawing/2014/main" id="{5E5EEEDC-0047-E446-BC30-B00D002C7716}"/>
              </a:ext>
            </a:extLst>
          </p:cNvPr>
          <p:cNvSpPr>
            <a:spLocks noGrp="1"/>
          </p:cNvSpPr>
          <p:nvPr>
            <p:ph type="dt" sz="half" idx="10"/>
          </p:nvPr>
        </p:nvSpPr>
        <p:spPr/>
        <p:txBody>
          <a:bodyPr/>
          <a:lstStyle/>
          <a:p>
            <a:pPr>
              <a:defRPr/>
            </a:pPr>
            <a:fld id="{6E941AE2-CEAC-D64D-BC15-4E1079CEDB64}" type="datetime10">
              <a:rPr lang="es-ES_tradnl" smtClean="0"/>
              <a:t>14:08</a:t>
            </a:fld>
            <a:endParaRPr lang="en-US" dirty="0"/>
          </a:p>
        </p:txBody>
      </p:sp>
      <p:sp>
        <p:nvSpPr>
          <p:cNvPr id="3" name="Slide Number Placeholder 2">
            <a:extLst>
              <a:ext uri="{FF2B5EF4-FFF2-40B4-BE49-F238E27FC236}">
                <a16:creationId xmlns:a16="http://schemas.microsoft.com/office/drawing/2014/main" id="{238A9CED-72CF-ED48-BB2F-4C74F725BE54}"/>
              </a:ext>
            </a:extLst>
          </p:cNvPr>
          <p:cNvSpPr>
            <a:spLocks noGrp="1"/>
          </p:cNvSpPr>
          <p:nvPr>
            <p:ph type="sldNum" sz="quarter" idx="12"/>
          </p:nvPr>
        </p:nvSpPr>
        <p:spPr/>
        <p:txBody>
          <a:bodyPr/>
          <a:lstStyle/>
          <a:p>
            <a:pPr>
              <a:defRPr/>
            </a:pPr>
            <a:fld id="{92C0268C-C029-4760-98E8-5BF4E76A023E}" type="slidenum">
              <a:rPr lang="en-US" smtClean="0"/>
              <a:pPr>
                <a:defRPr/>
              </a:pPr>
              <a:t>86</a:t>
            </a:fld>
            <a:endParaRPr lang="en-US"/>
          </a:p>
        </p:txBody>
      </p:sp>
    </p:spTree>
    <p:extLst>
      <p:ext uri="{BB962C8B-B14F-4D97-AF65-F5344CB8AC3E}">
        <p14:creationId xmlns:p14="http://schemas.microsoft.com/office/powerpoint/2010/main" val="31443875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571500" y="872716"/>
            <a:ext cx="8001000" cy="4522787"/>
          </a:xfrm>
          <a:prstGeom prst="rect">
            <a:avLst/>
          </a:prstGeom>
          <a:solidFill>
            <a:schemeClr val="accent6">
              <a:lumMod val="20000"/>
              <a:lumOff val="80000"/>
            </a:schemeClr>
          </a:solidFill>
          <a:ln w="9525">
            <a:noFill/>
            <a:miter lim="800000"/>
            <a:headEnd/>
            <a:tailEnd/>
          </a:ln>
        </p:spPr>
        <p:txBody>
          <a:bodyPr anchor="ctr">
            <a:spAutoFit/>
          </a:bodyPr>
          <a:lstStyle>
            <a:lvl1pPr>
              <a:defRPr sz="2800">
                <a:solidFill>
                  <a:schemeClr val="tx1"/>
                </a:solidFill>
                <a:latin typeface="Arial" panose="020B0604020202020204" pitchFamily="34" charset="0"/>
                <a:ea typeface="MS PGothic" panose="020B0600070205080204" pitchFamily="34" charset="-128"/>
              </a:defRPr>
            </a:lvl1pPr>
            <a:lvl2pPr marL="742950" indent="-285750">
              <a:defRPr sz="2800">
                <a:solidFill>
                  <a:schemeClr val="tx1"/>
                </a:solidFill>
                <a:latin typeface="Arial" panose="020B0604020202020204" pitchFamily="34" charset="0"/>
                <a:ea typeface="MS PGothic" panose="020B0600070205080204" pitchFamily="34" charset="-128"/>
              </a:defRPr>
            </a:lvl2pPr>
            <a:lvl3pPr marL="1143000" indent="-228600">
              <a:defRPr sz="2800">
                <a:solidFill>
                  <a:schemeClr val="tx1"/>
                </a:solidFill>
                <a:latin typeface="Arial" panose="020B0604020202020204" pitchFamily="34" charset="0"/>
                <a:ea typeface="MS PGothic" panose="020B0600070205080204" pitchFamily="34" charset="-128"/>
              </a:defRPr>
            </a:lvl3pPr>
            <a:lvl4pPr marL="1600200" indent="-228600">
              <a:defRPr sz="2800">
                <a:solidFill>
                  <a:schemeClr val="tx1"/>
                </a:solidFill>
                <a:latin typeface="Arial" panose="020B0604020202020204" pitchFamily="34" charset="0"/>
                <a:ea typeface="MS PGothic" panose="020B0600070205080204" pitchFamily="34" charset="-128"/>
              </a:defRPr>
            </a:lvl4pPr>
            <a:lvl5pPr marL="2057400" indent="-22860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a:defRPr/>
            </a:pPr>
            <a:r>
              <a:rPr lang="ca-ES" altLang="es-ES" sz="1600" b="1" dirty="0">
                <a:solidFill>
                  <a:srgbClr val="008000"/>
                </a:solidFill>
                <a:latin typeface="Calibri" panose="020F0502020204030204" pitchFamily="34" charset="0"/>
              </a:rPr>
              <a:t>Avaluació </a:t>
            </a:r>
            <a:r>
              <a:rPr lang="ca-ES" altLang="es-ES" sz="1600" b="1" dirty="0" err="1">
                <a:solidFill>
                  <a:srgbClr val="008000"/>
                </a:solidFill>
                <a:latin typeface="Calibri" panose="020F0502020204030204" pitchFamily="34" charset="0"/>
              </a:rPr>
              <a:t>ùnica</a:t>
            </a:r>
            <a:r>
              <a:rPr lang="ca-ES" altLang="es-ES" sz="1600" b="1" dirty="0">
                <a:solidFill>
                  <a:srgbClr val="008000"/>
                </a:solidFill>
                <a:latin typeface="Calibri" panose="020F0502020204030204" pitchFamily="34" charset="0"/>
              </a:rPr>
              <a:t> (Finals d</a:t>
            </a:r>
            <a:r>
              <a:rPr lang="ca-ES" altLang="ja-JP" sz="1600" b="1" dirty="0">
                <a:solidFill>
                  <a:srgbClr val="008000"/>
                </a:solidFill>
                <a:latin typeface="Calibri" panose="020F0502020204030204" pitchFamily="34" charset="0"/>
              </a:rPr>
              <a:t>’Octubre – Termini)</a:t>
            </a:r>
          </a:p>
          <a:p>
            <a:pPr>
              <a:defRPr/>
            </a:pPr>
            <a:endParaRPr lang="ca-ES" altLang="es-ES" sz="1600" dirty="0">
              <a:latin typeface="Calibri" panose="020F0502020204030204" pitchFamily="34" charset="0"/>
            </a:endParaRPr>
          </a:p>
          <a:p>
            <a:pPr>
              <a:defRPr/>
            </a:pPr>
            <a:r>
              <a:rPr lang="ca-ES" altLang="es-ES" sz="1400" dirty="0">
                <a:latin typeface="Calibri" panose="020F0502020204030204" pitchFamily="34" charset="0"/>
              </a:rPr>
              <a:t>L</a:t>
            </a:r>
            <a:r>
              <a:rPr lang="ca-ES" altLang="en-US" sz="1400" dirty="0">
                <a:latin typeface="Calibri" panose="020F0502020204030204" pitchFamily="34" charset="0"/>
              </a:rPr>
              <a:t>’</a:t>
            </a:r>
            <a:r>
              <a:rPr lang="ca-ES" altLang="ja-JP" sz="1400" dirty="0">
                <a:latin typeface="Calibri" panose="020F0502020204030204" pitchFamily="34" charset="0"/>
              </a:rPr>
              <a:t>estudiant que es vulgui acollir a l’avaluació única haurà de sol·licitar-ho a la secretaria de la Facultat dins dels terminis establerts a cada curs acadèmic. </a:t>
            </a:r>
          </a:p>
          <a:p>
            <a:pPr>
              <a:defRPr/>
            </a:pPr>
            <a:r>
              <a:rPr lang="ca-ES" altLang="es-ES" sz="1400" dirty="0">
                <a:latin typeface="Calibri" panose="020F0502020204030204" pitchFamily="34" charset="0"/>
              </a:rPr>
              <a:t>Per avaluació única, ha de passar una prova final on s</a:t>
            </a:r>
            <a:r>
              <a:rPr lang="ca-ES" altLang="ja-JP" sz="1400" dirty="0">
                <a:latin typeface="Calibri" panose="020F0502020204030204" pitchFamily="34" charset="0"/>
              </a:rPr>
              <a:t>’avaluaran conceptes teòrics i pràctics de l’assignatura de la següent manera</a:t>
            </a:r>
          </a:p>
          <a:p>
            <a:pPr>
              <a:defRPr/>
            </a:pPr>
            <a:endParaRPr lang="ca-ES" altLang="es-ES" sz="1400" dirty="0">
              <a:latin typeface="Calibri" panose="020F0502020204030204" pitchFamily="34" charset="0"/>
            </a:endParaRPr>
          </a:p>
          <a:p>
            <a:pPr>
              <a:defRPr/>
            </a:pPr>
            <a:endParaRPr lang="ca-ES" altLang="es-ES" sz="1400" b="1" i="1" dirty="0">
              <a:latin typeface="Calibri" panose="020F0502020204030204" pitchFamily="34" charset="0"/>
            </a:endParaRPr>
          </a:p>
          <a:p>
            <a:pPr>
              <a:defRPr/>
            </a:pPr>
            <a:r>
              <a:rPr lang="ca-ES" altLang="es-ES" sz="1400" b="1" i="1" dirty="0" err="1">
                <a:latin typeface="Calibri" panose="020F0502020204030204" pitchFamily="34" charset="0"/>
              </a:rPr>
              <a:t>Nota_Final</a:t>
            </a:r>
            <a:r>
              <a:rPr lang="ca-ES" altLang="es-ES" sz="1400" b="1" i="1" dirty="0">
                <a:latin typeface="Calibri" panose="020F0502020204030204" pitchFamily="34" charset="0"/>
              </a:rPr>
              <a:t> = 0.6* </a:t>
            </a:r>
            <a:r>
              <a:rPr lang="ca-ES" altLang="es-ES" sz="1400" b="1" i="1" dirty="0" err="1">
                <a:latin typeface="Calibri" panose="020F0502020204030204" pitchFamily="34" charset="0"/>
              </a:rPr>
              <a:t>Nota_Teoria</a:t>
            </a:r>
            <a:r>
              <a:rPr lang="ca-ES" altLang="es-ES" sz="1400" b="1" i="1" dirty="0">
                <a:latin typeface="Calibri" panose="020F0502020204030204" pitchFamily="34" charset="0"/>
              </a:rPr>
              <a:t> + 0.4 * </a:t>
            </a:r>
            <a:r>
              <a:rPr lang="ca-ES" altLang="es-ES" sz="1400" b="1" i="1" dirty="0" err="1">
                <a:latin typeface="Calibri" panose="020F0502020204030204" pitchFamily="34" charset="0"/>
              </a:rPr>
              <a:t>Nota_Pràctiques</a:t>
            </a:r>
            <a:endParaRPr lang="ca-ES" altLang="es-ES" sz="1400" dirty="0">
              <a:latin typeface="Calibri" panose="020F0502020204030204" pitchFamily="34" charset="0"/>
            </a:endParaRPr>
          </a:p>
          <a:p>
            <a:pPr>
              <a:defRPr/>
            </a:pPr>
            <a:r>
              <a:rPr lang="ca-ES" altLang="es-ES" sz="1400" dirty="0">
                <a:latin typeface="Calibri" panose="020F0502020204030204" pitchFamily="34" charset="0"/>
              </a:rPr>
              <a:t>On:</a:t>
            </a:r>
          </a:p>
          <a:p>
            <a:pPr>
              <a:defRPr/>
            </a:pPr>
            <a:r>
              <a:rPr lang="ca-ES" altLang="es-ES" sz="1400" b="1" i="1" dirty="0" err="1">
                <a:latin typeface="Calibri" panose="020F0502020204030204" pitchFamily="34" charset="0"/>
              </a:rPr>
              <a:t>Nota_Teoria</a:t>
            </a:r>
            <a:r>
              <a:rPr lang="ca-ES" altLang="es-ES" sz="1400" b="1" i="1" dirty="0">
                <a:latin typeface="Calibri" panose="020F0502020204030204" pitchFamily="34" charset="0"/>
              </a:rPr>
              <a:t>:</a:t>
            </a:r>
            <a:r>
              <a:rPr lang="ca-ES" altLang="es-ES" sz="1400" dirty="0">
                <a:latin typeface="Calibri" panose="020F0502020204030204" pitchFamily="34" charset="0"/>
              </a:rPr>
              <a:t> nota de l</a:t>
            </a:r>
            <a:r>
              <a:rPr lang="ca-ES" altLang="ja-JP" sz="1400" dirty="0">
                <a:latin typeface="Calibri" panose="020F0502020204030204" pitchFamily="34" charset="0"/>
              </a:rPr>
              <a:t>’examen final on s’inclouen aspectes a avaluar propis de l’avaluació única de la part de teoria,</a:t>
            </a:r>
          </a:p>
          <a:p>
            <a:pPr>
              <a:defRPr/>
            </a:pPr>
            <a:r>
              <a:rPr lang="ca-ES" altLang="es-ES" sz="1400" b="1" i="1" dirty="0" err="1">
                <a:latin typeface="Calibri" panose="020F0502020204030204" pitchFamily="34" charset="0"/>
              </a:rPr>
              <a:t>Nota_Pràctiques</a:t>
            </a:r>
            <a:r>
              <a:rPr lang="ca-ES" altLang="es-ES" sz="1400" dirty="0">
                <a:latin typeface="Calibri" panose="020F0502020204030204" pitchFamily="34" charset="0"/>
              </a:rPr>
              <a:t>: nota de la part pràctica (preguntes i problemes sobre els continguts de les pràctiques de l</a:t>
            </a:r>
            <a:r>
              <a:rPr lang="ca-ES" altLang="ja-JP" sz="1400" dirty="0">
                <a:latin typeface="Calibri" panose="020F0502020204030204" pitchFamily="34" charset="0"/>
              </a:rPr>
              <a:t>’avaluació continuada, problemes específics pràctics de coneixements, etc.).</a:t>
            </a:r>
          </a:p>
          <a:p>
            <a:pPr>
              <a:defRPr/>
            </a:pPr>
            <a:endParaRPr lang="ca-ES" altLang="es-ES" sz="1400" dirty="0">
              <a:latin typeface="Calibri" panose="020F0502020204030204" pitchFamily="34" charset="0"/>
            </a:endParaRPr>
          </a:p>
          <a:p>
            <a:pPr eaLnBrk="1" hangingPunct="1">
              <a:defRPr/>
            </a:pPr>
            <a:endParaRPr lang="ca-ES" altLang="es-ES" sz="1400" dirty="0">
              <a:latin typeface="Calibri" panose="020F0502020204030204" pitchFamily="34" charset="0"/>
            </a:endParaRPr>
          </a:p>
          <a:p>
            <a:pPr eaLnBrk="1" hangingPunct="1">
              <a:defRPr/>
            </a:pPr>
            <a:r>
              <a:rPr lang="ca-ES" altLang="es-ES" sz="1400" dirty="0">
                <a:latin typeface="Calibri" panose="020F0502020204030204" pitchFamily="34" charset="0"/>
              </a:rPr>
              <a:t>Per a poder fer el càlcul de la </a:t>
            </a:r>
            <a:r>
              <a:rPr lang="ca-ES" altLang="es-ES" sz="1400" b="1" i="1" dirty="0" err="1">
                <a:latin typeface="Calibri" panose="020F0502020204030204" pitchFamily="34" charset="0"/>
              </a:rPr>
              <a:t>Nota_Final</a:t>
            </a:r>
            <a:r>
              <a:rPr lang="ca-ES" altLang="es-ES" sz="1400" dirty="0">
                <a:latin typeface="Calibri" panose="020F0502020204030204" pitchFamily="34" charset="0"/>
              </a:rPr>
              <a:t>, és condició imprescindible que l</a:t>
            </a:r>
            <a:r>
              <a:rPr lang="ca-ES" altLang="en-US" sz="1400" dirty="0">
                <a:latin typeface="Calibri" panose="020F0502020204030204" pitchFamily="34" charset="0"/>
              </a:rPr>
              <a:t>’</a:t>
            </a:r>
            <a:r>
              <a:rPr lang="ca-ES" altLang="es-ES" sz="1400" dirty="0">
                <a:latin typeface="Calibri" panose="020F0502020204030204" pitchFamily="34" charset="0"/>
              </a:rPr>
              <a:t>estudiant obtingui:</a:t>
            </a:r>
          </a:p>
          <a:p>
            <a:pPr eaLnBrk="1" hangingPunct="1">
              <a:defRPr/>
            </a:pPr>
            <a:r>
              <a:rPr lang="ca-ES" altLang="es-ES" sz="1400" b="1" i="1" dirty="0" err="1">
                <a:latin typeface="Calibri" panose="020F0502020204030204" pitchFamily="34" charset="0"/>
              </a:rPr>
              <a:t>Nota_Teoria</a:t>
            </a:r>
            <a:r>
              <a:rPr lang="ca-ES" altLang="es-ES" sz="1400" b="1" i="1" dirty="0">
                <a:latin typeface="Calibri" panose="020F0502020204030204" pitchFamily="34" charset="0"/>
              </a:rPr>
              <a:t> &gt;= 4.0 i </a:t>
            </a:r>
            <a:r>
              <a:rPr lang="ca-ES" altLang="es-ES" sz="1400" b="1" i="1" dirty="0" err="1">
                <a:latin typeface="Calibri" panose="020F0502020204030204" pitchFamily="34" charset="0"/>
              </a:rPr>
              <a:t>Nota_Pràctiques</a:t>
            </a:r>
            <a:r>
              <a:rPr lang="ca-ES" altLang="es-ES" sz="1400" b="1" i="1" dirty="0">
                <a:latin typeface="Calibri" panose="020F0502020204030204" pitchFamily="34" charset="0"/>
              </a:rPr>
              <a:t> &gt;= 4.0</a:t>
            </a:r>
          </a:p>
          <a:p>
            <a:pPr eaLnBrk="1" hangingPunct="1">
              <a:defRPr/>
            </a:pPr>
            <a:endParaRPr lang="es-ES" altLang="es-ES" sz="1600" b="1" i="1" dirty="0">
              <a:latin typeface="Calibri" panose="020F0502020204030204" pitchFamily="34" charset="0"/>
            </a:endParaRPr>
          </a:p>
          <a:p>
            <a:pPr eaLnBrk="1" hangingPunct="1">
              <a:defRPr/>
            </a:pPr>
            <a:endParaRPr lang="es-ES" altLang="es-ES" sz="1600" dirty="0">
              <a:latin typeface="Calibri" panose="020F0502020204030204" pitchFamily="34" charset="0"/>
            </a:endParaRPr>
          </a:p>
        </p:txBody>
      </p:sp>
      <p:sp>
        <p:nvSpPr>
          <p:cNvPr id="2" name="Date Placeholder 1">
            <a:extLst>
              <a:ext uri="{FF2B5EF4-FFF2-40B4-BE49-F238E27FC236}">
                <a16:creationId xmlns:a16="http://schemas.microsoft.com/office/drawing/2014/main" id="{FB81D075-33EF-C44F-AB13-CCF1674E660C}"/>
              </a:ext>
            </a:extLst>
          </p:cNvPr>
          <p:cNvSpPr>
            <a:spLocks noGrp="1"/>
          </p:cNvSpPr>
          <p:nvPr>
            <p:ph type="dt" sz="half" idx="10"/>
          </p:nvPr>
        </p:nvSpPr>
        <p:spPr/>
        <p:txBody>
          <a:bodyPr/>
          <a:lstStyle/>
          <a:p>
            <a:pPr>
              <a:defRPr/>
            </a:pPr>
            <a:fld id="{0A6E8225-3C82-4049-915B-85578DA4A254}" type="datetime10">
              <a:rPr lang="es-ES_tradnl" smtClean="0"/>
              <a:t>14:08</a:t>
            </a:fld>
            <a:endParaRPr lang="en-US" dirty="0"/>
          </a:p>
        </p:txBody>
      </p:sp>
      <p:sp>
        <p:nvSpPr>
          <p:cNvPr id="3" name="Slide Number Placeholder 2">
            <a:extLst>
              <a:ext uri="{FF2B5EF4-FFF2-40B4-BE49-F238E27FC236}">
                <a16:creationId xmlns:a16="http://schemas.microsoft.com/office/drawing/2014/main" id="{09F9E713-61F0-774E-9BC1-5651BF5D9501}"/>
              </a:ext>
            </a:extLst>
          </p:cNvPr>
          <p:cNvSpPr>
            <a:spLocks noGrp="1"/>
          </p:cNvSpPr>
          <p:nvPr>
            <p:ph type="sldNum" sz="quarter" idx="12"/>
          </p:nvPr>
        </p:nvSpPr>
        <p:spPr/>
        <p:txBody>
          <a:bodyPr/>
          <a:lstStyle/>
          <a:p>
            <a:pPr>
              <a:defRPr/>
            </a:pPr>
            <a:fld id="{92C0268C-C029-4760-98E8-5BF4E76A023E}" type="slidenum">
              <a:rPr lang="en-US" smtClean="0"/>
              <a:pPr>
                <a:defRPr/>
              </a:pPr>
              <a:t>87</a:t>
            </a:fld>
            <a:endParaRPr lang="en-US"/>
          </a:p>
        </p:txBody>
      </p:sp>
    </p:spTree>
    <p:extLst>
      <p:ext uri="{BB962C8B-B14F-4D97-AF65-F5344CB8AC3E}">
        <p14:creationId xmlns:p14="http://schemas.microsoft.com/office/powerpoint/2010/main" val="4521011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52400" y="391318"/>
            <a:ext cx="8001000" cy="6075363"/>
          </a:xfrm>
          <a:prstGeom prst="rect">
            <a:avLst/>
          </a:prstGeom>
          <a:solidFill>
            <a:schemeClr val="accent6">
              <a:lumMod val="20000"/>
              <a:lumOff val="80000"/>
            </a:schemeClr>
          </a:solidFill>
          <a:ln w="9525">
            <a:noFill/>
            <a:miter lim="800000"/>
            <a:headEnd/>
            <a:tailEnd/>
          </a:ln>
        </p:spPr>
        <p:txBody>
          <a:bodyPr anchor="ctr">
            <a:spAutoFit/>
          </a:bodyPr>
          <a:lstStyle>
            <a:lvl1pPr>
              <a:defRPr sz="2800">
                <a:solidFill>
                  <a:schemeClr val="tx1"/>
                </a:solidFill>
                <a:latin typeface="Arial" panose="020B0604020202020204" pitchFamily="34" charset="0"/>
                <a:ea typeface="MS PGothic" panose="020B0600070205080204" pitchFamily="34" charset="-128"/>
              </a:defRPr>
            </a:lvl1pPr>
            <a:lvl2pPr marL="742950" indent="-285750">
              <a:defRPr sz="2800">
                <a:solidFill>
                  <a:schemeClr val="tx1"/>
                </a:solidFill>
                <a:latin typeface="Arial" panose="020B0604020202020204" pitchFamily="34" charset="0"/>
                <a:ea typeface="MS PGothic" panose="020B0600070205080204" pitchFamily="34" charset="-128"/>
              </a:defRPr>
            </a:lvl2pPr>
            <a:lvl3pPr marL="1143000" indent="-228600">
              <a:defRPr sz="2800">
                <a:solidFill>
                  <a:schemeClr val="tx1"/>
                </a:solidFill>
                <a:latin typeface="Arial" panose="020B0604020202020204" pitchFamily="34" charset="0"/>
                <a:ea typeface="MS PGothic" panose="020B0600070205080204" pitchFamily="34" charset="-128"/>
              </a:defRPr>
            </a:lvl3pPr>
            <a:lvl4pPr marL="1600200" indent="-228600">
              <a:defRPr sz="2800">
                <a:solidFill>
                  <a:schemeClr val="tx1"/>
                </a:solidFill>
                <a:latin typeface="Arial" panose="020B0604020202020204" pitchFamily="34" charset="0"/>
                <a:ea typeface="MS PGothic" panose="020B0600070205080204" pitchFamily="34" charset="-128"/>
              </a:defRPr>
            </a:lvl4pPr>
            <a:lvl5pPr marL="2057400" indent="-22860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defRPr/>
            </a:pPr>
            <a:r>
              <a:rPr lang="ca-ES" altLang="es-ES" sz="1600" b="1" dirty="0" err="1">
                <a:latin typeface="Calibri" panose="020F0502020204030204" pitchFamily="34" charset="0"/>
              </a:rPr>
              <a:t>Reavaluació</a:t>
            </a:r>
            <a:r>
              <a:rPr lang="ca-ES" altLang="es-ES" sz="1600" dirty="0">
                <a:latin typeface="Calibri" panose="020F0502020204030204" pitchFamily="34" charset="0"/>
              </a:rPr>
              <a:t>: </a:t>
            </a:r>
          </a:p>
          <a:p>
            <a:pPr>
              <a:lnSpc>
                <a:spcPct val="90000"/>
              </a:lnSpc>
              <a:spcBef>
                <a:spcPct val="20000"/>
              </a:spcBef>
              <a:defRPr/>
            </a:pPr>
            <a:endParaRPr lang="ca-ES" altLang="es-ES" sz="1600" dirty="0">
              <a:latin typeface="Calibri" panose="020F0502020204030204" pitchFamily="34" charset="0"/>
            </a:endParaRPr>
          </a:p>
          <a:p>
            <a:pPr>
              <a:lnSpc>
                <a:spcPct val="90000"/>
              </a:lnSpc>
              <a:spcBef>
                <a:spcPct val="20000"/>
              </a:spcBef>
              <a:defRPr/>
            </a:pPr>
            <a:r>
              <a:rPr lang="ca-ES" altLang="es-ES" sz="1600" dirty="0">
                <a:latin typeface="Calibri" panose="020F0502020204030204" pitchFamily="34" charset="0"/>
              </a:rPr>
              <a:t>Un alumne té dret d</a:t>
            </a:r>
            <a:r>
              <a:rPr lang="ca-ES" altLang="en-US" sz="1600" dirty="0">
                <a:latin typeface="Calibri" panose="020F0502020204030204" pitchFamily="34" charset="0"/>
              </a:rPr>
              <a:t>’</a:t>
            </a:r>
            <a:r>
              <a:rPr lang="ca-ES" altLang="es-ES" sz="1600" dirty="0">
                <a:latin typeface="Calibri" panose="020F0502020204030204" pitchFamily="34" charset="0"/>
              </a:rPr>
              <a:t>anar a l</a:t>
            </a:r>
            <a:r>
              <a:rPr lang="ca-ES" altLang="en-US" sz="1600" dirty="0">
                <a:latin typeface="Calibri" panose="020F0502020204030204" pitchFamily="34" charset="0"/>
              </a:rPr>
              <a:t>’</a:t>
            </a:r>
            <a:r>
              <a:rPr lang="ca-ES" altLang="es-ES" sz="1600" dirty="0">
                <a:latin typeface="Calibri" panose="020F0502020204030204" pitchFamily="34" charset="0"/>
              </a:rPr>
              <a:t>examen de </a:t>
            </a:r>
            <a:r>
              <a:rPr lang="ca-ES" altLang="es-ES" sz="1600" dirty="0" err="1">
                <a:latin typeface="Calibri" panose="020F0502020204030204" pitchFamily="34" charset="0"/>
              </a:rPr>
              <a:t>reavaluació</a:t>
            </a:r>
            <a:r>
              <a:rPr lang="ca-ES" altLang="es-ES" sz="1600" dirty="0">
                <a:latin typeface="Calibri" panose="020F0502020204030204" pitchFamily="34" charset="0"/>
              </a:rPr>
              <a:t> si NF&gt;=3.5. L</a:t>
            </a:r>
            <a:r>
              <a:rPr lang="ca-ES" altLang="en-US" sz="1600" dirty="0">
                <a:latin typeface="Calibri" panose="020F0502020204030204" pitchFamily="34" charset="0"/>
              </a:rPr>
              <a:t>’</a:t>
            </a:r>
            <a:r>
              <a:rPr lang="ca-ES" altLang="es-ES" sz="1600" dirty="0">
                <a:latin typeface="Calibri" panose="020F0502020204030204" pitchFamily="34" charset="0"/>
              </a:rPr>
              <a:t>examen de </a:t>
            </a:r>
            <a:r>
              <a:rPr lang="ca-ES" altLang="es-ES" sz="1600" dirty="0" err="1">
                <a:latin typeface="Calibri" panose="020F0502020204030204" pitchFamily="34" charset="0"/>
              </a:rPr>
              <a:t>reavaluació</a:t>
            </a:r>
            <a:r>
              <a:rPr lang="ca-ES" altLang="es-ES" sz="1600" dirty="0">
                <a:latin typeface="Calibri" panose="020F0502020204030204" pitchFamily="34" charset="0"/>
              </a:rPr>
              <a:t> tindrà part teòrica (RT) i part pràctica (RP) i la nota final de l</a:t>
            </a:r>
            <a:r>
              <a:rPr lang="ca-ES" altLang="en-US" sz="1600" dirty="0">
                <a:latin typeface="Calibri" panose="020F0502020204030204" pitchFamily="34" charset="0"/>
              </a:rPr>
              <a:t>’</a:t>
            </a:r>
            <a:r>
              <a:rPr lang="ca-ES" altLang="es-ES" sz="1600" dirty="0">
                <a:latin typeface="Calibri" panose="020F0502020204030204" pitchFamily="34" charset="0"/>
              </a:rPr>
              <a:t>assignatura serà: </a:t>
            </a:r>
          </a:p>
          <a:p>
            <a:pPr>
              <a:lnSpc>
                <a:spcPct val="90000"/>
              </a:lnSpc>
              <a:spcBef>
                <a:spcPct val="20000"/>
              </a:spcBef>
              <a:buFontTx/>
              <a:buChar char="•"/>
              <a:defRPr/>
            </a:pPr>
            <a:endParaRPr lang="ca-ES" altLang="es-ES" sz="1600" dirty="0">
              <a:latin typeface="Calibri" panose="020F0502020204030204" pitchFamily="34" charset="0"/>
            </a:endParaRPr>
          </a:p>
          <a:p>
            <a:pPr>
              <a:lnSpc>
                <a:spcPct val="90000"/>
              </a:lnSpc>
              <a:spcBef>
                <a:spcPct val="20000"/>
              </a:spcBef>
              <a:buFontTx/>
              <a:buChar char="•"/>
              <a:defRPr/>
            </a:pPr>
            <a:r>
              <a:rPr lang="ca-ES" altLang="es-ES" sz="1600" dirty="0">
                <a:latin typeface="Calibri" panose="020F0502020204030204" pitchFamily="34" charset="0"/>
              </a:rPr>
              <a:t>NF=0.6*RT+0.4*RP.</a:t>
            </a:r>
          </a:p>
          <a:p>
            <a:pPr>
              <a:lnSpc>
                <a:spcPct val="90000"/>
              </a:lnSpc>
              <a:spcBef>
                <a:spcPct val="20000"/>
              </a:spcBef>
              <a:buFontTx/>
              <a:buChar char="•"/>
              <a:defRPr/>
            </a:pPr>
            <a:endParaRPr lang="ca-ES" altLang="es-ES" sz="1600" dirty="0">
              <a:latin typeface="Calibri" panose="020F0502020204030204" pitchFamily="34" charset="0"/>
            </a:endParaRPr>
          </a:p>
          <a:p>
            <a:pPr>
              <a:lnSpc>
                <a:spcPct val="90000"/>
              </a:lnSpc>
              <a:spcBef>
                <a:spcPct val="20000"/>
              </a:spcBef>
              <a:defRPr/>
            </a:pPr>
            <a:r>
              <a:rPr lang="ca-ES" altLang="es-ES" sz="1600" b="1" dirty="0">
                <a:latin typeface="Calibri" panose="020F0502020204030204" pitchFamily="34" charset="0"/>
              </a:rPr>
              <a:t>Observacions</a:t>
            </a:r>
            <a:r>
              <a:rPr lang="ca-ES" altLang="es-ES" sz="1600" dirty="0">
                <a:latin typeface="Calibri" panose="020F0502020204030204" pitchFamily="34" charset="0"/>
              </a:rPr>
              <a:t>:</a:t>
            </a:r>
          </a:p>
          <a:p>
            <a:pPr>
              <a:lnSpc>
                <a:spcPct val="90000"/>
              </a:lnSpc>
              <a:spcBef>
                <a:spcPct val="20000"/>
              </a:spcBef>
              <a:defRPr/>
            </a:pPr>
            <a:endParaRPr lang="ca-ES" altLang="es-ES" sz="1600" dirty="0">
              <a:latin typeface="Calibri" panose="020F0502020204030204" pitchFamily="34" charset="0"/>
            </a:endParaRPr>
          </a:p>
          <a:p>
            <a:pPr>
              <a:lnSpc>
                <a:spcPct val="90000"/>
              </a:lnSpc>
              <a:spcBef>
                <a:spcPct val="20000"/>
              </a:spcBef>
              <a:defRPr/>
            </a:pPr>
            <a:r>
              <a:rPr lang="ca-ES" altLang="es-ES" sz="1600" dirty="0">
                <a:latin typeface="Calibri" panose="020F0502020204030204" pitchFamily="34" charset="0"/>
              </a:rPr>
              <a:t>a) Les pràctiques no són recuperables. Una pràctica no presentada té una nota 0.</a:t>
            </a:r>
          </a:p>
          <a:p>
            <a:pPr>
              <a:lnSpc>
                <a:spcPct val="90000"/>
              </a:lnSpc>
              <a:spcBef>
                <a:spcPct val="20000"/>
              </a:spcBef>
              <a:defRPr/>
            </a:pPr>
            <a:endParaRPr lang="ca-ES" altLang="es-ES" sz="1600" dirty="0">
              <a:latin typeface="Calibri" panose="020F0502020204030204" pitchFamily="34" charset="0"/>
            </a:endParaRPr>
          </a:p>
          <a:p>
            <a:pPr>
              <a:lnSpc>
                <a:spcPct val="90000"/>
              </a:lnSpc>
              <a:spcBef>
                <a:spcPct val="20000"/>
              </a:spcBef>
              <a:defRPr/>
            </a:pPr>
            <a:r>
              <a:rPr lang="ca-ES" altLang="es-ES" sz="1600" dirty="0">
                <a:latin typeface="Calibri" panose="020F0502020204030204" pitchFamily="34" charset="0"/>
              </a:rPr>
              <a:t>b) Un </a:t>
            </a:r>
            <a:r>
              <a:rPr lang="ca-ES" altLang="en-US" sz="1600" dirty="0">
                <a:latin typeface="Calibri" panose="020F0502020204030204" pitchFamily="34" charset="0"/>
              </a:rPr>
              <a:t>“</a:t>
            </a:r>
            <a:r>
              <a:rPr lang="ca-ES" altLang="es-ES" sz="1600" dirty="0">
                <a:latin typeface="Calibri" panose="020F0502020204030204" pitchFamily="34" charset="0"/>
              </a:rPr>
              <a:t>No presentat</a:t>
            </a:r>
            <a:r>
              <a:rPr lang="ca-ES" altLang="en-US" sz="1600" dirty="0">
                <a:latin typeface="Calibri" panose="020F0502020204030204" pitchFamily="34" charset="0"/>
              </a:rPr>
              <a:t>”</a:t>
            </a:r>
            <a:r>
              <a:rPr lang="ca-ES" altLang="es-ES" sz="1600" dirty="0">
                <a:latin typeface="Calibri" panose="020F0502020204030204" pitchFamily="34" charset="0"/>
              </a:rPr>
              <a:t> en l</a:t>
            </a:r>
            <a:r>
              <a:rPr lang="ca-ES" altLang="en-US" sz="1600" dirty="0">
                <a:latin typeface="Calibri" panose="020F0502020204030204" pitchFamily="34" charset="0"/>
              </a:rPr>
              <a:t>’</a:t>
            </a:r>
            <a:r>
              <a:rPr lang="ca-ES" altLang="es-ES" sz="1600" dirty="0">
                <a:latin typeface="Calibri" panose="020F0502020204030204" pitchFamily="34" charset="0"/>
              </a:rPr>
              <a:t>avaluació continuada és quan no s</a:t>
            </a:r>
            <a:r>
              <a:rPr lang="ca-ES" altLang="en-US" sz="1600" dirty="0">
                <a:latin typeface="Calibri" panose="020F0502020204030204" pitchFamily="34" charset="0"/>
              </a:rPr>
              <a:t>’</a:t>
            </a:r>
            <a:r>
              <a:rPr lang="ca-ES" altLang="es-ES" sz="1600" dirty="0">
                <a:latin typeface="Calibri" panose="020F0502020204030204" pitchFamily="34" charset="0"/>
              </a:rPr>
              <a:t>ha presentat cap pràctica ni s</a:t>
            </a:r>
            <a:r>
              <a:rPr lang="ca-ES" altLang="en-US" sz="1600" dirty="0">
                <a:latin typeface="Calibri" panose="020F0502020204030204" pitchFamily="34" charset="0"/>
              </a:rPr>
              <a:t>’</a:t>
            </a:r>
            <a:r>
              <a:rPr lang="ca-ES" altLang="es-ES" sz="1600" dirty="0">
                <a:latin typeface="Calibri" panose="020F0502020204030204" pitchFamily="34" charset="0"/>
              </a:rPr>
              <a:t>ha fet cap parcial.</a:t>
            </a:r>
          </a:p>
          <a:p>
            <a:pPr>
              <a:lnSpc>
                <a:spcPct val="90000"/>
              </a:lnSpc>
              <a:spcBef>
                <a:spcPct val="20000"/>
              </a:spcBef>
              <a:defRPr/>
            </a:pPr>
            <a:endParaRPr lang="ca-ES" altLang="es-ES" sz="1600" dirty="0">
              <a:latin typeface="Calibri" panose="020F0502020204030204" pitchFamily="34" charset="0"/>
            </a:endParaRPr>
          </a:p>
          <a:p>
            <a:pPr>
              <a:lnSpc>
                <a:spcPct val="90000"/>
              </a:lnSpc>
              <a:spcBef>
                <a:spcPct val="20000"/>
              </a:spcBef>
              <a:defRPr/>
            </a:pPr>
            <a:r>
              <a:rPr lang="ca-ES" altLang="es-ES" sz="1600" dirty="0">
                <a:latin typeface="Calibri" panose="020F0502020204030204" pitchFamily="34" charset="0"/>
              </a:rPr>
              <a:t>c) Les notes no es guarden d</a:t>
            </a:r>
            <a:r>
              <a:rPr lang="ca-ES" altLang="en-US" sz="1600" dirty="0">
                <a:latin typeface="Calibri" panose="020F0502020204030204" pitchFamily="34" charset="0"/>
              </a:rPr>
              <a:t>’</a:t>
            </a:r>
            <a:r>
              <a:rPr lang="ca-ES" altLang="es-ES" sz="1600" dirty="0">
                <a:latin typeface="Calibri" panose="020F0502020204030204" pitchFamily="34" charset="0"/>
              </a:rPr>
              <a:t>un any per a un altre.</a:t>
            </a:r>
          </a:p>
          <a:p>
            <a:pPr>
              <a:lnSpc>
                <a:spcPct val="90000"/>
              </a:lnSpc>
              <a:spcBef>
                <a:spcPct val="20000"/>
              </a:spcBef>
              <a:defRPr/>
            </a:pPr>
            <a:endParaRPr lang="ca-ES" altLang="es-ES" sz="1600" dirty="0">
              <a:latin typeface="Calibri" panose="020F0502020204030204" pitchFamily="34" charset="0"/>
            </a:endParaRPr>
          </a:p>
          <a:p>
            <a:pPr>
              <a:lnSpc>
                <a:spcPct val="90000"/>
              </a:lnSpc>
              <a:spcBef>
                <a:spcPct val="20000"/>
              </a:spcBef>
              <a:defRPr/>
            </a:pPr>
            <a:r>
              <a:rPr lang="ca-ES" altLang="es-ES" sz="1600" dirty="0">
                <a:latin typeface="Calibri" panose="020F0502020204030204" pitchFamily="34" charset="0"/>
              </a:rPr>
              <a:t>d) Si es suspèn alguna de les parts d</a:t>
            </a:r>
            <a:r>
              <a:rPr lang="ca-ES" altLang="en-US" sz="1600" dirty="0">
                <a:latin typeface="Calibri" panose="020F0502020204030204" pitchFamily="34" charset="0"/>
              </a:rPr>
              <a:t>’</a:t>
            </a:r>
            <a:r>
              <a:rPr lang="ca-ES" altLang="es-ES" sz="1600" dirty="0">
                <a:latin typeface="Calibri" panose="020F0502020204030204" pitchFamily="34" charset="0"/>
              </a:rPr>
              <a:t>activitats (teoria o pràctiques) en l</a:t>
            </a:r>
            <a:r>
              <a:rPr lang="ca-ES" altLang="en-US" sz="1600" dirty="0">
                <a:latin typeface="Calibri" panose="020F0502020204030204" pitchFamily="34" charset="0"/>
              </a:rPr>
              <a:t>’</a:t>
            </a:r>
            <a:r>
              <a:rPr lang="ca-ES" altLang="es-ES" sz="1600" dirty="0">
                <a:latin typeface="Calibri" panose="020F0502020204030204" pitchFamily="34" charset="0"/>
              </a:rPr>
              <a:t>avaluació continuada durant el semestre, s</a:t>
            </a:r>
            <a:r>
              <a:rPr lang="ca-ES" altLang="en-US" sz="1600" dirty="0">
                <a:latin typeface="Calibri" panose="020F0502020204030204" pitchFamily="34" charset="0"/>
              </a:rPr>
              <a:t>’</a:t>
            </a:r>
            <a:r>
              <a:rPr lang="ca-ES" altLang="es-ES" sz="1600" dirty="0">
                <a:latin typeface="Calibri" panose="020F0502020204030204" pitchFamily="34" charset="0"/>
              </a:rPr>
              <a:t>ha de fer l</a:t>
            </a:r>
            <a:r>
              <a:rPr lang="ca-ES" altLang="en-US" sz="1600" dirty="0">
                <a:latin typeface="Calibri" panose="020F0502020204030204" pitchFamily="34" charset="0"/>
              </a:rPr>
              <a:t>’</a:t>
            </a:r>
            <a:r>
              <a:rPr lang="ca-ES" altLang="es-ES" sz="1600" dirty="0">
                <a:latin typeface="Calibri" panose="020F0502020204030204" pitchFamily="34" charset="0"/>
              </a:rPr>
              <a:t>examen sencer; no es guarda la part aprovada.</a:t>
            </a:r>
          </a:p>
          <a:p>
            <a:pPr>
              <a:lnSpc>
                <a:spcPct val="90000"/>
              </a:lnSpc>
              <a:spcBef>
                <a:spcPct val="20000"/>
              </a:spcBef>
              <a:defRPr/>
            </a:pPr>
            <a:endParaRPr lang="ca-ES" altLang="es-ES" sz="1600" dirty="0">
              <a:latin typeface="Calibri" panose="020F0502020204030204" pitchFamily="34" charset="0"/>
            </a:endParaRPr>
          </a:p>
          <a:p>
            <a:pPr>
              <a:lnSpc>
                <a:spcPct val="90000"/>
              </a:lnSpc>
              <a:spcBef>
                <a:spcPct val="20000"/>
              </a:spcBef>
              <a:defRPr/>
            </a:pPr>
            <a:r>
              <a:rPr lang="ca-ES" altLang="es-ES" sz="1600" dirty="0">
                <a:latin typeface="Calibri" panose="020F0502020204030204" pitchFamily="34" charset="0"/>
              </a:rPr>
              <a:t>i) Algunes de les pràctiques poden ser pràctiques avaluables, on el treball pràctic es defineix i es lliura al final de la sessió.</a:t>
            </a:r>
          </a:p>
          <a:p>
            <a:pPr>
              <a:lnSpc>
                <a:spcPct val="90000"/>
              </a:lnSpc>
              <a:spcBef>
                <a:spcPct val="20000"/>
              </a:spcBef>
              <a:buFontTx/>
              <a:buChar char="•"/>
              <a:defRPr/>
            </a:pPr>
            <a:endParaRPr lang="ca-ES" altLang="es-ES" sz="1600" dirty="0">
              <a:latin typeface="Calibri" panose="020F0502020204030204" pitchFamily="34" charset="0"/>
            </a:endParaRPr>
          </a:p>
          <a:p>
            <a:pPr>
              <a:lnSpc>
                <a:spcPct val="90000"/>
              </a:lnSpc>
              <a:spcBef>
                <a:spcPct val="20000"/>
              </a:spcBef>
              <a:buFontTx/>
              <a:buChar char="•"/>
              <a:defRPr/>
            </a:pPr>
            <a:r>
              <a:rPr lang="ca-ES" altLang="es-ES" sz="1600" dirty="0" err="1">
                <a:latin typeface="Calibri" panose="020F0502020204030204" pitchFamily="34" charset="0"/>
              </a:rPr>
              <a:t>f</a:t>
            </a:r>
            <a:r>
              <a:rPr lang="ca-ES" altLang="es-ES" sz="1600" dirty="0">
                <a:latin typeface="Calibri" panose="020F0502020204030204" pitchFamily="34" charset="0"/>
              </a:rPr>
              <a:t>) Els estudiants que fan la </a:t>
            </a:r>
            <a:r>
              <a:rPr lang="ca-ES" altLang="es-ES" sz="1600" dirty="0" err="1">
                <a:latin typeface="Calibri" panose="020F0502020204030204" pitchFamily="34" charset="0"/>
              </a:rPr>
              <a:t>reavaluació</a:t>
            </a:r>
            <a:r>
              <a:rPr lang="ca-ES" altLang="es-ES" sz="1600" dirty="0">
                <a:latin typeface="Calibri" panose="020F0502020204030204" pitchFamily="34" charset="0"/>
              </a:rPr>
              <a:t> renuncien la nota anterior obtinguda.</a:t>
            </a:r>
          </a:p>
        </p:txBody>
      </p:sp>
      <p:sp>
        <p:nvSpPr>
          <p:cNvPr id="2" name="Date Placeholder 1">
            <a:extLst>
              <a:ext uri="{FF2B5EF4-FFF2-40B4-BE49-F238E27FC236}">
                <a16:creationId xmlns:a16="http://schemas.microsoft.com/office/drawing/2014/main" id="{BAB88F69-E7A4-B447-ABEA-3083A87CA3F4}"/>
              </a:ext>
            </a:extLst>
          </p:cNvPr>
          <p:cNvSpPr>
            <a:spLocks noGrp="1"/>
          </p:cNvSpPr>
          <p:nvPr>
            <p:ph type="dt" sz="half" idx="10"/>
          </p:nvPr>
        </p:nvSpPr>
        <p:spPr/>
        <p:txBody>
          <a:bodyPr/>
          <a:lstStyle/>
          <a:p>
            <a:pPr>
              <a:defRPr/>
            </a:pPr>
            <a:fld id="{DC15B186-8682-3B42-A45B-FD3C95733556}" type="datetime10">
              <a:rPr lang="es-ES_tradnl" smtClean="0"/>
              <a:t>14:08</a:t>
            </a:fld>
            <a:endParaRPr lang="en-US" dirty="0"/>
          </a:p>
        </p:txBody>
      </p:sp>
      <p:sp>
        <p:nvSpPr>
          <p:cNvPr id="4" name="Slide Number Placeholder 3">
            <a:extLst>
              <a:ext uri="{FF2B5EF4-FFF2-40B4-BE49-F238E27FC236}">
                <a16:creationId xmlns:a16="http://schemas.microsoft.com/office/drawing/2014/main" id="{E11818D0-D970-EC48-87F3-1BF872BB0128}"/>
              </a:ext>
            </a:extLst>
          </p:cNvPr>
          <p:cNvSpPr>
            <a:spLocks noGrp="1"/>
          </p:cNvSpPr>
          <p:nvPr>
            <p:ph type="sldNum" sz="quarter" idx="12"/>
          </p:nvPr>
        </p:nvSpPr>
        <p:spPr/>
        <p:txBody>
          <a:bodyPr/>
          <a:lstStyle/>
          <a:p>
            <a:pPr>
              <a:defRPr/>
            </a:pPr>
            <a:fld id="{92C0268C-C029-4760-98E8-5BF4E76A023E}" type="slidenum">
              <a:rPr lang="en-US" smtClean="0"/>
              <a:pPr>
                <a:defRPr/>
              </a:pPr>
              <a:t>88</a:t>
            </a:fld>
            <a:endParaRPr lang="en-US"/>
          </a:p>
        </p:txBody>
      </p:sp>
    </p:spTree>
    <p:extLst>
      <p:ext uri="{BB962C8B-B14F-4D97-AF65-F5344CB8AC3E}">
        <p14:creationId xmlns:p14="http://schemas.microsoft.com/office/powerpoint/2010/main" val="33633383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684213" y="952500"/>
            <a:ext cx="7777162" cy="2308324"/>
          </a:xfrm>
          <a:prstGeom prst="rect">
            <a:avLst/>
          </a:prstGeom>
          <a:solidFill>
            <a:schemeClr val="accent6">
              <a:lumMod val="20000"/>
              <a:lumOff val="80000"/>
            </a:schemeClr>
          </a:solidFill>
          <a:ln w="9525">
            <a:noFill/>
            <a:miter lim="800000"/>
            <a:headEnd/>
            <a:tailEnd/>
          </a:ln>
        </p:spPr>
        <p:txBody>
          <a:bodyPr>
            <a:spAutoFit/>
          </a:bodyPr>
          <a:lstStyle>
            <a:lvl1pPr>
              <a:defRPr sz="2800">
                <a:solidFill>
                  <a:schemeClr val="tx1"/>
                </a:solidFill>
                <a:latin typeface="Arial" panose="020B0604020202020204" pitchFamily="34" charset="0"/>
                <a:ea typeface="MS PGothic" panose="020B0600070205080204" pitchFamily="34" charset="-128"/>
              </a:defRPr>
            </a:lvl1pPr>
            <a:lvl2pPr marL="742950" indent="-285750">
              <a:defRPr sz="2800">
                <a:solidFill>
                  <a:schemeClr val="tx1"/>
                </a:solidFill>
                <a:latin typeface="Arial" panose="020B0604020202020204" pitchFamily="34" charset="0"/>
                <a:ea typeface="MS PGothic" panose="020B0600070205080204" pitchFamily="34" charset="-128"/>
              </a:defRPr>
            </a:lvl2pPr>
            <a:lvl3pPr marL="1143000" indent="-228600">
              <a:defRPr sz="2800">
                <a:solidFill>
                  <a:schemeClr val="tx1"/>
                </a:solidFill>
                <a:latin typeface="Arial" panose="020B0604020202020204" pitchFamily="34" charset="0"/>
                <a:ea typeface="MS PGothic" panose="020B0600070205080204" pitchFamily="34" charset="-128"/>
              </a:defRPr>
            </a:lvl3pPr>
            <a:lvl4pPr marL="1600200" indent="-228600">
              <a:defRPr sz="2800">
                <a:solidFill>
                  <a:schemeClr val="tx1"/>
                </a:solidFill>
                <a:latin typeface="Arial" panose="020B0604020202020204" pitchFamily="34" charset="0"/>
                <a:ea typeface="MS PGothic" panose="020B0600070205080204" pitchFamily="34" charset="-128"/>
              </a:defRPr>
            </a:lvl4pPr>
            <a:lvl5pPr>
              <a:defRPr sz="2800">
                <a:solidFill>
                  <a:schemeClr val="tx1"/>
                </a:solidFill>
                <a:latin typeface="Arial" panose="020B0604020202020204" pitchFamily="34" charset="0"/>
                <a:ea typeface="MS PGothic" panose="020B0600070205080204" pitchFamily="34" charset="-128"/>
              </a:defRPr>
            </a:lvl5pPr>
            <a:lvl6pPr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defRPr/>
            </a:pPr>
            <a:endParaRPr lang="en-GB" altLang="es-ES" sz="1600" b="1" dirty="0">
              <a:solidFill>
                <a:srgbClr val="008000"/>
              </a:solidFill>
              <a:latin typeface="Calibri" panose="020F0502020204030204" pitchFamily="34" charset="0"/>
            </a:endParaRPr>
          </a:p>
          <a:p>
            <a:pPr eaLnBrk="1" hangingPunct="1">
              <a:defRPr/>
            </a:pPr>
            <a:r>
              <a:rPr lang="en-GB" altLang="es-ES" sz="1600" b="1" dirty="0">
                <a:latin typeface="Calibri" panose="020F0502020204030204" pitchFamily="34" charset="0"/>
              </a:rPr>
              <a:t>Programming Computer Vision with Python: Tools and algorithms for </a:t>
            </a:r>
            <a:r>
              <a:rPr lang="en-GB" altLang="es-ES" sz="1600" b="1" dirty="0" err="1">
                <a:latin typeface="Calibri" panose="020F0502020204030204" pitchFamily="34" charset="0"/>
              </a:rPr>
              <a:t>analyzing</a:t>
            </a:r>
            <a:r>
              <a:rPr lang="en-GB" altLang="es-ES" sz="1600" b="1" dirty="0">
                <a:latin typeface="Calibri" panose="020F0502020204030204" pitchFamily="34" charset="0"/>
              </a:rPr>
              <a:t> images 1st Edition, </a:t>
            </a:r>
            <a:r>
              <a:rPr lang="en-GB" altLang="es-ES" sz="1600" b="1" dirty="0">
                <a:latin typeface="Calibri" panose="020F0502020204030204" pitchFamily="34" charset="0"/>
                <a:hlinkClick r:id="rId3"/>
              </a:rPr>
              <a:t>Jan Erik Solem</a:t>
            </a:r>
            <a:r>
              <a:rPr lang="en-GB" altLang="es-ES" sz="1600" b="1" dirty="0">
                <a:latin typeface="Calibri" panose="020F0502020204030204" pitchFamily="34" charset="0"/>
              </a:rPr>
              <a:t>, O</a:t>
            </a:r>
            <a:r>
              <a:rPr lang="en-GB" altLang="en-US" sz="1600" b="1" dirty="0">
                <a:latin typeface="Calibri" panose="020F0502020204030204" pitchFamily="34" charset="0"/>
              </a:rPr>
              <a:t>’</a:t>
            </a:r>
            <a:r>
              <a:rPr lang="en-GB" altLang="es-ES" sz="1600" b="1" dirty="0">
                <a:latin typeface="Calibri" panose="020F0502020204030204" pitchFamily="34" charset="0"/>
              </a:rPr>
              <a:t>Reilly, 2012.</a:t>
            </a:r>
          </a:p>
          <a:p>
            <a:pPr eaLnBrk="1" hangingPunct="1">
              <a:defRPr/>
            </a:pPr>
            <a:r>
              <a:rPr lang="en-GB" altLang="es-ES" sz="1600" b="1" dirty="0">
                <a:latin typeface="Calibri" panose="020F0502020204030204" pitchFamily="34" charset="0"/>
              </a:rPr>
              <a:t> </a:t>
            </a:r>
            <a:endParaRPr lang="en-GB" altLang="es-ES" sz="1800" b="1" dirty="0">
              <a:latin typeface="Calibri" panose="020F0502020204030204" pitchFamily="34" charset="0"/>
            </a:endParaRPr>
          </a:p>
          <a:p>
            <a:pPr eaLnBrk="1" hangingPunct="1">
              <a:defRPr/>
            </a:pPr>
            <a:r>
              <a:rPr lang="en-GB" altLang="es-ES" sz="1600" b="1" dirty="0">
                <a:latin typeface="Calibri" panose="020F0502020204030204" pitchFamily="34" charset="0"/>
              </a:rPr>
              <a:t>Computer Vision: Algorithms and Applications (c) 2010 </a:t>
            </a:r>
            <a:r>
              <a:rPr lang="en-GB" altLang="es-ES" sz="1600" b="1" dirty="0">
                <a:latin typeface="Calibri" panose="020F0502020204030204" pitchFamily="34" charset="0"/>
                <a:hlinkClick r:id="rId4"/>
              </a:rPr>
              <a:t>Richard Szeliski</a:t>
            </a:r>
            <a:r>
              <a:rPr lang="en-GB" altLang="es-ES" sz="1600" b="1" dirty="0">
                <a:latin typeface="Calibri" panose="020F0502020204030204" pitchFamily="34" charset="0"/>
              </a:rPr>
              <a:t>, Microsoft Research</a:t>
            </a:r>
            <a:r>
              <a:rPr lang="en-GB" altLang="es-ES" sz="1600" dirty="0">
                <a:latin typeface="Calibri" panose="020F0502020204030204" pitchFamily="34" charset="0"/>
              </a:rPr>
              <a:t> </a:t>
            </a:r>
            <a:r>
              <a:rPr lang="en-GB" altLang="es-ES" sz="1600" b="1" dirty="0">
                <a:latin typeface="Calibri" panose="020F0502020204030204" pitchFamily="34" charset="0"/>
                <a:hlinkClick r:id="rId5"/>
              </a:rPr>
              <a:t>http://szeliski.org/Book/</a:t>
            </a:r>
            <a:endParaRPr lang="en-GB" altLang="es-ES" sz="1600" dirty="0">
              <a:latin typeface="Calibri" panose="020F0502020204030204" pitchFamily="34" charset="0"/>
            </a:endParaRPr>
          </a:p>
          <a:p>
            <a:pPr eaLnBrk="1" hangingPunct="1">
              <a:defRPr/>
            </a:pPr>
            <a:endParaRPr lang="en-GB" altLang="es-ES" sz="1600" b="1" dirty="0">
              <a:latin typeface="Calibri" panose="020F0502020204030204" pitchFamily="34" charset="0"/>
            </a:endParaRPr>
          </a:p>
          <a:p>
            <a:pPr eaLnBrk="1" hangingPunct="1">
              <a:defRPr/>
            </a:pPr>
            <a:r>
              <a:rPr lang="en-GB" altLang="es-ES" sz="1600" b="1" dirty="0">
                <a:latin typeface="Calibri" panose="020F0502020204030204" pitchFamily="34" charset="0"/>
              </a:rPr>
              <a:t>David A. Forsyth, Jean Ponce,</a:t>
            </a:r>
            <a:r>
              <a:rPr lang="en-GB" altLang="es-ES" sz="1600" dirty="0">
                <a:latin typeface="Calibri" panose="020F0502020204030204" pitchFamily="34" charset="0"/>
              </a:rPr>
              <a:t> </a:t>
            </a:r>
            <a:r>
              <a:rPr lang="en-GB" altLang="es-ES" sz="1600" i="1" dirty="0">
                <a:latin typeface="Calibri" panose="020F0502020204030204" pitchFamily="34" charset="0"/>
              </a:rPr>
              <a:t>Computer Vision: A Modern Approach</a:t>
            </a:r>
            <a:r>
              <a:rPr lang="en-GB" altLang="es-ES" sz="1600" dirty="0">
                <a:latin typeface="Calibri" panose="020F0502020204030204" pitchFamily="34" charset="0"/>
              </a:rPr>
              <a:t>, Prentice Hall, Hardcover, August 2012, II edition.</a:t>
            </a:r>
          </a:p>
        </p:txBody>
      </p:sp>
      <p:pic>
        <p:nvPicPr>
          <p:cNvPr id="153603" name="Picture 3" descr="0130851981">
            <a:hlinkClick r:id="rId6"/>
          </p:cNvPr>
          <p:cNvPicPr>
            <a:picLocks noChangeAspect="1" noChangeArrowheads="1"/>
          </p:cNvPicPr>
          <p:nvPr/>
        </p:nvPicPr>
        <p:blipFill>
          <a:blip r:embed="rId7"/>
          <a:srcRect/>
          <a:stretch>
            <a:fillRect/>
          </a:stretch>
        </p:blipFill>
        <p:spPr bwMode="auto">
          <a:xfrm>
            <a:off x="6027738" y="3636963"/>
            <a:ext cx="2076450" cy="2820987"/>
          </a:xfrm>
          <a:prstGeom prst="rect">
            <a:avLst/>
          </a:prstGeom>
          <a:noFill/>
          <a:ln>
            <a:noFill/>
          </a:ln>
          <a:effectLst>
            <a:outerShdw blurRad="63500" dist="107763" dir="2700000" algn="ctr" rotWithShape="0">
              <a:srgbClr val="000000">
                <a:alpha val="50000"/>
              </a:srgbClr>
            </a:outerShdw>
          </a:effectLst>
        </p:spPr>
      </p:pic>
      <p:sp>
        <p:nvSpPr>
          <p:cNvPr id="157700" name="Text Box 5"/>
          <p:cNvSpPr txBox="1">
            <a:spLocks noChangeArrowheads="1"/>
          </p:cNvSpPr>
          <p:nvPr/>
        </p:nvSpPr>
        <p:spPr bwMode="auto">
          <a:xfrm>
            <a:off x="3492500" y="182563"/>
            <a:ext cx="3035300" cy="769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eaLnBrk="1" hangingPunct="1">
              <a:spcBef>
                <a:spcPct val="0"/>
              </a:spcBef>
              <a:buFontTx/>
              <a:buNone/>
            </a:pPr>
            <a:r>
              <a:rPr lang="ca-ES" altLang="es-ES" sz="4400" spc="-100" dirty="0" err="1">
                <a:solidFill>
                  <a:srgbClr val="0432FF"/>
                </a:solidFill>
                <a:cs typeface="Calibri"/>
              </a:rPr>
              <a:t>Bibliography</a:t>
            </a:r>
            <a:endParaRPr lang="en-GB" altLang="es-ES" sz="4400" spc="-100" dirty="0">
              <a:solidFill>
                <a:srgbClr val="0432FF"/>
              </a:solidFill>
              <a:cs typeface="Calibri"/>
            </a:endParaRPr>
          </a:p>
        </p:txBody>
      </p:sp>
      <p:pic>
        <p:nvPicPr>
          <p:cNvPr id="157701" name="Picture 6">
            <a:hlinkClick r:id="rId5"/>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5700" y="3556000"/>
            <a:ext cx="2247900" cy="309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7702" name="Picture 1">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0800" y="3619500"/>
            <a:ext cx="2311400"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A266538A-1042-7E49-A290-70ADFBD9ED9D}"/>
              </a:ext>
            </a:extLst>
          </p:cNvPr>
          <p:cNvSpPr>
            <a:spLocks noGrp="1"/>
          </p:cNvSpPr>
          <p:nvPr>
            <p:ph type="dt" sz="half" idx="10"/>
          </p:nvPr>
        </p:nvSpPr>
        <p:spPr/>
        <p:txBody>
          <a:bodyPr/>
          <a:lstStyle/>
          <a:p>
            <a:pPr>
              <a:defRPr/>
            </a:pPr>
            <a:fld id="{EA7688E6-626D-FA4D-A9AB-84411130BBC1}" type="datetime10">
              <a:rPr lang="es-ES_tradnl" smtClean="0"/>
              <a:t>14:08</a:t>
            </a:fld>
            <a:endParaRPr lang="en-US" dirty="0"/>
          </a:p>
        </p:txBody>
      </p:sp>
      <p:sp>
        <p:nvSpPr>
          <p:cNvPr id="3" name="Slide Number Placeholder 2">
            <a:extLst>
              <a:ext uri="{FF2B5EF4-FFF2-40B4-BE49-F238E27FC236}">
                <a16:creationId xmlns:a16="http://schemas.microsoft.com/office/drawing/2014/main" id="{E9902455-93E3-9D4D-9F78-4EBF404E6079}"/>
              </a:ext>
            </a:extLst>
          </p:cNvPr>
          <p:cNvSpPr>
            <a:spLocks noGrp="1"/>
          </p:cNvSpPr>
          <p:nvPr>
            <p:ph type="sldNum" sz="quarter" idx="12"/>
          </p:nvPr>
        </p:nvSpPr>
        <p:spPr/>
        <p:txBody>
          <a:bodyPr/>
          <a:lstStyle/>
          <a:p>
            <a:pPr>
              <a:defRPr/>
            </a:pPr>
            <a:fld id="{92C0268C-C029-4760-98E8-5BF4E76A023E}" type="slidenum">
              <a:rPr lang="en-US" smtClean="0"/>
              <a:pPr>
                <a:defRPr/>
              </a:pPr>
              <a:t>89</a:t>
            </a:fld>
            <a:endParaRPr lang="en-US"/>
          </a:p>
        </p:txBody>
      </p:sp>
    </p:spTree>
    <p:extLst>
      <p:ext uri="{BB962C8B-B14F-4D97-AF65-F5344CB8AC3E}">
        <p14:creationId xmlns:p14="http://schemas.microsoft.com/office/powerpoint/2010/main" val="177852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a:lnSpc>
                <a:spcPct val="90000"/>
              </a:lnSpc>
              <a:defRPr/>
            </a:pPr>
            <a:r>
              <a:rPr lang="en-US" altLang="es-ES" b="1" dirty="0">
                <a:solidFill>
                  <a:srgbClr val="0432FF"/>
                </a:solidFill>
                <a:latin typeface="Calibri" panose="020F0502020204030204" pitchFamily="34" charset="0"/>
                <a:cs typeface="Calibri"/>
              </a:rPr>
              <a:t>Computer Vision</a:t>
            </a:r>
          </a:p>
        </p:txBody>
      </p:sp>
      <p:sp>
        <p:nvSpPr>
          <p:cNvPr id="18435" name="Content Placeholder 2"/>
          <p:cNvSpPr>
            <a:spLocks noGrp="1" noChangeArrowheads="1"/>
          </p:cNvSpPr>
          <p:nvPr>
            <p:ph idx="1"/>
          </p:nvPr>
        </p:nvSpPr>
        <p:spPr>
          <a:xfrm>
            <a:off x="0" y="1484313"/>
            <a:ext cx="8820150" cy="4525962"/>
          </a:xfrm>
        </p:spPr>
        <p:txBody>
          <a:bodyPr/>
          <a:lstStyle/>
          <a:p>
            <a:pPr eaLnBrk="1" hangingPunct="1">
              <a:buFontTx/>
              <a:buNone/>
            </a:pPr>
            <a:r>
              <a:rPr lang="en-US" altLang="es-ES">
                <a:cs typeface="Calibri" panose="020F0502020204030204" pitchFamily="34" charset="0"/>
              </a:rPr>
              <a:t>	Make computers understand images and video.</a:t>
            </a: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420938"/>
            <a:ext cx="52832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6096000" y="2895600"/>
            <a:ext cx="3048000" cy="2751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nSpc>
                <a:spcPct val="90000"/>
              </a:lnSpc>
              <a:spcBef>
                <a:spcPct val="0"/>
              </a:spcBef>
            </a:pPr>
            <a:r>
              <a:rPr lang="en-US" altLang="es-ES" sz="2400">
                <a:solidFill>
                  <a:srgbClr val="000000"/>
                </a:solidFill>
              </a:rPr>
              <a:t>What kind of scene?</a:t>
            </a:r>
          </a:p>
          <a:p>
            <a:pPr>
              <a:lnSpc>
                <a:spcPct val="90000"/>
              </a:lnSpc>
              <a:spcBef>
                <a:spcPct val="0"/>
              </a:spcBef>
            </a:pPr>
            <a:endParaRPr lang="en-US" altLang="es-ES" sz="2400">
              <a:solidFill>
                <a:srgbClr val="000000"/>
              </a:solidFill>
            </a:endParaRPr>
          </a:p>
          <a:p>
            <a:pPr>
              <a:lnSpc>
                <a:spcPct val="90000"/>
              </a:lnSpc>
              <a:spcBef>
                <a:spcPct val="0"/>
              </a:spcBef>
            </a:pPr>
            <a:r>
              <a:rPr lang="en-US" altLang="es-ES" sz="2400">
                <a:solidFill>
                  <a:srgbClr val="000000"/>
                </a:solidFill>
              </a:rPr>
              <a:t>Where are the cars?</a:t>
            </a:r>
          </a:p>
          <a:p>
            <a:pPr>
              <a:lnSpc>
                <a:spcPct val="90000"/>
              </a:lnSpc>
              <a:spcBef>
                <a:spcPct val="0"/>
              </a:spcBef>
            </a:pPr>
            <a:endParaRPr lang="en-US" altLang="es-ES" sz="2400">
              <a:solidFill>
                <a:srgbClr val="000000"/>
              </a:solidFill>
            </a:endParaRPr>
          </a:p>
          <a:p>
            <a:pPr>
              <a:lnSpc>
                <a:spcPct val="90000"/>
              </a:lnSpc>
              <a:spcBef>
                <a:spcPct val="0"/>
              </a:spcBef>
            </a:pPr>
            <a:r>
              <a:rPr lang="en-US" altLang="es-ES" sz="2400">
                <a:solidFill>
                  <a:srgbClr val="000000"/>
                </a:solidFill>
              </a:rPr>
              <a:t>How far is the building?</a:t>
            </a:r>
          </a:p>
          <a:p>
            <a:pPr>
              <a:lnSpc>
                <a:spcPct val="90000"/>
              </a:lnSpc>
              <a:spcBef>
                <a:spcPct val="0"/>
              </a:spcBef>
            </a:pPr>
            <a:endParaRPr lang="en-US" altLang="es-ES" sz="2400">
              <a:solidFill>
                <a:srgbClr val="000000"/>
              </a:solidFill>
            </a:endParaRPr>
          </a:p>
          <a:p>
            <a:pPr>
              <a:lnSpc>
                <a:spcPct val="90000"/>
              </a:lnSpc>
              <a:spcBef>
                <a:spcPct val="0"/>
              </a:spcBef>
            </a:pPr>
            <a:r>
              <a:rPr lang="en-US" altLang="es-ES" sz="2400">
                <a:solidFill>
                  <a:srgbClr val="000000"/>
                </a:solidFill>
              </a:rPr>
              <a:t>…</a:t>
            </a:r>
          </a:p>
        </p:txBody>
      </p:sp>
      <p:sp>
        <p:nvSpPr>
          <p:cNvPr id="1843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FC1828E7-9C1F-2F4C-BF7B-4F64EA34298D}" type="datetime10">
              <a:rPr lang="es-ES_tradnl" altLang="es-ES" sz="1400" smtClean="0"/>
              <a:t>14:07</a:t>
            </a:fld>
            <a:endParaRPr lang="en-GB" altLang="es-ES" sz="1400"/>
          </a:p>
        </p:txBody>
      </p:sp>
      <p:sp>
        <p:nvSpPr>
          <p:cNvPr id="2" name="Slide Number Placeholder 1">
            <a:extLst>
              <a:ext uri="{FF2B5EF4-FFF2-40B4-BE49-F238E27FC236}">
                <a16:creationId xmlns:a16="http://schemas.microsoft.com/office/drawing/2014/main" id="{3988B7CF-B866-EE4D-A52C-D9CFBE9F0BFE}"/>
              </a:ext>
            </a:extLst>
          </p:cNvPr>
          <p:cNvSpPr>
            <a:spLocks noGrp="1"/>
          </p:cNvSpPr>
          <p:nvPr>
            <p:ph type="sldNum" sz="quarter" idx="12"/>
          </p:nvPr>
        </p:nvSpPr>
        <p:spPr/>
        <p:txBody>
          <a:bodyPr/>
          <a:lstStyle/>
          <a:p>
            <a:pPr>
              <a:defRPr/>
            </a:pPr>
            <a:fld id="{92C0268C-C029-4760-98E8-5BF4E76A023E}" type="slidenum">
              <a:rPr lang="en-US" smtClean="0"/>
              <a:pPr>
                <a:defRPr/>
              </a:pPr>
              <a:t>9</a:t>
            </a:fld>
            <a:endParaRPr lang="en-US"/>
          </a:p>
        </p:txBody>
      </p:sp>
    </p:spTree>
    <p:extLst>
      <p:ext uri="{BB962C8B-B14F-4D97-AF65-F5344CB8AC3E}">
        <p14:creationId xmlns:p14="http://schemas.microsoft.com/office/powerpoint/2010/main" val="2445183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95288" y="1196975"/>
            <a:ext cx="8102600" cy="5310188"/>
          </a:xfrm>
          <a:prstGeom prst="rect">
            <a:avLst/>
          </a:prstGeom>
          <a:solidFill>
            <a:schemeClr val="accent6">
              <a:lumMod val="20000"/>
              <a:lumOff val="80000"/>
            </a:schemeClr>
          </a:solidFill>
          <a:ln w="9525">
            <a:noFill/>
            <a:miter lim="800000"/>
            <a:headEnd/>
            <a:tailEnd/>
          </a:ln>
        </p:spPr>
        <p:txBody>
          <a:bodyPr>
            <a:spAutoFit/>
          </a:bodyPr>
          <a:lstStyle>
            <a:lvl1pPr>
              <a:defRPr sz="2800">
                <a:solidFill>
                  <a:schemeClr val="tx1"/>
                </a:solidFill>
                <a:latin typeface="Arial" charset="0"/>
                <a:ea typeface="MS PGothic" charset="-128"/>
              </a:defRPr>
            </a:lvl1pPr>
            <a:lvl2pPr marL="742950" indent="-285750">
              <a:defRPr sz="2800">
                <a:solidFill>
                  <a:schemeClr val="tx1"/>
                </a:solidFill>
                <a:latin typeface="Arial" charset="0"/>
                <a:ea typeface="MS PGothic" charset="-128"/>
              </a:defRPr>
            </a:lvl2pPr>
            <a:lvl3pPr marL="1143000" indent="-228600">
              <a:defRPr sz="2800">
                <a:solidFill>
                  <a:schemeClr val="tx1"/>
                </a:solidFill>
                <a:latin typeface="Arial" charset="0"/>
                <a:ea typeface="MS PGothic" charset="-128"/>
              </a:defRPr>
            </a:lvl3pPr>
            <a:lvl4pPr marL="1600200" indent="-228600">
              <a:defRPr sz="2800">
                <a:solidFill>
                  <a:schemeClr val="tx1"/>
                </a:solidFill>
                <a:latin typeface="Arial" charset="0"/>
                <a:ea typeface="MS PGothic" charset="-128"/>
              </a:defRPr>
            </a:lvl4pPr>
            <a:lvl5pPr marL="2057400" indent="-228600">
              <a:defRPr sz="2800">
                <a:solidFill>
                  <a:schemeClr val="tx1"/>
                </a:solidFill>
                <a:latin typeface="Arial" charset="0"/>
                <a:ea typeface="MS PGothic" charset="-128"/>
              </a:defRPr>
            </a:lvl5pPr>
            <a:lvl6pPr marL="2514600" indent="-228600" eaLnBrk="0" fontAlgn="base" hangingPunct="0">
              <a:spcBef>
                <a:spcPct val="0"/>
              </a:spcBef>
              <a:spcAft>
                <a:spcPct val="0"/>
              </a:spcAft>
              <a:defRPr sz="2800">
                <a:solidFill>
                  <a:schemeClr val="tx1"/>
                </a:solidFill>
                <a:latin typeface="Arial" charset="0"/>
                <a:ea typeface="MS PGothic" charset="-128"/>
              </a:defRPr>
            </a:lvl6pPr>
            <a:lvl7pPr marL="2971800" indent="-228600" eaLnBrk="0" fontAlgn="base" hangingPunct="0">
              <a:spcBef>
                <a:spcPct val="0"/>
              </a:spcBef>
              <a:spcAft>
                <a:spcPct val="0"/>
              </a:spcAft>
              <a:defRPr sz="2800">
                <a:solidFill>
                  <a:schemeClr val="tx1"/>
                </a:solidFill>
                <a:latin typeface="Arial" charset="0"/>
                <a:ea typeface="MS PGothic" charset="-128"/>
              </a:defRPr>
            </a:lvl7pPr>
            <a:lvl8pPr marL="3429000" indent="-228600" eaLnBrk="0" fontAlgn="base" hangingPunct="0">
              <a:spcBef>
                <a:spcPct val="0"/>
              </a:spcBef>
              <a:spcAft>
                <a:spcPct val="0"/>
              </a:spcAft>
              <a:defRPr sz="2800">
                <a:solidFill>
                  <a:schemeClr val="tx1"/>
                </a:solidFill>
                <a:latin typeface="Arial" charset="0"/>
                <a:ea typeface="MS PGothic" charset="-128"/>
              </a:defRPr>
            </a:lvl8pPr>
            <a:lvl9pPr marL="3886200" indent="-228600" eaLnBrk="0" fontAlgn="base" hangingPunct="0">
              <a:spcBef>
                <a:spcPct val="0"/>
              </a:spcBef>
              <a:spcAft>
                <a:spcPct val="0"/>
              </a:spcAft>
              <a:defRPr sz="2800">
                <a:solidFill>
                  <a:schemeClr val="tx1"/>
                </a:solidFill>
                <a:latin typeface="Arial" charset="0"/>
                <a:ea typeface="MS PGothic" charset="-128"/>
              </a:defRPr>
            </a:lvl9pPr>
          </a:lstStyle>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a:p>
            <a:pPr eaLnBrk="1" hangingPunct="1">
              <a:defRPr/>
            </a:pPr>
            <a:endParaRPr lang="ca-ES" altLang="en-US" sz="1800">
              <a:latin typeface="Calibri" charset="0"/>
            </a:endParaRPr>
          </a:p>
        </p:txBody>
      </p:sp>
      <p:sp>
        <p:nvSpPr>
          <p:cNvPr id="210947" name="Rectangle 2"/>
          <p:cNvSpPr>
            <a:spLocks noGrp="1" noChangeArrowheads="1"/>
          </p:cNvSpPr>
          <p:nvPr>
            <p:ph type="title" idx="4294967295"/>
          </p:nvPr>
        </p:nvSpPr>
        <p:spPr>
          <a:xfrm>
            <a:off x="2627313" y="427286"/>
            <a:ext cx="3146567" cy="769441"/>
          </a:xfrm>
        </p:spPr>
        <p:txBody>
          <a:bodyPr wrap="none">
            <a:spAutoFit/>
          </a:bodyPr>
          <a:lstStyle/>
          <a:p>
            <a:pPr fontAlgn="base">
              <a:spcAft>
                <a:spcPct val="0"/>
              </a:spcAft>
              <a:defRPr/>
            </a:pPr>
            <a:r>
              <a:rPr lang="en-US" altLang="es-ES" sz="4400" b="1" dirty="0">
                <a:solidFill>
                  <a:srgbClr val="0432FF"/>
                </a:solidFill>
                <a:latin typeface="Calibri" panose="020F0502020204030204" pitchFamily="34" charset="0"/>
                <a:ea typeface="MS PGothic" panose="020B0600070205080204" pitchFamily="34" charset="-128"/>
                <a:cs typeface="Calibri"/>
              </a:rPr>
              <a:t>Mini-projects</a:t>
            </a:r>
          </a:p>
        </p:txBody>
      </p:sp>
      <p:sp>
        <p:nvSpPr>
          <p:cNvPr id="159748" name="Rectangle 3"/>
          <p:cNvSpPr>
            <a:spLocks noGrp="1" noChangeArrowheads="1"/>
          </p:cNvSpPr>
          <p:nvPr>
            <p:ph type="body" idx="4294967295"/>
          </p:nvPr>
        </p:nvSpPr>
        <p:spPr/>
        <p:txBody>
          <a:bodyPr>
            <a:normAutofit lnSpcReduction="10000"/>
          </a:bodyPr>
          <a:lstStyle/>
          <a:p>
            <a:pPr>
              <a:lnSpc>
                <a:spcPct val="90000"/>
              </a:lnSpc>
              <a:buFontTx/>
              <a:buNone/>
            </a:pPr>
            <a:r>
              <a:rPr lang="en-US" altLang="es-ES" sz="2000" dirty="0">
                <a:cs typeface="Calibri" panose="020F0502020204030204" pitchFamily="34" charset="0"/>
              </a:rPr>
              <a:t>Groups of 4 students should be formed to work on a mini-project. The title and the group should be submitted before 15/11/2022. </a:t>
            </a:r>
          </a:p>
          <a:p>
            <a:pPr>
              <a:lnSpc>
                <a:spcPct val="90000"/>
              </a:lnSpc>
              <a:buFontTx/>
              <a:buNone/>
            </a:pPr>
            <a:endParaRPr lang="en-US" altLang="es-ES" sz="2000" dirty="0">
              <a:cs typeface="Calibri" panose="020F0502020204030204" pitchFamily="34" charset="0"/>
            </a:endParaRPr>
          </a:p>
          <a:p>
            <a:pPr>
              <a:lnSpc>
                <a:spcPct val="90000"/>
              </a:lnSpc>
              <a:buFontTx/>
              <a:buNone/>
            </a:pPr>
            <a:r>
              <a:rPr lang="en-US" altLang="es-ES" sz="2000" dirty="0">
                <a:cs typeface="Calibri" panose="020F0502020204030204" pitchFamily="34" charset="0"/>
              </a:rPr>
              <a:t>Memory of 5 pages should explain: </a:t>
            </a:r>
          </a:p>
          <a:p>
            <a:pPr>
              <a:lnSpc>
                <a:spcPct val="90000"/>
              </a:lnSpc>
            </a:pPr>
            <a:r>
              <a:rPr lang="en-US" altLang="es-ES" sz="2000" dirty="0">
                <a:cs typeface="Calibri" panose="020F0502020204030204" pitchFamily="34" charset="0"/>
              </a:rPr>
              <a:t>target </a:t>
            </a:r>
          </a:p>
          <a:p>
            <a:pPr>
              <a:lnSpc>
                <a:spcPct val="90000"/>
              </a:lnSpc>
            </a:pPr>
            <a:r>
              <a:rPr lang="en-US" altLang="es-ES" sz="2000" dirty="0">
                <a:cs typeface="Calibri" panose="020F0502020204030204" pitchFamily="34" charset="0"/>
              </a:rPr>
              <a:t>environment / context </a:t>
            </a:r>
          </a:p>
          <a:p>
            <a:pPr>
              <a:lnSpc>
                <a:spcPct val="90000"/>
              </a:lnSpc>
            </a:pPr>
            <a:r>
              <a:rPr lang="en-US" altLang="es-ES" sz="2000" dirty="0">
                <a:cs typeface="Calibri" panose="020F0502020204030204" pitchFamily="34" charset="0"/>
              </a:rPr>
              <a:t>information about the implementation, </a:t>
            </a:r>
          </a:p>
          <a:p>
            <a:pPr>
              <a:lnSpc>
                <a:spcPct val="90000"/>
              </a:lnSpc>
            </a:pPr>
            <a:r>
              <a:rPr lang="en-US" altLang="es-ES" sz="2000" dirty="0">
                <a:cs typeface="Calibri" panose="020F0502020204030204" pitchFamily="34" charset="0"/>
              </a:rPr>
              <a:t>alternatives and extensions to the application as seen in the course material. </a:t>
            </a:r>
          </a:p>
          <a:p>
            <a:pPr>
              <a:lnSpc>
                <a:spcPct val="90000"/>
              </a:lnSpc>
            </a:pPr>
            <a:r>
              <a:rPr lang="en-US" altLang="es-ES" sz="2000" dirty="0">
                <a:cs typeface="Calibri" panose="020F0502020204030204" pitchFamily="34" charset="0"/>
              </a:rPr>
              <a:t>Introduction to Virtual Campus. </a:t>
            </a:r>
          </a:p>
          <a:p>
            <a:pPr>
              <a:lnSpc>
                <a:spcPct val="90000"/>
              </a:lnSpc>
            </a:pPr>
            <a:endParaRPr lang="en-US" altLang="es-ES" sz="2000" dirty="0">
              <a:cs typeface="Calibri" panose="020F0502020204030204" pitchFamily="34" charset="0"/>
            </a:endParaRPr>
          </a:p>
          <a:p>
            <a:pPr>
              <a:lnSpc>
                <a:spcPct val="90000"/>
              </a:lnSpc>
              <a:buFontTx/>
              <a:buNone/>
            </a:pPr>
            <a:r>
              <a:rPr lang="en-US" altLang="es-ES" sz="2000" dirty="0">
                <a:cs typeface="Calibri" panose="020F0502020204030204" pitchFamily="34" charset="0"/>
              </a:rPr>
              <a:t>These mini-projects will have a weight of 10% of the final grade of continuous evaluation. </a:t>
            </a:r>
          </a:p>
          <a:p>
            <a:pPr>
              <a:lnSpc>
                <a:spcPct val="90000"/>
              </a:lnSpc>
            </a:pPr>
            <a:endParaRPr lang="en-US" altLang="es-ES" sz="2000" dirty="0">
              <a:cs typeface="Calibri" panose="020F0502020204030204" pitchFamily="34" charset="0"/>
            </a:endParaRPr>
          </a:p>
          <a:p>
            <a:pPr>
              <a:lnSpc>
                <a:spcPct val="90000"/>
              </a:lnSpc>
            </a:pPr>
            <a:r>
              <a:rPr lang="en-US" altLang="es-ES" sz="2000" dirty="0">
                <a:cs typeface="Calibri" panose="020F0502020204030204" pitchFamily="34" charset="0"/>
              </a:rPr>
              <a:t>The projects will be presented in the last two lectures.</a:t>
            </a:r>
            <a:endParaRPr lang="ca-ES" altLang="es-ES" sz="2000" dirty="0">
              <a:cs typeface="Calibri" panose="020F0502020204030204" pitchFamily="34" charset="0"/>
            </a:endParaRPr>
          </a:p>
        </p:txBody>
      </p:sp>
      <p:sp>
        <p:nvSpPr>
          <p:cNvPr id="2" name="Date Placeholder 1">
            <a:extLst>
              <a:ext uri="{FF2B5EF4-FFF2-40B4-BE49-F238E27FC236}">
                <a16:creationId xmlns:a16="http://schemas.microsoft.com/office/drawing/2014/main" id="{A45ED631-9C59-1A44-84A6-5D4F3E18ABBC}"/>
              </a:ext>
            </a:extLst>
          </p:cNvPr>
          <p:cNvSpPr>
            <a:spLocks noGrp="1"/>
          </p:cNvSpPr>
          <p:nvPr>
            <p:ph type="dt" sz="half" idx="10"/>
          </p:nvPr>
        </p:nvSpPr>
        <p:spPr/>
        <p:txBody>
          <a:bodyPr/>
          <a:lstStyle/>
          <a:p>
            <a:pPr>
              <a:defRPr/>
            </a:pPr>
            <a:fld id="{B0488DA0-4A22-914A-998F-8AA6D4D789E7}" type="datetime10">
              <a:rPr lang="es-ES_tradnl" smtClean="0"/>
              <a:t>14:08</a:t>
            </a:fld>
            <a:endParaRPr lang="en-US" dirty="0"/>
          </a:p>
        </p:txBody>
      </p:sp>
      <p:sp>
        <p:nvSpPr>
          <p:cNvPr id="4" name="Slide Number Placeholder 3">
            <a:extLst>
              <a:ext uri="{FF2B5EF4-FFF2-40B4-BE49-F238E27FC236}">
                <a16:creationId xmlns:a16="http://schemas.microsoft.com/office/drawing/2014/main" id="{943520D2-F930-B441-A877-04403ACA5188}"/>
              </a:ext>
            </a:extLst>
          </p:cNvPr>
          <p:cNvSpPr>
            <a:spLocks noGrp="1"/>
          </p:cNvSpPr>
          <p:nvPr>
            <p:ph type="sldNum" sz="quarter" idx="12"/>
          </p:nvPr>
        </p:nvSpPr>
        <p:spPr/>
        <p:txBody>
          <a:bodyPr/>
          <a:lstStyle/>
          <a:p>
            <a:pPr>
              <a:defRPr/>
            </a:pPr>
            <a:fld id="{92C0268C-C029-4760-98E8-5BF4E76A023E}" type="slidenum">
              <a:rPr lang="en-US" smtClean="0"/>
              <a:pPr>
                <a:defRPr/>
              </a:pPr>
              <a:t>90</a:t>
            </a:fld>
            <a:endParaRPr lang="en-US"/>
          </a:p>
        </p:txBody>
      </p:sp>
    </p:spTree>
    <p:extLst>
      <p:ext uri="{BB962C8B-B14F-4D97-AF65-F5344CB8AC3E}">
        <p14:creationId xmlns:p14="http://schemas.microsoft.com/office/powerpoint/2010/main" val="1921366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1 Título"/>
          <p:cNvSpPr>
            <a:spLocks noGrp="1"/>
          </p:cNvSpPr>
          <p:nvPr>
            <p:ph type="title"/>
          </p:nvPr>
        </p:nvSpPr>
        <p:spPr>
          <a:xfrm>
            <a:off x="2708275" y="416174"/>
            <a:ext cx="2986267" cy="769441"/>
          </a:xfrm>
        </p:spPr>
        <p:txBody>
          <a:bodyPr wrap="none">
            <a:spAutoFit/>
          </a:bodyPr>
          <a:lstStyle/>
          <a:p>
            <a:pPr fontAlgn="base">
              <a:spcAft>
                <a:spcPct val="0"/>
              </a:spcAft>
              <a:defRPr/>
            </a:pPr>
            <a:r>
              <a:rPr lang="es-ES" altLang="es-ES" sz="4400" b="1" dirty="0" err="1">
                <a:solidFill>
                  <a:srgbClr val="0432FF"/>
                </a:solidFill>
                <a:latin typeface="Calibri" panose="020F0502020204030204" pitchFamily="34" charset="0"/>
                <a:ea typeface="MS PGothic" panose="020B0600070205080204" pitchFamily="34" charset="-128"/>
                <a:cs typeface="Calibri"/>
              </a:rPr>
              <a:t>Miniprojects</a:t>
            </a:r>
            <a:endParaRPr lang="es-ES" altLang="es-ES" sz="4400" b="1" dirty="0">
              <a:solidFill>
                <a:srgbClr val="0432FF"/>
              </a:solidFill>
              <a:latin typeface="Calibri" panose="020F0502020204030204" pitchFamily="34" charset="0"/>
              <a:ea typeface="MS PGothic" panose="020B0600070205080204" pitchFamily="34" charset="-128"/>
              <a:cs typeface="Calibri"/>
            </a:endParaRPr>
          </a:p>
        </p:txBody>
      </p:sp>
      <p:pic>
        <p:nvPicPr>
          <p:cNvPr id="161795"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24097" t="17010" r="40466" b="54010"/>
          <a:stretch>
            <a:fillRect/>
          </a:stretch>
        </p:blipFill>
        <p:spPr bwMode="auto">
          <a:xfrm>
            <a:off x="1927225" y="1412875"/>
            <a:ext cx="1760538" cy="107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7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300" y="1412875"/>
            <a:ext cx="1944688" cy="1090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797" name="3 Imagen" descr="ApolloEyePhone_finaL.png"/>
          <p:cNvPicPr>
            <a:picLocks noChangeAspect="1"/>
          </p:cNvPicPr>
          <p:nvPr/>
        </p:nvPicPr>
        <p:blipFill>
          <a:blip r:embed="rId6">
            <a:extLst>
              <a:ext uri="{28A0092B-C50C-407E-A947-70E740481C1C}">
                <a14:useLocalDpi xmlns:a14="http://schemas.microsoft.com/office/drawing/2010/main" val="0"/>
              </a:ext>
            </a:extLst>
          </a:blip>
          <a:srcRect b="13792"/>
          <a:stretch>
            <a:fillRect/>
          </a:stretch>
        </p:blipFill>
        <p:spPr bwMode="auto">
          <a:xfrm>
            <a:off x="180975" y="628650"/>
            <a:ext cx="965200"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798" name="8 Imagen" descr="reactable.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3860800"/>
            <a:ext cx="1728788"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79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3860800"/>
            <a:ext cx="1943100"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800" name="10 Imagen"/>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850" y="4221163"/>
            <a:ext cx="1439863" cy="152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801" name="Picture 3" descr="C:\Documents and Settings\M\Desktop\UB\Miniproyecto VA\img\DubaiDesk.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838" y="5229225"/>
            <a:ext cx="1627187" cy="1290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802"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l="19373" t="17641" r="40466" b="53381"/>
          <a:stretch>
            <a:fillRect/>
          </a:stretch>
        </p:blipFill>
        <p:spPr bwMode="auto">
          <a:xfrm>
            <a:off x="6156325" y="5305425"/>
            <a:ext cx="2519363" cy="1363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803" name="Picture 7"/>
          <p:cNvPicPr>
            <a:picLocks noChangeAspect="1" noChangeArrowheads="1"/>
          </p:cNvPicPr>
          <p:nvPr/>
        </p:nvPicPr>
        <p:blipFill>
          <a:blip r:embed="rId12">
            <a:extLst>
              <a:ext uri="{28A0092B-C50C-407E-A947-70E740481C1C}">
                <a14:useLocalDpi xmlns:a14="http://schemas.microsoft.com/office/drawing/2010/main" val="0"/>
              </a:ext>
            </a:extLst>
          </a:blip>
          <a:srcRect l="18900" t="17010" r="29527" b="30701"/>
          <a:stretch>
            <a:fillRect/>
          </a:stretch>
        </p:blipFill>
        <p:spPr bwMode="auto">
          <a:xfrm>
            <a:off x="107950" y="2565400"/>
            <a:ext cx="1893888" cy="143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804" name="14 Imagen">
            <a:hlinkClick r:id="rId13"/>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164388" y="3429000"/>
            <a:ext cx="1800225" cy="143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61805" name="20 Grupo"/>
          <p:cNvGrpSpPr>
            <a:grpSpLocks/>
          </p:cNvGrpSpPr>
          <p:nvPr/>
        </p:nvGrpSpPr>
        <p:grpSpPr bwMode="auto">
          <a:xfrm>
            <a:off x="7229149" y="628650"/>
            <a:ext cx="1655762" cy="2136775"/>
            <a:chOff x="6804248" y="116632"/>
            <a:chExt cx="2268304" cy="3000080"/>
          </a:xfrm>
        </p:grpSpPr>
        <p:pic>
          <p:nvPicPr>
            <p:cNvPr id="161810" name="15 Imagen"/>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804248" y="116632"/>
              <a:ext cx="2268304" cy="1657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811" name="16 Imagen"/>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804248" y="1772816"/>
              <a:ext cx="2267824" cy="1343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61806" name="Picture 3"/>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132138" y="2565400"/>
            <a:ext cx="1800225" cy="1225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807"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76825" y="2565400"/>
            <a:ext cx="1916113" cy="112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808" name="Picture 8">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92275" y="5084763"/>
            <a:ext cx="1957388" cy="148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1809"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374DB042-C64C-2D4F-B4CB-5E3EE337D45E}"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7EB2DB4B-5890-4249-B918-AB3E16798E61}"/>
              </a:ext>
            </a:extLst>
          </p:cNvPr>
          <p:cNvSpPr>
            <a:spLocks noGrp="1"/>
          </p:cNvSpPr>
          <p:nvPr>
            <p:ph type="sldNum" sz="quarter" idx="12"/>
          </p:nvPr>
        </p:nvSpPr>
        <p:spPr/>
        <p:txBody>
          <a:bodyPr/>
          <a:lstStyle/>
          <a:p>
            <a:pPr>
              <a:defRPr/>
            </a:pPr>
            <a:fld id="{92C0268C-C029-4760-98E8-5BF4E76A023E}" type="slidenum">
              <a:rPr lang="en-US" smtClean="0"/>
              <a:pPr>
                <a:defRPr/>
              </a:pPr>
              <a:t>91</a:t>
            </a:fld>
            <a:endParaRPr lang="en-US"/>
          </a:p>
        </p:txBody>
      </p:sp>
    </p:spTree>
    <p:extLst>
      <p:ext uri="{BB962C8B-B14F-4D97-AF65-F5344CB8AC3E}">
        <p14:creationId xmlns:p14="http://schemas.microsoft.com/office/powerpoint/2010/main" val="2812750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ítulo 1"/>
          <p:cNvSpPr>
            <a:spLocks noGrp="1" noChangeArrowheads="1"/>
          </p:cNvSpPr>
          <p:nvPr>
            <p:ph type="title"/>
          </p:nvPr>
        </p:nvSpPr>
        <p:spPr/>
        <p:txBody>
          <a:bodyPr/>
          <a:lstStyle/>
          <a:p>
            <a:pPr algn="ctr" fontAlgn="base">
              <a:lnSpc>
                <a:spcPct val="90000"/>
              </a:lnSpc>
              <a:spcAft>
                <a:spcPct val="0"/>
              </a:spcAft>
              <a:defRPr/>
            </a:pPr>
            <a:r>
              <a:rPr lang="es-ES" altLang="es-ES" b="1" dirty="0" err="1">
                <a:solidFill>
                  <a:srgbClr val="0432FF"/>
                </a:solidFill>
                <a:latin typeface="Calibri" panose="020F0502020204030204" pitchFamily="34" charset="0"/>
                <a:cs typeface="Calibri"/>
              </a:rPr>
              <a:t>Additional</a:t>
            </a:r>
            <a:r>
              <a:rPr lang="es-ES" altLang="es-ES" b="1" dirty="0">
                <a:solidFill>
                  <a:srgbClr val="0432FF"/>
                </a:solidFill>
                <a:latin typeface="Calibri" panose="020F0502020204030204" pitchFamily="34" charset="0"/>
                <a:cs typeface="Calibri"/>
              </a:rPr>
              <a:t> material</a:t>
            </a:r>
          </a:p>
        </p:txBody>
      </p:sp>
      <p:sp>
        <p:nvSpPr>
          <p:cNvPr id="164867" name="Marcador de contenido 2"/>
          <p:cNvSpPr>
            <a:spLocks noGrp="1" noChangeArrowheads="1"/>
          </p:cNvSpPr>
          <p:nvPr>
            <p:ph idx="1"/>
          </p:nvPr>
        </p:nvSpPr>
        <p:spPr/>
        <p:txBody>
          <a:bodyPr/>
          <a:lstStyle/>
          <a:p>
            <a:r>
              <a:rPr lang="es-ES" altLang="es-ES">
                <a:cs typeface="Calibri" panose="020F0502020204030204" pitchFamily="34" charset="0"/>
              </a:rPr>
              <a:t>Get inspired for the miniprojects!</a:t>
            </a:r>
          </a:p>
        </p:txBody>
      </p:sp>
      <p:sp>
        <p:nvSpPr>
          <p:cNvPr id="164868" name="Marcador de fecha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FontTx/>
              <a:buNone/>
            </a:pPr>
            <a:fld id="{6706A413-2B6E-8846-8341-657C4B983252}" type="datetime10">
              <a:rPr lang="es-ES_tradnl" altLang="es-ES" sz="1400" smtClean="0"/>
              <a:t>14:08</a:t>
            </a:fld>
            <a:endParaRPr lang="en-GB" altLang="es-ES" sz="1400"/>
          </a:p>
        </p:txBody>
      </p:sp>
      <p:sp>
        <p:nvSpPr>
          <p:cNvPr id="2" name="Slide Number Placeholder 1">
            <a:extLst>
              <a:ext uri="{FF2B5EF4-FFF2-40B4-BE49-F238E27FC236}">
                <a16:creationId xmlns:a16="http://schemas.microsoft.com/office/drawing/2014/main" id="{E5CE4F4A-763E-2A4A-BE05-E637C11AF145}"/>
              </a:ext>
            </a:extLst>
          </p:cNvPr>
          <p:cNvSpPr>
            <a:spLocks noGrp="1"/>
          </p:cNvSpPr>
          <p:nvPr>
            <p:ph type="sldNum" sz="quarter" idx="12"/>
          </p:nvPr>
        </p:nvSpPr>
        <p:spPr/>
        <p:txBody>
          <a:bodyPr/>
          <a:lstStyle/>
          <a:p>
            <a:pPr>
              <a:defRPr/>
            </a:pPr>
            <a:fld id="{92C0268C-C029-4760-98E8-5BF4E76A023E}" type="slidenum">
              <a:rPr lang="en-US" smtClean="0"/>
              <a:pPr>
                <a:defRPr/>
              </a:pPr>
              <a:t>92</a:t>
            </a:fld>
            <a:endParaRPr lang="en-US"/>
          </a:p>
        </p:txBody>
      </p:sp>
    </p:spTree>
    <p:extLst>
      <p:ext uri="{BB962C8B-B14F-4D97-AF65-F5344CB8AC3E}">
        <p14:creationId xmlns:p14="http://schemas.microsoft.com/office/powerpoint/2010/main" val="1304500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0512-8017-BE13-5652-014F07B38E37}"/>
              </a:ext>
            </a:extLst>
          </p:cNvPr>
          <p:cNvSpPr>
            <a:spLocks noGrp="1"/>
          </p:cNvSpPr>
          <p:nvPr>
            <p:ph type="title"/>
          </p:nvPr>
        </p:nvSpPr>
        <p:spPr/>
        <p:txBody>
          <a:bodyPr/>
          <a:lstStyle/>
          <a:p>
            <a:r>
              <a:rPr lang="es-ES_tradnl" dirty="0" err="1"/>
              <a:t>Computer</a:t>
            </a:r>
            <a:r>
              <a:rPr lang="es-ES_tradnl" dirty="0"/>
              <a:t> </a:t>
            </a:r>
            <a:r>
              <a:rPr lang="es-ES_tradnl" dirty="0" err="1"/>
              <a:t>Vision</a:t>
            </a:r>
            <a:r>
              <a:rPr lang="es-ES_tradnl" dirty="0"/>
              <a:t> </a:t>
            </a:r>
            <a:r>
              <a:rPr lang="es-ES_tradnl" dirty="0" err="1"/>
              <a:t>APIs</a:t>
            </a:r>
            <a:endParaRPr lang="es-ES_tradnl" dirty="0"/>
          </a:p>
        </p:txBody>
      </p:sp>
      <p:pic>
        <p:nvPicPr>
          <p:cNvPr id="7" name="Content Placeholder 6" descr="Graphical user interface, website&#10;&#10;Description automatically generated">
            <a:hlinkClick r:id="rId2"/>
            <a:extLst>
              <a:ext uri="{FF2B5EF4-FFF2-40B4-BE49-F238E27FC236}">
                <a16:creationId xmlns:a16="http://schemas.microsoft.com/office/drawing/2014/main" id="{7CA15425-D42E-AB2D-F04F-CC6F6BD73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4997" y="1600200"/>
            <a:ext cx="6194006" cy="4876800"/>
          </a:xfrm>
        </p:spPr>
      </p:pic>
      <p:sp>
        <p:nvSpPr>
          <p:cNvPr id="4" name="Date Placeholder 3">
            <a:extLst>
              <a:ext uri="{FF2B5EF4-FFF2-40B4-BE49-F238E27FC236}">
                <a16:creationId xmlns:a16="http://schemas.microsoft.com/office/drawing/2014/main" id="{520D3148-785E-222C-90C6-4777872F7A70}"/>
              </a:ext>
            </a:extLst>
          </p:cNvPr>
          <p:cNvSpPr>
            <a:spLocks noGrp="1"/>
          </p:cNvSpPr>
          <p:nvPr>
            <p:ph type="dt" sz="half" idx="10"/>
          </p:nvPr>
        </p:nvSpPr>
        <p:spPr/>
        <p:txBody>
          <a:bodyPr/>
          <a:lstStyle/>
          <a:p>
            <a:pPr>
              <a:defRPr/>
            </a:pPr>
            <a:fld id="{1848E974-5FA5-BF46-8990-B3BF54EB2E07}" type="datetime10">
              <a:rPr lang="es-ES_tradnl" smtClean="0"/>
              <a:t>14:08</a:t>
            </a:fld>
            <a:endParaRPr lang="en-US" dirty="0"/>
          </a:p>
        </p:txBody>
      </p:sp>
      <p:sp>
        <p:nvSpPr>
          <p:cNvPr id="5" name="Slide Number Placeholder 4">
            <a:extLst>
              <a:ext uri="{FF2B5EF4-FFF2-40B4-BE49-F238E27FC236}">
                <a16:creationId xmlns:a16="http://schemas.microsoft.com/office/drawing/2014/main" id="{CD9F9564-E4BD-D2C6-50AD-8AA1890D8530}"/>
              </a:ext>
            </a:extLst>
          </p:cNvPr>
          <p:cNvSpPr>
            <a:spLocks noGrp="1"/>
          </p:cNvSpPr>
          <p:nvPr>
            <p:ph type="sldNum" sz="quarter" idx="12"/>
          </p:nvPr>
        </p:nvSpPr>
        <p:spPr/>
        <p:txBody>
          <a:bodyPr/>
          <a:lstStyle/>
          <a:p>
            <a:pPr>
              <a:defRPr/>
            </a:pPr>
            <a:fld id="{92C0268C-C029-4760-98E8-5BF4E76A023E}" type="slidenum">
              <a:rPr lang="en-US" smtClean="0"/>
              <a:pPr>
                <a:defRPr/>
              </a:pPr>
              <a:t>93</a:t>
            </a:fld>
            <a:endParaRPr lang="en-US"/>
          </a:p>
        </p:txBody>
      </p:sp>
    </p:spTree>
    <p:extLst>
      <p:ext uri="{BB962C8B-B14F-4D97-AF65-F5344CB8AC3E}">
        <p14:creationId xmlns:p14="http://schemas.microsoft.com/office/powerpoint/2010/main" val="41271612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C2B0-BC9F-1F62-ED3A-25F2870F9A91}"/>
              </a:ext>
            </a:extLst>
          </p:cNvPr>
          <p:cNvSpPr>
            <a:spLocks noGrp="1"/>
          </p:cNvSpPr>
          <p:nvPr>
            <p:ph type="title"/>
          </p:nvPr>
        </p:nvSpPr>
        <p:spPr/>
        <p:txBody>
          <a:bodyPr/>
          <a:lstStyle/>
          <a:p>
            <a:r>
              <a:rPr lang="es-ES_tradnl" dirty="0" err="1"/>
              <a:t>Computer</a:t>
            </a:r>
            <a:r>
              <a:rPr lang="es-ES_tradnl" dirty="0"/>
              <a:t> </a:t>
            </a:r>
            <a:r>
              <a:rPr lang="es-ES_tradnl" dirty="0" err="1"/>
              <a:t>Vision</a:t>
            </a:r>
            <a:r>
              <a:rPr lang="es-ES_tradnl" dirty="0"/>
              <a:t> in </a:t>
            </a:r>
            <a:r>
              <a:rPr lang="es-ES_tradnl" dirty="0" err="1"/>
              <a:t>Healthcare</a:t>
            </a:r>
            <a:endParaRPr lang="es-ES_tradnl" dirty="0"/>
          </a:p>
        </p:txBody>
      </p:sp>
      <p:sp>
        <p:nvSpPr>
          <p:cNvPr id="4" name="Date Placeholder 3">
            <a:extLst>
              <a:ext uri="{FF2B5EF4-FFF2-40B4-BE49-F238E27FC236}">
                <a16:creationId xmlns:a16="http://schemas.microsoft.com/office/drawing/2014/main" id="{BF492FF5-279A-44EC-D87B-8ED4E51EF15D}"/>
              </a:ext>
            </a:extLst>
          </p:cNvPr>
          <p:cNvSpPr>
            <a:spLocks noGrp="1"/>
          </p:cNvSpPr>
          <p:nvPr>
            <p:ph type="dt" sz="half" idx="10"/>
          </p:nvPr>
        </p:nvSpPr>
        <p:spPr/>
        <p:txBody>
          <a:bodyPr/>
          <a:lstStyle/>
          <a:p>
            <a:pPr>
              <a:defRPr/>
            </a:pPr>
            <a:fld id="{1848E974-5FA5-BF46-8990-B3BF54EB2E07}" type="datetime10">
              <a:rPr lang="es-ES_tradnl" smtClean="0"/>
              <a:t>14:08</a:t>
            </a:fld>
            <a:endParaRPr lang="en-US" dirty="0"/>
          </a:p>
        </p:txBody>
      </p:sp>
      <p:sp>
        <p:nvSpPr>
          <p:cNvPr id="5" name="Slide Number Placeholder 4">
            <a:extLst>
              <a:ext uri="{FF2B5EF4-FFF2-40B4-BE49-F238E27FC236}">
                <a16:creationId xmlns:a16="http://schemas.microsoft.com/office/drawing/2014/main" id="{EF274975-95A0-26D7-B260-9734FF4D8FF1}"/>
              </a:ext>
            </a:extLst>
          </p:cNvPr>
          <p:cNvSpPr>
            <a:spLocks noGrp="1"/>
          </p:cNvSpPr>
          <p:nvPr>
            <p:ph type="sldNum" sz="quarter" idx="12"/>
          </p:nvPr>
        </p:nvSpPr>
        <p:spPr/>
        <p:txBody>
          <a:bodyPr/>
          <a:lstStyle/>
          <a:p>
            <a:pPr>
              <a:defRPr/>
            </a:pPr>
            <a:fld id="{92C0268C-C029-4760-98E8-5BF4E76A023E}" type="slidenum">
              <a:rPr lang="en-US" smtClean="0"/>
              <a:pPr>
                <a:defRPr/>
              </a:pPr>
              <a:t>94</a:t>
            </a:fld>
            <a:endParaRPr lang="en-US"/>
          </a:p>
        </p:txBody>
      </p:sp>
      <p:pic>
        <p:nvPicPr>
          <p:cNvPr id="4098" name="Picture 2" descr="computer vision applications in healthcare">
            <a:hlinkClick r:id="rId2"/>
            <a:extLst>
              <a:ext uri="{FF2B5EF4-FFF2-40B4-BE49-F238E27FC236}">
                <a16:creationId xmlns:a16="http://schemas.microsoft.com/office/drawing/2014/main" id="{75A1FA54-F223-C8F5-8982-55030C202C2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132856"/>
            <a:ext cx="8620189" cy="298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3010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3082E-F152-0F73-DD8E-757297BCBE9D}"/>
              </a:ext>
            </a:extLst>
          </p:cNvPr>
          <p:cNvSpPr>
            <a:spLocks noGrp="1"/>
          </p:cNvSpPr>
          <p:nvPr>
            <p:ph type="title"/>
          </p:nvPr>
        </p:nvSpPr>
        <p:spPr>
          <a:xfrm>
            <a:off x="457200" y="609600"/>
            <a:ext cx="8229600" cy="990600"/>
          </a:xfrm>
        </p:spPr>
        <p:txBody>
          <a:bodyPr>
            <a:normAutofit/>
          </a:bodyPr>
          <a:lstStyle/>
          <a:p>
            <a:r>
              <a:rPr lang="en-GB" b="1" dirty="0"/>
              <a:t>Human pose estimation</a:t>
            </a:r>
            <a:endParaRPr lang="es-ES_tradnl" dirty="0"/>
          </a:p>
        </p:txBody>
      </p:sp>
      <p:sp>
        <p:nvSpPr>
          <p:cNvPr id="4" name="Date Placeholder 3">
            <a:extLst>
              <a:ext uri="{FF2B5EF4-FFF2-40B4-BE49-F238E27FC236}">
                <a16:creationId xmlns:a16="http://schemas.microsoft.com/office/drawing/2014/main" id="{08BD5B99-5F5A-181B-C201-AABB05EE2CFB}"/>
              </a:ext>
            </a:extLst>
          </p:cNvPr>
          <p:cNvSpPr>
            <a:spLocks noGrp="1"/>
          </p:cNvSpPr>
          <p:nvPr>
            <p:ph type="dt" sz="half" idx="10"/>
          </p:nvPr>
        </p:nvSpPr>
        <p:spPr/>
        <p:txBody>
          <a:bodyPr/>
          <a:lstStyle/>
          <a:p>
            <a:pPr>
              <a:defRPr/>
            </a:pPr>
            <a:fld id="{1848E974-5FA5-BF46-8990-B3BF54EB2E07}" type="datetime10">
              <a:rPr lang="es-ES_tradnl" smtClean="0"/>
              <a:t>14:08</a:t>
            </a:fld>
            <a:endParaRPr lang="en-US" dirty="0"/>
          </a:p>
        </p:txBody>
      </p:sp>
      <p:sp>
        <p:nvSpPr>
          <p:cNvPr id="5" name="Slide Number Placeholder 4">
            <a:extLst>
              <a:ext uri="{FF2B5EF4-FFF2-40B4-BE49-F238E27FC236}">
                <a16:creationId xmlns:a16="http://schemas.microsoft.com/office/drawing/2014/main" id="{C1F69FC9-3999-3E19-245C-C28BCE0A9BE6}"/>
              </a:ext>
            </a:extLst>
          </p:cNvPr>
          <p:cNvSpPr>
            <a:spLocks noGrp="1"/>
          </p:cNvSpPr>
          <p:nvPr>
            <p:ph type="sldNum" sz="quarter" idx="12"/>
          </p:nvPr>
        </p:nvSpPr>
        <p:spPr/>
        <p:txBody>
          <a:bodyPr/>
          <a:lstStyle/>
          <a:p>
            <a:pPr>
              <a:defRPr/>
            </a:pPr>
            <a:fld id="{92C0268C-C029-4760-98E8-5BF4E76A023E}" type="slidenum">
              <a:rPr lang="en-US" smtClean="0"/>
              <a:pPr>
                <a:defRPr/>
              </a:pPr>
              <a:t>95</a:t>
            </a:fld>
            <a:endParaRPr lang="en-US"/>
          </a:p>
        </p:txBody>
      </p:sp>
      <p:pic>
        <p:nvPicPr>
          <p:cNvPr id="5122" name="Picture 2" descr="human pose estimation">
            <a:hlinkClick r:id="rId3"/>
            <a:extLst>
              <a:ext uri="{FF2B5EF4-FFF2-40B4-BE49-F238E27FC236}">
                <a16:creationId xmlns:a16="http://schemas.microsoft.com/office/drawing/2014/main" id="{24A43598-70D9-C6E2-CD25-BDDE64BF036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4093350" cy="2728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mputer vision in sports: applications and challenges">
            <a:hlinkClick r:id="rId5"/>
            <a:extLst>
              <a:ext uri="{FF2B5EF4-FFF2-40B4-BE49-F238E27FC236}">
                <a16:creationId xmlns:a16="http://schemas.microsoft.com/office/drawing/2014/main" id="{A9ED3C05-CA3F-E1AE-399C-5B3FE3C002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4359" y="4257092"/>
            <a:ext cx="36068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3841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EF68-1C93-9196-8B60-3070BF36B28A}"/>
              </a:ext>
            </a:extLst>
          </p:cNvPr>
          <p:cNvSpPr>
            <a:spLocks noGrp="1"/>
          </p:cNvSpPr>
          <p:nvPr>
            <p:ph type="title"/>
          </p:nvPr>
        </p:nvSpPr>
        <p:spPr/>
        <p:txBody>
          <a:bodyPr>
            <a:normAutofit fontScale="90000"/>
          </a:bodyPr>
          <a:lstStyle/>
          <a:p>
            <a:r>
              <a:rPr lang="en-GB" b="1" dirty="0">
                <a:hlinkClick r:id="rId2"/>
              </a:rPr>
              <a:t>How Computer Vision Can Help Fight Climate Change</a:t>
            </a:r>
            <a:endParaRPr lang="es-ES_tradnl" dirty="0"/>
          </a:p>
        </p:txBody>
      </p:sp>
      <p:sp>
        <p:nvSpPr>
          <p:cNvPr id="4" name="Date Placeholder 3">
            <a:extLst>
              <a:ext uri="{FF2B5EF4-FFF2-40B4-BE49-F238E27FC236}">
                <a16:creationId xmlns:a16="http://schemas.microsoft.com/office/drawing/2014/main" id="{F3924B42-0D89-CE43-2959-B04786B2B628}"/>
              </a:ext>
            </a:extLst>
          </p:cNvPr>
          <p:cNvSpPr>
            <a:spLocks noGrp="1"/>
          </p:cNvSpPr>
          <p:nvPr>
            <p:ph type="dt" sz="half" idx="10"/>
          </p:nvPr>
        </p:nvSpPr>
        <p:spPr/>
        <p:txBody>
          <a:bodyPr/>
          <a:lstStyle/>
          <a:p>
            <a:pPr>
              <a:defRPr/>
            </a:pPr>
            <a:fld id="{1848E974-5FA5-BF46-8990-B3BF54EB2E07}" type="datetime10">
              <a:rPr lang="es-ES_tradnl" smtClean="0"/>
              <a:t>14:08</a:t>
            </a:fld>
            <a:endParaRPr lang="en-US" dirty="0"/>
          </a:p>
        </p:txBody>
      </p:sp>
      <p:sp>
        <p:nvSpPr>
          <p:cNvPr id="5" name="Slide Number Placeholder 4">
            <a:extLst>
              <a:ext uri="{FF2B5EF4-FFF2-40B4-BE49-F238E27FC236}">
                <a16:creationId xmlns:a16="http://schemas.microsoft.com/office/drawing/2014/main" id="{91B54460-0728-776A-9847-B071267B5ECF}"/>
              </a:ext>
            </a:extLst>
          </p:cNvPr>
          <p:cNvSpPr>
            <a:spLocks noGrp="1"/>
          </p:cNvSpPr>
          <p:nvPr>
            <p:ph type="sldNum" sz="quarter" idx="12"/>
          </p:nvPr>
        </p:nvSpPr>
        <p:spPr/>
        <p:txBody>
          <a:bodyPr/>
          <a:lstStyle/>
          <a:p>
            <a:pPr>
              <a:defRPr/>
            </a:pPr>
            <a:fld id="{92C0268C-C029-4760-98E8-5BF4E76A023E}" type="slidenum">
              <a:rPr lang="en-US" smtClean="0"/>
              <a:pPr>
                <a:defRPr/>
              </a:pPr>
              <a:t>96</a:t>
            </a:fld>
            <a:endParaRPr lang="en-US"/>
          </a:p>
        </p:txBody>
      </p:sp>
      <p:pic>
        <p:nvPicPr>
          <p:cNvPr id="6146" name="Picture 2">
            <a:extLst>
              <a:ext uri="{FF2B5EF4-FFF2-40B4-BE49-F238E27FC236}">
                <a16:creationId xmlns:a16="http://schemas.microsoft.com/office/drawing/2014/main" id="{DF97BA20-8E6E-7F29-D2C4-89EB3547697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63588" y="1570187"/>
            <a:ext cx="7704856" cy="5128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96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A04D-6B78-FAE2-8104-32E323F9F6F5}"/>
              </a:ext>
            </a:extLst>
          </p:cNvPr>
          <p:cNvSpPr>
            <a:spLocks noGrp="1"/>
          </p:cNvSpPr>
          <p:nvPr>
            <p:ph type="title"/>
          </p:nvPr>
        </p:nvSpPr>
        <p:spPr/>
        <p:txBody>
          <a:bodyPr>
            <a:normAutofit fontScale="90000"/>
          </a:bodyPr>
          <a:lstStyle/>
          <a:p>
            <a:r>
              <a:rPr lang="es-ES_tradnl" dirty="0" err="1"/>
              <a:t>The</a:t>
            </a:r>
            <a:r>
              <a:rPr lang="es-ES_tradnl" dirty="0"/>
              <a:t> </a:t>
            </a:r>
            <a:r>
              <a:rPr lang="es-ES_tradnl" dirty="0" err="1"/>
              <a:t>biggest</a:t>
            </a:r>
            <a:r>
              <a:rPr lang="es-ES_tradnl" dirty="0"/>
              <a:t> </a:t>
            </a:r>
            <a:r>
              <a:rPr lang="es-ES_tradnl" dirty="0" err="1"/>
              <a:t>Computer</a:t>
            </a:r>
            <a:r>
              <a:rPr lang="es-ES_tradnl" dirty="0"/>
              <a:t> </a:t>
            </a:r>
            <a:r>
              <a:rPr lang="es-ES_tradnl" dirty="0" err="1"/>
              <a:t>Vision</a:t>
            </a:r>
            <a:r>
              <a:rPr lang="es-ES_tradnl" dirty="0"/>
              <a:t> </a:t>
            </a:r>
            <a:r>
              <a:rPr lang="es-ES_tradnl" dirty="0" err="1"/>
              <a:t>applications</a:t>
            </a:r>
            <a:endParaRPr lang="es-ES_tradnl" dirty="0"/>
          </a:p>
        </p:txBody>
      </p:sp>
      <p:pic>
        <p:nvPicPr>
          <p:cNvPr id="7" name="Content Placeholder 6" descr="A picture containing toy&#10;&#10;Description automatically generated">
            <a:hlinkClick r:id="rId2"/>
            <a:extLst>
              <a:ext uri="{FF2B5EF4-FFF2-40B4-BE49-F238E27FC236}">
                <a16:creationId xmlns:a16="http://schemas.microsoft.com/office/drawing/2014/main" id="{3F4CF218-06DE-7A0F-A1B8-958B2DA48C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1720" y="1393804"/>
            <a:ext cx="3973389" cy="2235031"/>
          </a:xfrm>
        </p:spPr>
      </p:pic>
      <p:sp>
        <p:nvSpPr>
          <p:cNvPr id="4" name="Date Placeholder 3">
            <a:extLst>
              <a:ext uri="{FF2B5EF4-FFF2-40B4-BE49-F238E27FC236}">
                <a16:creationId xmlns:a16="http://schemas.microsoft.com/office/drawing/2014/main" id="{334A2964-C2A5-DAFB-4D97-0BB81AEA71DC}"/>
              </a:ext>
            </a:extLst>
          </p:cNvPr>
          <p:cNvSpPr>
            <a:spLocks noGrp="1"/>
          </p:cNvSpPr>
          <p:nvPr>
            <p:ph type="dt" sz="half" idx="10"/>
          </p:nvPr>
        </p:nvSpPr>
        <p:spPr/>
        <p:txBody>
          <a:bodyPr/>
          <a:lstStyle/>
          <a:p>
            <a:pPr>
              <a:defRPr/>
            </a:pPr>
            <a:fld id="{1848E974-5FA5-BF46-8990-B3BF54EB2E07}" type="datetime10">
              <a:rPr lang="es-ES_tradnl" smtClean="0"/>
              <a:t>14:08</a:t>
            </a:fld>
            <a:endParaRPr lang="en-US" dirty="0"/>
          </a:p>
        </p:txBody>
      </p:sp>
      <p:sp>
        <p:nvSpPr>
          <p:cNvPr id="5" name="Slide Number Placeholder 4">
            <a:extLst>
              <a:ext uri="{FF2B5EF4-FFF2-40B4-BE49-F238E27FC236}">
                <a16:creationId xmlns:a16="http://schemas.microsoft.com/office/drawing/2014/main" id="{38DE0E76-3687-1EFB-30D2-65980C63682C}"/>
              </a:ext>
            </a:extLst>
          </p:cNvPr>
          <p:cNvSpPr>
            <a:spLocks noGrp="1"/>
          </p:cNvSpPr>
          <p:nvPr>
            <p:ph type="sldNum" sz="quarter" idx="12"/>
          </p:nvPr>
        </p:nvSpPr>
        <p:spPr/>
        <p:txBody>
          <a:bodyPr/>
          <a:lstStyle/>
          <a:p>
            <a:pPr>
              <a:defRPr/>
            </a:pPr>
            <a:fld id="{92C0268C-C029-4760-98E8-5BF4E76A023E}" type="slidenum">
              <a:rPr lang="en-US" smtClean="0"/>
              <a:pPr>
                <a:defRPr/>
              </a:pPr>
              <a:t>97</a:t>
            </a:fld>
            <a:endParaRPr lang="en-US"/>
          </a:p>
        </p:txBody>
      </p:sp>
      <p:sp>
        <p:nvSpPr>
          <p:cNvPr id="9" name="TextBox 8">
            <a:extLst>
              <a:ext uri="{FF2B5EF4-FFF2-40B4-BE49-F238E27FC236}">
                <a16:creationId xmlns:a16="http://schemas.microsoft.com/office/drawing/2014/main" id="{B02B7609-4415-B65A-38C5-D71AAF4F9B54}"/>
              </a:ext>
            </a:extLst>
          </p:cNvPr>
          <p:cNvSpPr txBox="1"/>
          <p:nvPr/>
        </p:nvSpPr>
        <p:spPr>
          <a:xfrm>
            <a:off x="79436" y="3969060"/>
            <a:ext cx="9073008" cy="2723823"/>
          </a:xfrm>
          <a:prstGeom prst="rect">
            <a:avLst/>
          </a:prstGeom>
          <a:noFill/>
        </p:spPr>
        <p:txBody>
          <a:bodyPr wrap="square">
            <a:spAutoFit/>
          </a:bodyPr>
          <a:lstStyle/>
          <a:p>
            <a:pPr marL="285750" indent="-285750">
              <a:buFont typeface="Arial" panose="020B0604020202020204" pitchFamily="34" charset="0"/>
              <a:buChar char="•"/>
            </a:pPr>
            <a:r>
              <a:rPr lang="en-GB" sz="900" b="0" i="0" dirty="0">
                <a:solidFill>
                  <a:srgbClr val="222222"/>
                </a:solidFill>
                <a:effectLst/>
                <a:latin typeface="Lato" panose="020F0502020204030204" pitchFamily="34" charset="0"/>
                <a:hlinkClick r:id="rId4"/>
              </a:rPr>
              <a:t>Everything happening in Computer Vision that you should kno</a:t>
            </a:r>
            <a:r>
              <a:rPr lang="en-GB" sz="900" b="0" dirty="0"/>
              <a:t>4 Steps to Start </a:t>
            </a:r>
            <a:r>
              <a:rPr lang="en-GB" sz="900" b="0" dirty="0">
                <a:hlinkClick r:id="rId5"/>
              </a:rPr>
              <a:t>Machine Learning with Computer Vision</a:t>
            </a:r>
            <a:endParaRPr lang="en-GB" sz="900" b="0" dirty="0"/>
          </a:p>
          <a:p>
            <a:pPr marL="285750" indent="-285750">
              <a:buFont typeface="Arial" panose="020B0604020202020204" pitchFamily="34" charset="0"/>
              <a:buChar char="•"/>
            </a:pPr>
            <a:r>
              <a:rPr lang="en-GB" sz="900" b="0" dirty="0">
                <a:hlinkClick r:id="rId6"/>
              </a:rPr>
              <a:t>Artificial Intelligence is expected to be a $60 billion industry by 2025. Join the industry by learning specialized skills in the most transformative AI field; Computer Vision.</a:t>
            </a:r>
            <a:endParaRPr lang="en-GB" sz="900" b="0" dirty="0"/>
          </a:p>
          <a:p>
            <a:pPr marL="285750" indent="-285750">
              <a:buFont typeface="Arial" panose="020B0604020202020204" pitchFamily="34" charset="0"/>
              <a:buChar char="•"/>
            </a:pPr>
            <a:r>
              <a:rPr lang="en-GB" sz="900" b="0" dirty="0">
                <a:hlinkClick r:id="rId7"/>
              </a:rPr>
              <a:t>Top 10 Computer Vision Frameworks You Need To Know In 2022</a:t>
            </a:r>
            <a:endParaRPr lang="en-GB" sz="900" b="0" dirty="0"/>
          </a:p>
          <a:p>
            <a:pPr marL="285750" indent="-285750">
              <a:buFont typeface="Arial" panose="020B0604020202020204" pitchFamily="34" charset="0"/>
              <a:buChar char="•"/>
            </a:pPr>
            <a:r>
              <a:rPr lang="en-GB" sz="900" b="0" dirty="0">
                <a:hlinkClick r:id="rId8"/>
              </a:rPr>
              <a:t>Augmented Intelligence: AR, VR, MR</a:t>
            </a:r>
            <a:endParaRPr lang="en-GB" sz="900" b="0" dirty="0"/>
          </a:p>
          <a:p>
            <a:pPr marL="285750" indent="-285750">
              <a:buFont typeface="Arial" panose="020B0604020202020204" pitchFamily="34" charset="0"/>
              <a:buChar char="•"/>
            </a:pPr>
            <a:r>
              <a:rPr lang="en-GB" sz="900" b="0" dirty="0">
                <a:hlinkClick r:id="rId9"/>
              </a:rPr>
              <a:t>27+ Most Popular Computer Vision Applications and Use Cases in 2022</a:t>
            </a:r>
            <a:endParaRPr lang="en-GB" sz="900" b="0" dirty="0"/>
          </a:p>
          <a:p>
            <a:pPr marL="285750" indent="-285750">
              <a:buFont typeface="Arial" panose="020B0604020202020204" pitchFamily="34" charset="0"/>
              <a:buChar char="•"/>
            </a:pPr>
            <a:r>
              <a:rPr lang="en-GB" sz="900" b="0" dirty="0">
                <a:hlinkClick r:id="rId10"/>
              </a:rPr>
              <a:t>Computer Vision Applications: A Detailed Look</a:t>
            </a:r>
            <a:endParaRPr lang="en-GB" sz="900" b="0" dirty="0"/>
          </a:p>
          <a:p>
            <a:pPr marL="285750" indent="-285750">
              <a:buFont typeface="Arial" panose="020B0604020202020204" pitchFamily="34" charset="0"/>
              <a:buChar char="•"/>
            </a:pPr>
            <a:r>
              <a:rPr lang="en-GB" sz="900" b="0" cap="all" dirty="0">
                <a:hlinkClick r:id="rId11"/>
              </a:rPr>
              <a:t>TOP 100 MACHINE LEARNING PROJECT IDEAS FOR TECH ENTHUSIASTS</a:t>
            </a:r>
            <a:endParaRPr lang="en-GB" sz="900" b="0" cap="all" dirty="0"/>
          </a:p>
          <a:p>
            <a:pPr marL="285750" indent="-285750">
              <a:buFont typeface="Arial" panose="020B0604020202020204" pitchFamily="34" charset="0"/>
              <a:buChar char="•"/>
            </a:pPr>
            <a:r>
              <a:rPr lang="en-GB" sz="900" b="0" dirty="0">
                <a:hlinkClick r:id="rId12"/>
              </a:rPr>
              <a:t>Computer Vision: Applications in Manufacturing, Surgery, Traffic, Satellites, and Unlabelled Data Recognition</a:t>
            </a:r>
            <a:endParaRPr lang="en-GB" sz="900" b="0" dirty="0"/>
          </a:p>
          <a:p>
            <a:pPr marL="285750" indent="-285750">
              <a:buFont typeface="Arial" panose="020B0604020202020204" pitchFamily="34" charset="0"/>
              <a:buChar char="•"/>
            </a:pPr>
            <a:r>
              <a:rPr lang="en-GB" sz="900" b="0" dirty="0">
                <a:hlinkClick r:id="rId13"/>
              </a:rPr>
              <a:t>Computer Vision for Recognition of American Sign Language</a:t>
            </a:r>
            <a:endParaRPr lang="en-GB" sz="900" b="0" dirty="0"/>
          </a:p>
          <a:p>
            <a:pPr marL="285750" indent="-285750">
              <a:buFont typeface="Arial" panose="020B0604020202020204" pitchFamily="34" charset="0"/>
              <a:buChar char="•"/>
            </a:pPr>
            <a:r>
              <a:rPr lang="en-GB" sz="900" b="0" dirty="0">
                <a:hlinkClick r:id="rId14"/>
              </a:rPr>
              <a:t>Real-Time Computer Vision Applications</a:t>
            </a:r>
            <a:endParaRPr lang="en-GB" sz="900" b="0" dirty="0"/>
          </a:p>
          <a:p>
            <a:pPr marL="285750" indent="-285750">
              <a:buFont typeface="Arial" panose="020B0604020202020204" pitchFamily="34" charset="0"/>
              <a:buChar char="•"/>
            </a:pPr>
            <a:r>
              <a:rPr lang="en-GB" sz="900" b="0" dirty="0">
                <a:hlinkClick r:id="rId15"/>
              </a:rPr>
              <a:t>The 87 Most Popular Computer Vision Applications for 2023</a:t>
            </a:r>
            <a:endParaRPr lang="en-GB" sz="900" b="0" dirty="0"/>
          </a:p>
          <a:p>
            <a:pPr marL="285750" indent="-285750">
              <a:buFont typeface="Arial" panose="020B0604020202020204" pitchFamily="34" charset="0"/>
              <a:buChar char="•"/>
            </a:pPr>
            <a:r>
              <a:rPr lang="en-GB" sz="900" b="0" dirty="0">
                <a:hlinkClick r:id="rId4"/>
              </a:rPr>
              <a:t>Everything happening in Computer Vision that you should know</a:t>
            </a:r>
            <a:endParaRPr lang="en-GB" sz="900" b="0" dirty="0"/>
          </a:p>
          <a:p>
            <a:pPr marL="285750" indent="-285750">
              <a:buFont typeface="Arial" panose="020B0604020202020204" pitchFamily="34" charset="0"/>
              <a:buChar char="•"/>
            </a:pPr>
            <a:r>
              <a:rPr lang="en-GB" sz="900" b="0" dirty="0">
                <a:hlinkClick r:id="rId16"/>
              </a:rPr>
              <a:t>ETHICAL ISSUES IN TOPICAL COMPUTER VISION APPLICATION</a:t>
            </a:r>
            <a:endParaRPr lang="en-GB" sz="900" b="0" dirty="0"/>
          </a:p>
          <a:p>
            <a:pPr marL="285750" indent="-285750">
              <a:buFont typeface="Arial" panose="020B0604020202020204" pitchFamily="34" charset="0"/>
              <a:buChar char="•"/>
            </a:pPr>
            <a:r>
              <a:rPr lang="en-GB" sz="900" b="0" dirty="0">
                <a:hlinkClick r:id="rId17"/>
              </a:rPr>
              <a:t>Top 7 Computer Vision Applications in Marketing</a:t>
            </a:r>
            <a:endParaRPr lang="en-GB" sz="900" b="0" dirty="0"/>
          </a:p>
          <a:p>
            <a:pPr marL="285750" indent="-285750">
              <a:buFont typeface="Arial" panose="020B0604020202020204" pitchFamily="34" charset="0"/>
              <a:buChar char="•"/>
            </a:pPr>
            <a:r>
              <a:rPr lang="en-GB" sz="900" b="0" dirty="0">
                <a:hlinkClick r:id="rId18"/>
              </a:rPr>
              <a:t>What is Computer Vision? The Ultimate Guide</a:t>
            </a:r>
            <a:endParaRPr lang="en-GB" sz="900" b="0" dirty="0"/>
          </a:p>
          <a:p>
            <a:pPr marL="285750" indent="-285750">
              <a:buFont typeface="Arial" panose="020B0604020202020204" pitchFamily="34" charset="0"/>
              <a:buChar char="•"/>
            </a:pPr>
            <a:r>
              <a:rPr lang="en-GB" sz="900" b="0" dirty="0">
                <a:hlinkClick r:id="rId19"/>
              </a:rPr>
              <a:t>(Computer) Vision without Sight</a:t>
            </a:r>
            <a:endParaRPr lang="en-GB" sz="900" b="0" dirty="0"/>
          </a:p>
          <a:p>
            <a:pPr marL="285750" indent="-285750">
              <a:buFont typeface="Arial" panose="020B0604020202020204" pitchFamily="34" charset="0"/>
              <a:buChar char="•"/>
            </a:pPr>
            <a:r>
              <a:rPr lang="en-GB" sz="900" dirty="0">
                <a:hlinkClick r:id="rId20"/>
              </a:rPr>
              <a:t>Top Emerging Computer Vision Trends 2022</a:t>
            </a:r>
            <a:endParaRPr lang="en-GB" sz="900" dirty="0"/>
          </a:p>
          <a:p>
            <a:pPr marL="285750" indent="-285750">
              <a:buFont typeface="Arial" panose="020B0604020202020204" pitchFamily="34" charset="0"/>
              <a:buChar char="•"/>
            </a:pPr>
            <a:endParaRPr lang="en-GB" sz="900" b="0" dirty="0"/>
          </a:p>
          <a:p>
            <a:pPr marL="285750" indent="-285750">
              <a:buFont typeface="Arial" panose="020B0604020202020204" pitchFamily="34" charset="0"/>
              <a:buChar char="•"/>
            </a:pPr>
            <a:endParaRPr lang="en-GB" sz="900" b="0" dirty="0"/>
          </a:p>
        </p:txBody>
      </p:sp>
    </p:spTree>
    <p:extLst>
      <p:ext uri="{BB962C8B-B14F-4D97-AF65-F5344CB8AC3E}">
        <p14:creationId xmlns:p14="http://schemas.microsoft.com/office/powerpoint/2010/main" val="30041371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E204-45C6-9870-1B22-9CAB6F52166F}"/>
              </a:ext>
            </a:extLst>
          </p:cNvPr>
          <p:cNvSpPr>
            <a:spLocks noGrp="1"/>
          </p:cNvSpPr>
          <p:nvPr>
            <p:ph type="title"/>
          </p:nvPr>
        </p:nvSpPr>
        <p:spPr/>
        <p:txBody>
          <a:bodyPr>
            <a:normAutofit fontScale="90000"/>
          </a:bodyPr>
          <a:lstStyle/>
          <a:p>
            <a:r>
              <a:rPr lang="es-ES_tradnl" dirty="0" err="1"/>
              <a:t>Hype</a:t>
            </a:r>
            <a:r>
              <a:rPr lang="es-ES_tradnl" dirty="0"/>
              <a:t> </a:t>
            </a:r>
            <a:r>
              <a:rPr lang="es-ES_tradnl" dirty="0" err="1"/>
              <a:t>cycle</a:t>
            </a:r>
            <a:r>
              <a:rPr lang="es-ES_tradnl" dirty="0"/>
              <a:t> </a:t>
            </a:r>
            <a:r>
              <a:rPr lang="es-ES_tradnl" dirty="0" err="1"/>
              <a:t>for</a:t>
            </a:r>
            <a:r>
              <a:rPr lang="es-ES_tradnl" dirty="0"/>
              <a:t> Artificial </a:t>
            </a:r>
            <a:r>
              <a:rPr lang="es-ES_tradnl" dirty="0" err="1"/>
              <a:t>Intelligence</a:t>
            </a:r>
            <a:r>
              <a:rPr lang="es-ES_tradnl" dirty="0"/>
              <a:t>, 2021</a:t>
            </a:r>
          </a:p>
        </p:txBody>
      </p:sp>
      <p:sp>
        <p:nvSpPr>
          <p:cNvPr id="4" name="Date Placeholder 3">
            <a:extLst>
              <a:ext uri="{FF2B5EF4-FFF2-40B4-BE49-F238E27FC236}">
                <a16:creationId xmlns:a16="http://schemas.microsoft.com/office/drawing/2014/main" id="{71CCD738-A679-6E4C-0B1C-B41F0AAE21F7}"/>
              </a:ext>
            </a:extLst>
          </p:cNvPr>
          <p:cNvSpPr>
            <a:spLocks noGrp="1"/>
          </p:cNvSpPr>
          <p:nvPr>
            <p:ph type="dt" sz="half" idx="10"/>
          </p:nvPr>
        </p:nvSpPr>
        <p:spPr/>
        <p:txBody>
          <a:bodyPr/>
          <a:lstStyle/>
          <a:p>
            <a:pPr>
              <a:defRPr/>
            </a:pPr>
            <a:fld id="{1848E974-5FA5-BF46-8990-B3BF54EB2E07}" type="datetime10">
              <a:rPr lang="es-ES_tradnl" smtClean="0"/>
              <a:t>14:08</a:t>
            </a:fld>
            <a:endParaRPr lang="en-US" dirty="0"/>
          </a:p>
        </p:txBody>
      </p:sp>
      <p:sp>
        <p:nvSpPr>
          <p:cNvPr id="5" name="Slide Number Placeholder 4">
            <a:extLst>
              <a:ext uri="{FF2B5EF4-FFF2-40B4-BE49-F238E27FC236}">
                <a16:creationId xmlns:a16="http://schemas.microsoft.com/office/drawing/2014/main" id="{41887899-3EF3-F4FA-E411-6B22A4353DDF}"/>
              </a:ext>
            </a:extLst>
          </p:cNvPr>
          <p:cNvSpPr>
            <a:spLocks noGrp="1"/>
          </p:cNvSpPr>
          <p:nvPr>
            <p:ph type="sldNum" sz="quarter" idx="12"/>
          </p:nvPr>
        </p:nvSpPr>
        <p:spPr/>
        <p:txBody>
          <a:bodyPr/>
          <a:lstStyle/>
          <a:p>
            <a:pPr>
              <a:defRPr/>
            </a:pPr>
            <a:fld id="{92C0268C-C029-4760-98E8-5BF4E76A023E}" type="slidenum">
              <a:rPr lang="en-US" smtClean="0"/>
              <a:pPr>
                <a:defRPr/>
              </a:pPr>
              <a:t>98</a:t>
            </a:fld>
            <a:endParaRPr lang="en-US"/>
          </a:p>
        </p:txBody>
      </p:sp>
      <p:pic>
        <p:nvPicPr>
          <p:cNvPr id="2050" name="Picture 2" descr="The 4 Trends That Prevail on the Gartner Hype Cycle for AI, 2021">
            <a:extLst>
              <a:ext uri="{FF2B5EF4-FFF2-40B4-BE49-F238E27FC236}">
                <a16:creationId xmlns:a16="http://schemas.microsoft.com/office/drawing/2014/main" id="{26DBC6AD-0748-5B33-7896-7E7E2BE1DBA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661"/>
          <a:stretch/>
        </p:blipFill>
        <p:spPr bwMode="auto">
          <a:xfrm>
            <a:off x="1481314" y="1510123"/>
            <a:ext cx="6181371" cy="501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653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FEDE-9154-7D47-BB0A-33D9708BFA54}"/>
              </a:ext>
            </a:extLst>
          </p:cNvPr>
          <p:cNvSpPr>
            <a:spLocks noGrp="1"/>
          </p:cNvSpPr>
          <p:nvPr>
            <p:ph type="title"/>
          </p:nvPr>
        </p:nvSpPr>
        <p:spPr/>
        <p:txBody>
          <a:bodyPr/>
          <a:lstStyle/>
          <a:p>
            <a:r>
              <a:rPr lang="es-ES_tradnl" dirty="0"/>
              <a:t>SALARY OF CV EXPERTS</a:t>
            </a:r>
          </a:p>
        </p:txBody>
      </p:sp>
      <p:sp>
        <p:nvSpPr>
          <p:cNvPr id="4" name="Date Placeholder 3">
            <a:extLst>
              <a:ext uri="{FF2B5EF4-FFF2-40B4-BE49-F238E27FC236}">
                <a16:creationId xmlns:a16="http://schemas.microsoft.com/office/drawing/2014/main" id="{6EE6EC2B-420A-A1CD-4943-3FFCF5265906}"/>
              </a:ext>
            </a:extLst>
          </p:cNvPr>
          <p:cNvSpPr>
            <a:spLocks noGrp="1"/>
          </p:cNvSpPr>
          <p:nvPr>
            <p:ph type="dt" sz="half" idx="10"/>
          </p:nvPr>
        </p:nvSpPr>
        <p:spPr/>
        <p:txBody>
          <a:bodyPr/>
          <a:lstStyle/>
          <a:p>
            <a:pPr>
              <a:defRPr/>
            </a:pPr>
            <a:fld id="{1848E974-5FA5-BF46-8990-B3BF54EB2E07}" type="datetime10">
              <a:rPr lang="es-ES_tradnl" smtClean="0"/>
              <a:t>14:08</a:t>
            </a:fld>
            <a:endParaRPr lang="en-US" dirty="0"/>
          </a:p>
        </p:txBody>
      </p:sp>
      <p:sp>
        <p:nvSpPr>
          <p:cNvPr id="5" name="Slide Number Placeholder 4">
            <a:extLst>
              <a:ext uri="{FF2B5EF4-FFF2-40B4-BE49-F238E27FC236}">
                <a16:creationId xmlns:a16="http://schemas.microsoft.com/office/drawing/2014/main" id="{E5A867AB-EEFA-8AE8-6BC0-81DFB23E8762}"/>
              </a:ext>
            </a:extLst>
          </p:cNvPr>
          <p:cNvSpPr>
            <a:spLocks noGrp="1"/>
          </p:cNvSpPr>
          <p:nvPr>
            <p:ph type="sldNum" sz="quarter" idx="12"/>
          </p:nvPr>
        </p:nvSpPr>
        <p:spPr/>
        <p:txBody>
          <a:bodyPr/>
          <a:lstStyle/>
          <a:p>
            <a:pPr>
              <a:defRPr/>
            </a:pPr>
            <a:fld id="{92C0268C-C029-4760-98E8-5BF4E76A023E}" type="slidenum">
              <a:rPr lang="en-US" smtClean="0"/>
              <a:pPr>
                <a:defRPr/>
              </a:pPr>
              <a:t>99</a:t>
            </a:fld>
            <a:endParaRPr lang="en-US"/>
          </a:p>
        </p:txBody>
      </p:sp>
      <p:pic>
        <p:nvPicPr>
          <p:cNvPr id="1026" name="Picture 2" descr="Salary trend for Computer Vision in the UK">
            <a:hlinkClick r:id="rId3"/>
            <a:extLst>
              <a:ext uri="{FF2B5EF4-FFF2-40B4-BE49-F238E27FC236}">
                <a16:creationId xmlns:a16="http://schemas.microsoft.com/office/drawing/2014/main" id="{A450213F-C0B7-90A8-7F73-BCD3268C919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48219" y="1880828"/>
            <a:ext cx="8904505" cy="444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570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dad">
  <a:themeElements>
    <a:clrScheme name="Claridad">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da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Claridad.thmx</Template>
  <TotalTime>10994</TotalTime>
  <Words>6509</Words>
  <Application>Microsoft Macintosh PowerPoint</Application>
  <PresentationFormat>On-screen Show (4:3)</PresentationFormat>
  <Paragraphs>1233</Paragraphs>
  <Slides>132</Slides>
  <Notes>78</Notes>
  <HiddenSlides>0</HiddenSlides>
  <MMClips>8</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4</vt:i4>
      </vt:variant>
      <vt:variant>
        <vt:lpstr>Slide Titles</vt:lpstr>
      </vt:variant>
      <vt:variant>
        <vt:i4>132</vt:i4>
      </vt:variant>
    </vt:vector>
  </HeadingPairs>
  <TitlesOfParts>
    <vt:vector size="143" baseType="lpstr">
      <vt:lpstr>Arial</vt:lpstr>
      <vt:lpstr>Calibri</vt:lpstr>
      <vt:lpstr>Helvetica</vt:lpstr>
      <vt:lpstr>Helvetica Neue</vt:lpstr>
      <vt:lpstr>Lato</vt:lpstr>
      <vt:lpstr>Wingdings</vt:lpstr>
      <vt:lpstr>Claridad</vt:lpstr>
      <vt:lpstr>Photo Editor Photo</vt:lpstr>
      <vt:lpstr>Image File</vt:lpstr>
      <vt:lpstr>Image</vt:lpstr>
      <vt:lpstr>CorelPhotoPaint.Image.10</vt:lpstr>
      <vt:lpstr>PowerPoint Presentation</vt:lpstr>
      <vt:lpstr>PowerPoint Presentation</vt:lpstr>
      <vt:lpstr>PowerPoint Presentation</vt:lpstr>
      <vt:lpstr>PowerPoint Presentation</vt:lpstr>
      <vt:lpstr>PowerPoint Presentation</vt:lpstr>
      <vt:lpstr>Computer Vision and the Movie Industry</vt:lpstr>
      <vt:lpstr>Computer Vision and Visual Effects</vt:lpstr>
      <vt:lpstr>What is Artificial vision?</vt:lpstr>
      <vt:lpstr>Computer Vision</vt:lpstr>
      <vt:lpstr>Vision is really hard</vt:lpstr>
      <vt:lpstr>Measurement vs. Perception</vt:lpstr>
      <vt:lpstr>Vision: a split personality</vt:lpstr>
      <vt:lpstr>What is Computer Vision?</vt:lpstr>
      <vt:lpstr>The problem</vt:lpstr>
      <vt:lpstr>The Human Eye</vt:lpstr>
      <vt:lpstr>Human visual system</vt:lpstr>
      <vt:lpstr>Why don’t we just copy the human visual system?</vt:lpstr>
      <vt:lpstr>Why to study it?</vt:lpstr>
      <vt:lpstr>PowerPoint Presentation</vt:lpstr>
      <vt:lpstr>The Vision Story Begins…</vt:lpstr>
      <vt:lpstr>PowerPoint Presentation</vt:lpstr>
      <vt:lpstr>PowerPoint Presentation</vt:lpstr>
      <vt:lpstr>PowerPoint Presentation</vt:lpstr>
      <vt:lpstr>Ridiculously brief history of computer vision</vt:lpstr>
      <vt:lpstr>PowerPoint Presentation</vt:lpstr>
      <vt:lpstr>Each image tells a story…</vt:lpstr>
      <vt:lpstr>PowerPoint Presentation</vt:lpstr>
      <vt:lpstr>Computer Vision bridges the gap between pixels and “meaning”</vt:lpstr>
      <vt:lpstr>CV  problems Formation of the image: Image is a projection of the world</vt:lpstr>
      <vt:lpstr>Image is a projection of the world</vt:lpstr>
      <vt:lpstr>CV problems: Low-Level Feature extraction</vt:lpstr>
      <vt:lpstr>CV problems: Stereo Vision</vt:lpstr>
      <vt:lpstr>PowerPoint Presentation</vt:lpstr>
      <vt:lpstr>CV problems: 3D reconstruction by depth cameras</vt:lpstr>
      <vt:lpstr>CV problems: Shape from Shading</vt:lpstr>
      <vt:lpstr>CV problems: Shape from Texture</vt:lpstr>
      <vt:lpstr>CV problems: Augmented reality</vt:lpstr>
      <vt:lpstr>CV problems: Segmentation</vt:lpstr>
      <vt:lpstr>CV problems: Scene interpretation from limited cues</vt:lpstr>
      <vt:lpstr>CV problems: Human motion detection</vt:lpstr>
      <vt:lpstr>Johansson’s experiments [‘70s]</vt:lpstr>
      <vt:lpstr>PowerPoint Presentation</vt:lpstr>
      <vt:lpstr>PowerPoint Presentation</vt:lpstr>
      <vt:lpstr>Object and person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it hard?</vt:lpstr>
      <vt:lpstr>Why is it hard?</vt:lpstr>
      <vt:lpstr>Why is it hard?</vt:lpstr>
      <vt:lpstr>Some things know that you have eyes</vt:lpstr>
      <vt:lpstr>Bottom-up data analysis</vt:lpstr>
      <vt:lpstr>Is the human perception perfect?</vt:lpstr>
      <vt:lpstr>PowerPoint Presentation</vt:lpstr>
      <vt:lpstr>PowerPoint Presentation</vt:lpstr>
      <vt:lpstr>PowerPoint Presentation</vt:lpstr>
      <vt:lpstr>PowerPoint Presentation</vt:lpstr>
      <vt:lpstr>PowerPoint Presentation</vt:lpstr>
      <vt:lpstr>PowerPoint Presentation</vt:lpstr>
      <vt:lpstr>Computer vision today</vt:lpstr>
      <vt:lpstr>Why to study Computer Vision?</vt:lpstr>
      <vt:lpstr>Deep learning</vt:lpstr>
      <vt:lpstr>Deep learning</vt:lpstr>
      <vt:lpstr>Assisted driving</vt:lpstr>
      <vt:lpstr>Medical images and health</vt:lpstr>
      <vt:lpstr>Surveillance and security: biometric systems</vt:lpstr>
      <vt:lpstr>Surveillance and security: biometric systems</vt:lpstr>
      <vt:lpstr>Media and Entertainment</vt:lpstr>
      <vt:lpstr>Media and Entertainment</vt:lpstr>
      <vt:lpstr>Mobile Computer Vision</vt:lpstr>
      <vt:lpstr>Cultural inheritance</vt:lpstr>
      <vt:lpstr>Improving online search</vt:lpstr>
      <vt:lpstr>Amazon farm</vt:lpstr>
      <vt:lpstr>PowerPoint Presentation</vt:lpstr>
      <vt:lpstr>In this subject we will:</vt:lpstr>
      <vt:lpstr>PowerPoint Presentation</vt:lpstr>
      <vt:lpstr>Laboratory environment</vt:lpstr>
      <vt:lpstr>Laboratories</vt:lpstr>
      <vt:lpstr>PowerPoint Presentation</vt:lpstr>
      <vt:lpstr>PowerPoint Presentation</vt:lpstr>
      <vt:lpstr>PowerPoint Presentation</vt:lpstr>
      <vt:lpstr>PowerPoint Presentation</vt:lpstr>
      <vt:lpstr>PowerPoint Presentation</vt:lpstr>
      <vt:lpstr>PowerPoint Presentation</vt:lpstr>
      <vt:lpstr>Mini-projects</vt:lpstr>
      <vt:lpstr>Miniprojects</vt:lpstr>
      <vt:lpstr>Additional material</vt:lpstr>
      <vt:lpstr>Computer Vision APIs</vt:lpstr>
      <vt:lpstr>Computer Vision in Healthcare</vt:lpstr>
      <vt:lpstr>Human pose estimation</vt:lpstr>
      <vt:lpstr>How Computer Vision Can Help Fight Climate Change</vt:lpstr>
      <vt:lpstr>The biggest Computer Vision applications</vt:lpstr>
      <vt:lpstr>Hype cycle for Artificial Intelligence, 2021</vt:lpstr>
      <vt:lpstr>SALARY OF CV EXPERTS</vt:lpstr>
      <vt:lpstr>Number of AI papers in Scopus</vt:lpstr>
      <vt:lpstr>Some more references of interest</vt:lpstr>
      <vt:lpstr>Robots in hospitals</vt:lpstr>
      <vt:lpstr>Internet of Things</vt:lpstr>
      <vt:lpstr>Visiting Mars </vt:lpstr>
      <vt:lpstr>Interactive Games</vt:lpstr>
      <vt:lpstr>3D viewers</vt:lpstr>
      <vt:lpstr>Photosynth</vt:lpstr>
      <vt:lpstr>Optical character recognition (OCR)</vt:lpstr>
      <vt:lpstr>Face detection</vt:lpstr>
      <vt:lpstr>Face  analysis</vt:lpstr>
      <vt:lpstr>Google maps</vt:lpstr>
      <vt:lpstr>Picasa</vt:lpstr>
      <vt:lpstr>Smile detection</vt:lpstr>
      <vt:lpstr>Object recognition in supermarkets</vt:lpstr>
      <vt:lpstr>Vision based biometrics</vt:lpstr>
      <vt:lpstr>Mobile visual search: Google Goggles</vt:lpstr>
      <vt:lpstr>Mobile visual search: iPhone Apps</vt:lpstr>
      <vt:lpstr>Login without password…</vt:lpstr>
      <vt:lpstr>Mobile recognition</vt:lpstr>
      <vt:lpstr>Visual effects:  shape capture</vt:lpstr>
      <vt:lpstr>PowerPoint Presentation</vt:lpstr>
      <vt:lpstr>Sport</vt:lpstr>
      <vt:lpstr>Intelligent cars</vt:lpstr>
      <vt:lpstr>Google cars</vt:lpstr>
      <vt:lpstr>Vision based interaction</vt:lpstr>
      <vt:lpstr>Vision in the space</vt:lpstr>
      <vt:lpstr>Industrial robots</vt:lpstr>
      <vt:lpstr>Robotics</vt:lpstr>
      <vt:lpstr>Elder people assistance</vt:lpstr>
      <vt:lpstr>Medical diagnosis and intervention</vt:lpstr>
      <vt:lpstr>Photo Tourism</vt:lpstr>
      <vt:lpstr>Snaptell</vt:lpstr>
    </vt:vector>
  </TitlesOfParts>
  <Company>UTCS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Color</dc:title>
  <dc:creator>grauman</dc:creator>
  <cp:lastModifiedBy>Petia Ivanova Radeva</cp:lastModifiedBy>
  <cp:revision>679</cp:revision>
  <dcterms:created xsi:type="dcterms:W3CDTF">2007-08-28T20:01:12Z</dcterms:created>
  <dcterms:modified xsi:type="dcterms:W3CDTF">2023-09-13T12:08:22Z</dcterms:modified>
</cp:coreProperties>
</file>